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43"/>
  </p:notesMasterIdLst>
  <p:handoutMasterIdLst>
    <p:handoutMasterId r:id="rId44"/>
  </p:handoutMasterIdLst>
  <p:sldIdLst>
    <p:sldId id="299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3" r:id="rId34"/>
    <p:sldId id="331" r:id="rId35"/>
    <p:sldId id="332" r:id="rId36"/>
    <p:sldId id="334" r:id="rId37"/>
    <p:sldId id="335" r:id="rId38"/>
    <p:sldId id="336" r:id="rId39"/>
    <p:sldId id="337" r:id="rId40"/>
    <p:sldId id="338" r:id="rId41"/>
    <p:sldId id="33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99"/>
            <p14:sldId id="257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3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Untitled Section" id="{626CD85F-AB9A-4856-B148-BBB4BF46DB5D}">
          <p14:sldIdLst/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 autoAdjust="0"/>
    <p:restoredTop sz="90586" autoAdjust="0"/>
  </p:normalViewPr>
  <p:slideViewPr>
    <p:cSldViewPr>
      <p:cViewPr>
        <p:scale>
          <a:sx n="75" d="100"/>
          <a:sy n="75" d="100"/>
        </p:scale>
        <p:origin x="-1140" y="156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option 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option 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option 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 smtClean="0"/>
              <a:t>Ans</a:t>
            </a:r>
            <a:r>
              <a:rPr lang="en-IN" dirty="0" smtClean="0"/>
              <a:t>: option 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 smtClean="0"/>
              <a:t>Ans</a:t>
            </a:r>
            <a:r>
              <a:rPr lang="en-IN" dirty="0" smtClean="0"/>
              <a:t>: option 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 smtClean="0"/>
              <a:t>Ans</a:t>
            </a:r>
            <a:r>
              <a:rPr lang="en-IN" dirty="0" smtClean="0"/>
              <a:t>: option 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option 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option 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option 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option 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option 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3066" y="2926080"/>
            <a:ext cx="6011269" cy="1005840"/>
          </a:xfrm>
        </p:spPr>
        <p:txBody>
          <a:bodyPr/>
          <a:lstStyle/>
          <a:p>
            <a:r>
              <a:rPr kumimoji="1" lang="en-IN" altLang="en-US" dirty="0"/>
              <a:t>TIME AND SPACE COMPLEXITY ANALYSIS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8427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C1 + C2 + C3 + (n+1)*C4 + n*C5 + n * C1   =  C1 + C2 + C3 + C4 + (C4 + C5 + C1)*n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                                                                           =   K1 + K2*n 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                                                                           </a:t>
            </a:r>
            <a:r>
              <a:rPr lang="el-GR" sz="1800" dirty="0"/>
              <a:t>α</a:t>
            </a:r>
            <a:r>
              <a:rPr lang="en-US" sz="1800" dirty="0"/>
              <a:t>   n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                                                                           =   O(n</a:t>
            </a:r>
            <a:r>
              <a:rPr lang="en-US" sz="1800" dirty="0" smtClean="0"/>
              <a:t>)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800" dirty="0"/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800" dirty="0" smtClean="0"/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800" dirty="0"/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100" dirty="0" smtClean="0"/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 err="1" smtClean="0"/>
              <a:t>System.out.print</a:t>
            </a:r>
            <a:r>
              <a:rPr lang="en-US" sz="1800" dirty="0"/>
              <a:t>(“Enter n: \n”);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n = </a:t>
            </a:r>
            <a:r>
              <a:rPr lang="en-US" sz="1800" dirty="0" err="1"/>
              <a:t>sc.nextInt</a:t>
            </a:r>
            <a:r>
              <a:rPr lang="en-US" sz="1800" dirty="0"/>
              <a:t>();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800" dirty="0"/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for(i = 1; i &lt;= n; i++)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{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</a:t>
            </a:r>
            <a:r>
              <a:rPr lang="en-US" sz="1800" dirty="0"/>
              <a:t>(i);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}</a:t>
            </a:r>
          </a:p>
          <a:p>
            <a:pPr marL="0" indent="0" algn="just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3048595" cy="2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8938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Big Order Notation</a:t>
            </a:r>
            <a:endParaRPr lang="en-US" sz="1867" dirty="0" smtClean="0"/>
          </a:p>
          <a:p>
            <a:r>
              <a:rPr lang="en-US" sz="1867" dirty="0" smtClean="0"/>
              <a:t>Time </a:t>
            </a:r>
            <a:r>
              <a:rPr lang="en-US" sz="1867" dirty="0"/>
              <a:t>taken for</a:t>
            </a:r>
          </a:p>
          <a:p>
            <a:pPr lvl="1"/>
            <a:r>
              <a:rPr lang="en-US" sz="1867" dirty="0"/>
              <a:t>If with 1 condition – c6 seconds</a:t>
            </a:r>
          </a:p>
          <a:p>
            <a:pPr lvl="1"/>
            <a:r>
              <a:rPr lang="en-US" sz="1867" dirty="0"/>
              <a:t>Break statement    – c7 seconds</a:t>
            </a:r>
          </a:p>
          <a:p>
            <a:endParaRPr lang="en-US" sz="1867" dirty="0" smtClean="0"/>
          </a:p>
          <a:p>
            <a:r>
              <a:rPr lang="en-US" sz="1867" dirty="0" smtClean="0"/>
              <a:t>Best </a:t>
            </a:r>
            <a:r>
              <a:rPr lang="en-US" sz="1867" dirty="0"/>
              <a:t>case time taken = </a:t>
            </a:r>
            <a:r>
              <a:rPr lang="en-US" sz="1867" b="1" u="sng" dirty="0" smtClean="0"/>
              <a:t>C3 </a:t>
            </a:r>
            <a:r>
              <a:rPr lang="en-US" sz="1867" b="1" u="sng" dirty="0"/>
              <a:t>+ C4 + C6 + C1 + </a:t>
            </a:r>
            <a:r>
              <a:rPr lang="en-US" sz="1867" b="1" u="sng" dirty="0" smtClean="0"/>
              <a:t>C7</a:t>
            </a:r>
            <a:endParaRPr lang="en-US" sz="1867" u="sng" dirty="0" smtClean="0"/>
          </a:p>
          <a:p>
            <a:pPr marL="0" indent="0">
              <a:buNone/>
            </a:pPr>
            <a:endParaRPr lang="en-US" sz="1867" dirty="0"/>
          </a:p>
          <a:p>
            <a:r>
              <a:rPr lang="en-US" sz="1867" dirty="0"/>
              <a:t>Worst case time taken </a:t>
            </a:r>
            <a:r>
              <a:rPr lang="en-US" sz="1867" dirty="0" smtClean="0"/>
              <a:t>=</a:t>
            </a:r>
            <a:r>
              <a:rPr lang="en-US" sz="1867" b="1" dirty="0"/>
              <a:t> </a:t>
            </a:r>
            <a:r>
              <a:rPr lang="en-US" sz="1867" b="1" u="sng" dirty="0"/>
              <a:t>C3 + n*C4 + n*C5 + n*C6 + C1 + C7</a:t>
            </a:r>
            <a:endParaRPr lang="en-US" sz="1867" u="sng" dirty="0"/>
          </a:p>
          <a:p>
            <a:r>
              <a:rPr lang="en-US" sz="1867" dirty="0"/>
              <a:t>A.K.A </a:t>
            </a:r>
            <a:r>
              <a:rPr lang="en-US" sz="1867" b="1" dirty="0"/>
              <a:t>upper bound time </a:t>
            </a:r>
            <a:r>
              <a:rPr lang="en-US" sz="1867" dirty="0"/>
              <a:t>for a </a:t>
            </a:r>
            <a:r>
              <a:rPr lang="en-US" sz="1867" dirty="0" smtClean="0"/>
              <a:t>code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423553414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r>
              <a:rPr lang="en-US" sz="1867" dirty="0" smtClean="0"/>
              <a:t>Big order notation O()</a:t>
            </a:r>
          </a:p>
          <a:p>
            <a:pPr lvl="1"/>
            <a:r>
              <a:rPr lang="en-US" sz="1867" dirty="0" smtClean="0"/>
              <a:t>Upper bound time for a code</a:t>
            </a:r>
          </a:p>
          <a:p>
            <a:pPr lvl="1"/>
            <a:r>
              <a:rPr lang="en-US" sz="1867" dirty="0" smtClean="0"/>
              <a:t>Eliminates constants C3, C4, … and approximates with function O()</a:t>
            </a:r>
          </a:p>
          <a:p>
            <a:pPr lvl="1"/>
            <a:r>
              <a:rPr lang="en-US" sz="1867" dirty="0" smtClean="0"/>
              <a:t>If a code takes O(n) time, it means </a:t>
            </a:r>
          </a:p>
          <a:p>
            <a:pPr marL="609585" lvl="1" indent="0">
              <a:buNone/>
            </a:pPr>
            <a:r>
              <a:rPr lang="en-US" sz="1867" dirty="0" smtClean="0"/>
              <a:t>                   Code Exec time &lt;= k * </a:t>
            </a:r>
            <a:r>
              <a:rPr lang="en-US" sz="1867" b="1" dirty="0" smtClean="0"/>
              <a:t>n</a:t>
            </a:r>
          </a:p>
          <a:p>
            <a:r>
              <a:rPr lang="en-US" sz="1867" dirty="0"/>
              <a:t>If a code takes O(n) time, then the code takes O(n</a:t>
            </a:r>
            <a:r>
              <a:rPr lang="en-US" sz="1867" baseline="30000" dirty="0"/>
              <a:t>2</a:t>
            </a:r>
            <a:r>
              <a:rPr lang="en-US" sz="1867" dirty="0"/>
              <a:t>) as well.  True or false?</a:t>
            </a:r>
          </a:p>
          <a:p>
            <a:pPr marL="0" indent="0">
              <a:buNone/>
            </a:pPr>
            <a:endParaRPr lang="en-US" sz="1867" b="1" dirty="0"/>
          </a:p>
          <a:p>
            <a:endParaRPr lang="en-US" sz="1867" dirty="0"/>
          </a:p>
          <a:p>
            <a:endParaRPr lang="en-US" sz="1867" dirty="0"/>
          </a:p>
          <a:p>
            <a:pPr marL="609585" lvl="1" indent="0">
              <a:buNone/>
            </a:pPr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  <a:p>
            <a:endParaRPr lang="en-US" sz="1867" dirty="0"/>
          </a:p>
        </p:txBody>
      </p:sp>
      <p:sp>
        <p:nvSpPr>
          <p:cNvPr id="3" name="Rounded Rectangle 2"/>
          <p:cNvSpPr/>
          <p:nvPr/>
        </p:nvSpPr>
        <p:spPr>
          <a:xfrm>
            <a:off x="4398818" y="3805858"/>
            <a:ext cx="4156365" cy="23663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for(i = 1; i &lt;= n; i++)</a:t>
            </a:r>
          </a:p>
          <a:p>
            <a:r>
              <a:rPr lang="pt-BR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pt-BR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if(a[i] == elem)</a:t>
            </a:r>
          </a:p>
          <a:p>
            <a:r>
              <a:rPr lang="pt-BR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{ System.out.print(“found");</a:t>
            </a:r>
          </a:p>
          <a:p>
            <a:r>
              <a:rPr lang="pt-BR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   break;</a:t>
            </a:r>
          </a:p>
          <a:p>
            <a:r>
              <a:rPr lang="pt-BR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pt-BR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5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r>
              <a:rPr lang="en-US" sz="1800" dirty="0"/>
              <a:t>Worst case time = C1 + C2; </a:t>
            </a:r>
          </a:p>
          <a:p>
            <a:pPr marL="0" indent="0">
              <a:buNone/>
            </a:pPr>
            <a:r>
              <a:rPr lang="en-US" sz="1800" dirty="0"/>
              <a:t>                                    = K</a:t>
            </a:r>
          </a:p>
          <a:p>
            <a:pPr marL="0" indent="0">
              <a:buNone/>
            </a:pPr>
            <a:r>
              <a:rPr lang="en-US" sz="1800" dirty="0"/>
              <a:t>                                    = O(1)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Worst case time = C3 + 11*C4 + 10*C5 + 10*C1</a:t>
            </a:r>
          </a:p>
          <a:p>
            <a:pPr marL="0" indent="0">
              <a:buNone/>
            </a:pPr>
            <a:r>
              <a:rPr lang="en-US" sz="1800" dirty="0"/>
              <a:t>                                    = C3 + C4 + 10*C4 + 10*C5 + 10*C1 </a:t>
            </a:r>
          </a:p>
          <a:p>
            <a:pPr marL="0" indent="0">
              <a:buNone/>
            </a:pPr>
            <a:r>
              <a:rPr lang="en-US" sz="1800" dirty="0"/>
              <a:t>                                    = C3 + C4 + 10*(C4 + C5 + C1)</a:t>
            </a:r>
          </a:p>
          <a:p>
            <a:pPr marL="0" indent="0">
              <a:buNone/>
            </a:pPr>
            <a:r>
              <a:rPr lang="en-US" sz="1800" dirty="0"/>
              <a:t>                                    = K1 + 10.K2</a:t>
            </a:r>
          </a:p>
          <a:p>
            <a:pPr marL="0" indent="0">
              <a:buNone/>
            </a:pPr>
            <a:r>
              <a:rPr lang="en-US" sz="1800" dirty="0"/>
              <a:t>                                    &lt;= K3.1</a:t>
            </a:r>
          </a:p>
          <a:p>
            <a:pPr marL="0" indent="0">
              <a:buNone/>
            </a:pPr>
            <a:r>
              <a:rPr lang="en-US" sz="1800" dirty="0"/>
              <a:t>                                    = O(1)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4811342" y="1524000"/>
            <a:ext cx="3875458" cy="101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System.out.print(“Enter n: \n”);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int n = sc.nextInt();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0585" y="4648200"/>
            <a:ext cx="2676215" cy="16705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for(i = 1; i &lt; 10; i++)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System.out.print(i);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765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r>
              <a:rPr lang="en-US" dirty="0"/>
              <a:t>Shortcuts</a:t>
            </a:r>
          </a:p>
          <a:p>
            <a:pPr lvl="1"/>
            <a:r>
              <a:rPr lang="en-US" sz="2000" dirty="0"/>
              <a:t>Do not write terms that are repeated once</a:t>
            </a:r>
          </a:p>
          <a:p>
            <a:pPr lvl="1"/>
            <a:r>
              <a:rPr lang="en-US" sz="2000" dirty="0" smtClean="0"/>
              <a:t>Ignore </a:t>
            </a:r>
            <a:r>
              <a:rPr lang="en-US" sz="2000" dirty="0"/>
              <a:t>for loop </a:t>
            </a:r>
            <a:r>
              <a:rPr lang="en-US" sz="2000" dirty="0" err="1"/>
              <a:t>init</a:t>
            </a:r>
            <a:r>
              <a:rPr lang="en-US" sz="2000" dirty="0"/>
              <a:t>, condition checking and incrementing part</a:t>
            </a:r>
          </a:p>
          <a:p>
            <a:pPr lvl="1"/>
            <a:r>
              <a:rPr lang="en-US" sz="2000" dirty="0"/>
              <a:t>Only count the number of times expressions inside the loop are </a:t>
            </a:r>
            <a:r>
              <a:rPr lang="en-US" sz="2000" dirty="0" smtClean="0"/>
              <a:t>executing</a:t>
            </a:r>
            <a:endParaRPr lang="en-US" sz="2000" dirty="0"/>
          </a:p>
          <a:p>
            <a:pPr lvl="1"/>
            <a:r>
              <a:rPr lang="en-US" sz="2000" dirty="0" smtClean="0"/>
              <a:t>Approximate </a:t>
            </a:r>
            <a:r>
              <a:rPr lang="en-US" sz="2000" b="1" dirty="0"/>
              <a:t>n </a:t>
            </a:r>
            <a:r>
              <a:rPr lang="en-US" sz="2000" dirty="0"/>
              <a:t>and </a:t>
            </a:r>
            <a:r>
              <a:rPr lang="en-US" sz="2000" b="1" dirty="0"/>
              <a:t>(n+1) </a:t>
            </a:r>
            <a:r>
              <a:rPr lang="en-US" sz="2000" dirty="0"/>
              <a:t>as </a:t>
            </a:r>
            <a:r>
              <a:rPr lang="en-US" sz="2000" b="1" dirty="0"/>
              <a:t>n</a:t>
            </a:r>
          </a:p>
          <a:p>
            <a:pPr lvl="1"/>
            <a:r>
              <a:rPr lang="en-US" sz="2000" dirty="0"/>
              <a:t>n*C4 + (n+1)*C5 can be written as n (C4 + C5)</a:t>
            </a:r>
          </a:p>
          <a:p>
            <a:r>
              <a:rPr lang="en-US" dirty="0" smtClean="0"/>
              <a:t>Worst </a:t>
            </a:r>
            <a:r>
              <a:rPr lang="en-US" dirty="0"/>
              <a:t>case time = n (C1)  = O(n)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62391" y="4344999"/>
            <a:ext cx="2648209" cy="19796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int n = sc.nextInt();</a:t>
            </a:r>
          </a:p>
          <a:p>
            <a:endParaRPr lang="pt-BR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for(i = 1; i &lt;= n; i++)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System.out.print(i);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898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r>
              <a:rPr lang="en-US" dirty="0"/>
              <a:t>Just count how many times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(“x”)</a:t>
            </a:r>
            <a:r>
              <a:rPr lang="en-US" dirty="0"/>
              <a:t>is executed</a:t>
            </a:r>
          </a:p>
          <a:p>
            <a:endParaRPr lang="en-US" dirty="0"/>
          </a:p>
          <a:p>
            <a:r>
              <a:rPr lang="en-US" dirty="0"/>
              <a:t>Worst case exec time </a:t>
            </a:r>
          </a:p>
          <a:p>
            <a:pPr marL="0" indent="0">
              <a:buNone/>
            </a:pPr>
            <a:r>
              <a:rPr lang="en-US" dirty="0"/>
              <a:t>               = (n + n + … + n) . C1</a:t>
            </a:r>
          </a:p>
          <a:p>
            <a:pPr marL="0" indent="0">
              <a:buNone/>
            </a:pPr>
            <a:r>
              <a:rPr lang="en-US" dirty="0"/>
              <a:t>               = n</a:t>
            </a:r>
            <a:r>
              <a:rPr lang="en-US" baseline="30000" dirty="0"/>
              <a:t>2 </a:t>
            </a:r>
            <a:r>
              <a:rPr lang="en-US" dirty="0"/>
              <a:t>. C1</a:t>
            </a:r>
          </a:p>
          <a:p>
            <a:pPr marL="0" indent="0">
              <a:buNone/>
            </a:pPr>
            <a:r>
              <a:rPr lang="en-US" dirty="0"/>
              <a:t>               =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38591" y="1600200"/>
            <a:ext cx="2648209" cy="19796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int n = sc.nextInt();</a:t>
            </a:r>
          </a:p>
          <a:p>
            <a:endParaRPr lang="pt-BR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for(i = 1; i &lt;= n; i++)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System.out.print(i);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72507"/>
              </p:ext>
            </p:extLst>
          </p:nvPr>
        </p:nvGraphicFramePr>
        <p:xfrm>
          <a:off x="4191000" y="4267200"/>
          <a:ext cx="44704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xmlns="" val="846526607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68946825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4082653828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1996630288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97726938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365913794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2797629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76585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9128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r>
              <a:rPr lang="en-US" dirty="0"/>
              <a:t>Just count how many times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(“x”)</a:t>
            </a:r>
            <a:r>
              <a:rPr lang="en-US" dirty="0"/>
              <a:t>is executed</a:t>
            </a:r>
          </a:p>
          <a:p>
            <a:endParaRPr lang="en-US" dirty="0"/>
          </a:p>
          <a:p>
            <a:r>
              <a:rPr lang="en-US" dirty="0"/>
              <a:t>Worst case exec time </a:t>
            </a:r>
          </a:p>
          <a:p>
            <a:pPr marL="0" indent="0">
              <a:buNone/>
            </a:pPr>
            <a:r>
              <a:rPr lang="en-US" dirty="0"/>
              <a:t>               = (n + n + … + n) . C1</a:t>
            </a:r>
          </a:p>
          <a:p>
            <a:pPr marL="0" indent="0">
              <a:buNone/>
            </a:pPr>
            <a:r>
              <a:rPr lang="en-US" dirty="0"/>
              <a:t>               = n</a:t>
            </a:r>
            <a:r>
              <a:rPr lang="en-US" baseline="30000" dirty="0"/>
              <a:t>2 </a:t>
            </a:r>
            <a:r>
              <a:rPr lang="en-US" dirty="0"/>
              <a:t>. C1</a:t>
            </a:r>
          </a:p>
          <a:p>
            <a:pPr marL="0" indent="0">
              <a:buNone/>
            </a:pPr>
            <a:r>
              <a:rPr lang="en-US" dirty="0"/>
              <a:t>               =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05599"/>
              </p:ext>
            </p:extLst>
          </p:nvPr>
        </p:nvGraphicFramePr>
        <p:xfrm>
          <a:off x="4191000" y="4267200"/>
          <a:ext cx="44704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xmlns="" val="846526607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68946825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4082653828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1996630288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97726938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365913794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2797629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76585132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800725" y="1676400"/>
            <a:ext cx="3886075" cy="23404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for(i = 1; i &lt;= n; i++)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for(j = 1; j &lt;= n; j++)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 	System.out.print(“*”);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2029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454C18AF-5BF6-42F4-8935-710C2BEF4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77200" cy="57150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Just count how many times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(“x”)</a:t>
                </a:r>
                <a:r>
                  <a:rPr lang="en-US" dirty="0"/>
                  <a:t>is executed</a:t>
                </a:r>
              </a:p>
              <a:p>
                <a:endParaRPr lang="en-US" dirty="0"/>
              </a:p>
              <a:p>
                <a:r>
                  <a:rPr lang="en-US" dirty="0"/>
                  <a:t>Worst case exec time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= (1 + 2 + … + n) . K</a:t>
                </a:r>
              </a:p>
              <a:p>
                <a:pPr marL="0" indent="0">
                  <a:buNone/>
                </a:pP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∗(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. 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(n</a:t>
                </a:r>
                <a:r>
                  <a:rPr lang="en-US" baseline="30000" dirty="0"/>
                  <a:t>2 </a:t>
                </a:r>
                <a:r>
                  <a:rPr lang="en-US" dirty="0"/>
                  <a:t>+ n)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.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= K1. n</a:t>
                </a:r>
                <a:r>
                  <a:rPr lang="en-US" baseline="30000" dirty="0"/>
                  <a:t>2</a:t>
                </a:r>
                <a:r>
                  <a:rPr lang="en-US" dirty="0"/>
                  <a:t> + K2. n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= O(n</a:t>
                </a:r>
                <a:r>
                  <a:rPr lang="en-US" baseline="30000" dirty="0"/>
                  <a:t>2</a:t>
                </a:r>
                <a:r>
                  <a:rPr lang="en-US" dirty="0"/>
                  <a:t>) + O(n)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= O(n</a:t>
                </a:r>
                <a:r>
                  <a:rPr lang="en-US" baseline="30000" dirty="0"/>
                  <a:t>2)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454C18AF-5BF6-42F4-8935-710C2BEF4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77200" cy="5715000"/>
              </a:xfrm>
              <a:blipFill rotWithShape="1">
                <a:blip r:embed="rId2"/>
                <a:stretch>
                  <a:fillRect l="-1132" t="-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40454"/>
              </p:ext>
            </p:extLst>
          </p:nvPr>
        </p:nvGraphicFramePr>
        <p:xfrm>
          <a:off x="4191000" y="4267200"/>
          <a:ext cx="44704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xmlns="" val="846526607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68946825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4082653828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1996630288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97726938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365913794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2797629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76585132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800725" y="1676400"/>
            <a:ext cx="3886075" cy="23404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for(i = 1; i &lt;= n; i++)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for(j = 1; j &lt;= n; j++)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 	System.out.print(“*”);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01230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454C18AF-5BF6-42F4-8935-710C2BEF4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77200" cy="57150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Worst case exec time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= (1 + 2 + … + n) . C1</a:t>
                </a:r>
              </a:p>
              <a:p>
                <a:pPr marL="0" indent="0">
                  <a:buNone/>
                </a:pP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∗(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. 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(n</a:t>
                </a:r>
                <a:r>
                  <a:rPr lang="en-US" baseline="30000" dirty="0"/>
                  <a:t>2 </a:t>
                </a:r>
                <a:r>
                  <a:rPr lang="en-US" dirty="0"/>
                  <a:t>+ n)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.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= K1. n</a:t>
                </a:r>
                <a:r>
                  <a:rPr lang="en-US" baseline="30000" dirty="0"/>
                  <a:t>2</a:t>
                </a:r>
                <a:r>
                  <a:rPr lang="en-US" dirty="0"/>
                  <a:t> + K1. n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= O(n</a:t>
                </a:r>
                <a:r>
                  <a:rPr lang="en-US" baseline="30000" dirty="0"/>
                  <a:t>2</a:t>
                </a:r>
                <a:r>
                  <a:rPr lang="en-US" dirty="0"/>
                  <a:t>) + O(n)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= O(n</a:t>
                </a:r>
                <a:r>
                  <a:rPr lang="en-US" baseline="30000" dirty="0"/>
                  <a:t>2)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454C18AF-5BF6-42F4-8935-710C2BEF4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77200" cy="5715000"/>
              </a:xfrm>
              <a:blipFill rotWithShape="1">
                <a:blip r:embed="rId2"/>
                <a:stretch>
                  <a:fillRect l="-1132" t="-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11580"/>
              </p:ext>
            </p:extLst>
          </p:nvPr>
        </p:nvGraphicFramePr>
        <p:xfrm>
          <a:off x="4191000" y="4267200"/>
          <a:ext cx="44704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xmlns="" val="846526607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68946825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4082653828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1996630288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97726938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365913794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2797629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76585132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800725" y="1676400"/>
            <a:ext cx="3886075" cy="23404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for(i = 1; i &lt;= n; i++)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for(j = 1; j &lt;= n; j++)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 	System.out.print(“*”);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358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r>
              <a:rPr lang="en-US" dirty="0"/>
              <a:t>Worst case exec time </a:t>
            </a:r>
          </a:p>
          <a:p>
            <a:pPr marL="0" indent="0">
              <a:buNone/>
            </a:pPr>
            <a:r>
              <a:rPr lang="en-US" dirty="0"/>
              <a:t>               = (n + n + … + n) . K  +                  </a:t>
            </a:r>
          </a:p>
          <a:p>
            <a:pPr marL="0" indent="0">
              <a:buNone/>
            </a:pPr>
            <a:r>
              <a:rPr lang="en-US" dirty="0"/>
              <a:t>                  (n + n + … + n) . K </a:t>
            </a:r>
          </a:p>
          <a:p>
            <a:pPr marL="0" indent="0">
              <a:buNone/>
            </a:pPr>
            <a:r>
              <a:rPr lang="en-US" dirty="0"/>
              <a:t>               = n</a:t>
            </a:r>
            <a:r>
              <a:rPr lang="en-US" baseline="30000" dirty="0"/>
              <a:t>2 </a:t>
            </a:r>
            <a:r>
              <a:rPr lang="en-US" dirty="0"/>
              <a:t>. K + 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dirty="0"/>
              <a:t>. K = n</a:t>
            </a:r>
            <a:r>
              <a:rPr lang="en-US" baseline="30000" dirty="0"/>
              <a:t>2 </a:t>
            </a:r>
            <a:r>
              <a:rPr lang="en-US" dirty="0"/>
              <a:t>. K.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=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914400"/>
            <a:ext cx="3211632" cy="35909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for(i = 1; i &lt;= n; i++)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for(j = 1; j &lt;= n; j++)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 System.out.print(“*”);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}</a:t>
            </a:r>
          </a:p>
          <a:p>
            <a:endParaRPr lang="pt-BR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for(j = 1; j &lt;= n; j++)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{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 System.out.print(“*”);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13981"/>
              </p:ext>
            </p:extLst>
          </p:nvPr>
        </p:nvGraphicFramePr>
        <p:xfrm>
          <a:off x="3556002" y="4876800"/>
          <a:ext cx="49021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33">
                  <a:extLst>
                    <a:ext uri="{9D8B030D-6E8A-4147-A177-3AD203B41FA5}">
                      <a16:colId xmlns:a16="http://schemas.microsoft.com/office/drawing/2014/main" xmlns="" val="846526607"/>
                    </a:ext>
                  </a:extLst>
                </a:gridCol>
                <a:gridCol w="817033">
                  <a:extLst>
                    <a:ext uri="{9D8B030D-6E8A-4147-A177-3AD203B41FA5}">
                      <a16:colId xmlns:a16="http://schemas.microsoft.com/office/drawing/2014/main" xmlns="" val="2689468251"/>
                    </a:ext>
                  </a:extLst>
                </a:gridCol>
                <a:gridCol w="817033">
                  <a:extLst>
                    <a:ext uri="{9D8B030D-6E8A-4147-A177-3AD203B41FA5}">
                      <a16:colId xmlns:a16="http://schemas.microsoft.com/office/drawing/2014/main" xmlns="" val="4082653828"/>
                    </a:ext>
                  </a:extLst>
                </a:gridCol>
                <a:gridCol w="817033">
                  <a:extLst>
                    <a:ext uri="{9D8B030D-6E8A-4147-A177-3AD203B41FA5}">
                      <a16:colId xmlns:a16="http://schemas.microsoft.com/office/drawing/2014/main" xmlns="" val="1996630288"/>
                    </a:ext>
                  </a:extLst>
                </a:gridCol>
                <a:gridCol w="817033">
                  <a:extLst>
                    <a:ext uri="{9D8B030D-6E8A-4147-A177-3AD203B41FA5}">
                      <a16:colId xmlns:a16="http://schemas.microsoft.com/office/drawing/2014/main" xmlns="" val="2977269384"/>
                    </a:ext>
                  </a:extLst>
                </a:gridCol>
                <a:gridCol w="817033">
                  <a:extLst>
                    <a:ext uri="{9D8B030D-6E8A-4147-A177-3AD203B41FA5}">
                      <a16:colId xmlns:a16="http://schemas.microsoft.com/office/drawing/2014/main" xmlns="" val="3659137943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27976293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#1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76585132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#2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…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5458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48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478647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IN" dirty="0" smtClean="0"/>
              <a:t>An </a:t>
            </a:r>
            <a:r>
              <a:rPr lang="en-IN" dirty="0"/>
              <a:t>algorithm is said to be efficient and fast, if it takes less time to execute </a:t>
            </a:r>
            <a:r>
              <a:rPr lang="en-IN" dirty="0" smtClean="0"/>
              <a:t>and consumes </a:t>
            </a:r>
            <a:r>
              <a:rPr lang="en-IN" dirty="0"/>
              <a:t>less memory space. The performance of an </a:t>
            </a:r>
            <a:r>
              <a:rPr lang="en-IN" dirty="0" smtClean="0"/>
              <a:t>algorithm </a:t>
            </a:r>
            <a:r>
              <a:rPr lang="en-IN" dirty="0"/>
              <a:t>is measured on </a:t>
            </a:r>
            <a:r>
              <a:rPr lang="en-IN" dirty="0" smtClean="0"/>
              <a:t>the basis </a:t>
            </a:r>
            <a:r>
              <a:rPr lang="en-IN" dirty="0"/>
              <a:t>of following </a:t>
            </a:r>
            <a:r>
              <a:rPr lang="en-IN" dirty="0" smtClean="0"/>
              <a:t>properties: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IN" dirty="0" smtClean="0"/>
              <a:t>Space Complexity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IN" dirty="0" smtClean="0"/>
              <a:t>Time Complexity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15707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751494"/>
              </p:ext>
            </p:extLst>
          </p:nvPr>
        </p:nvGraphicFramePr>
        <p:xfrm>
          <a:off x="1676400" y="914400"/>
          <a:ext cx="6324600" cy="368396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Algorithm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 Best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Average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Worst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041"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dirty="0">
                          <a:latin typeface="+mj-lt"/>
                        </a:rPr>
                        <a:t>Selection</a:t>
                      </a:r>
                      <a:r>
                        <a:rPr lang="en-US" sz="1800" u="none" strike="noStrike" kern="1200" baseline="0" dirty="0">
                          <a:latin typeface="+mj-lt"/>
                        </a:rPr>
                        <a:t> sort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</a:t>
                      </a:r>
                      <a:r>
                        <a:rPr lang="en-US" sz="1800" baseline="30000" dirty="0">
                          <a:latin typeface="+mj-lt"/>
                        </a:rPr>
                        <a:t>2</a:t>
                      </a:r>
                      <a:r>
                        <a:rPr lang="en-US" sz="1800" dirty="0">
                          <a:latin typeface="+mj-lt"/>
                        </a:rPr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</a:t>
                      </a:r>
                      <a:r>
                        <a:rPr lang="en-US" sz="1800" baseline="30000" dirty="0">
                          <a:latin typeface="+mj-lt"/>
                        </a:rPr>
                        <a:t>2</a:t>
                      </a:r>
                      <a:r>
                        <a:rPr lang="en-US" sz="1800" dirty="0">
                          <a:latin typeface="+mj-lt"/>
                        </a:rPr>
                        <a:t>)</a:t>
                      </a:r>
                      <a:endParaRPr lang="en-US" sz="1800" baseline="300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</a:t>
                      </a:r>
                      <a:r>
                        <a:rPr lang="en-US" sz="1800" baseline="30000" dirty="0">
                          <a:latin typeface="+mj-lt"/>
                        </a:rPr>
                        <a:t>2</a:t>
                      </a:r>
                      <a:r>
                        <a:rPr lang="en-US" sz="1800" dirty="0">
                          <a:latin typeface="+mj-lt"/>
                        </a:rPr>
                        <a:t>)</a:t>
                      </a:r>
                      <a:endParaRPr lang="en-US" sz="1800" baseline="300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Bubble sort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</a:t>
                      </a:r>
                      <a:r>
                        <a:rPr lang="en-US" sz="1800" baseline="30000" dirty="0">
                          <a:latin typeface="+mj-lt"/>
                        </a:rPr>
                        <a:t>2</a:t>
                      </a:r>
                      <a:r>
                        <a:rPr lang="en-US" sz="1800" dirty="0">
                          <a:latin typeface="+mj-lt"/>
                        </a:rPr>
                        <a:t>)</a:t>
                      </a:r>
                      <a:endParaRPr lang="en-US" sz="1800" baseline="300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O(n2)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Insertion sort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O(n2)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427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Heap sort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O(</a:t>
                      </a:r>
                      <a:r>
                        <a:rPr lang="en-US" sz="1800" dirty="0" err="1">
                          <a:latin typeface="+mj-lt"/>
                        </a:rPr>
                        <a:t>nlog</a:t>
                      </a:r>
                      <a:r>
                        <a:rPr lang="en-US" sz="1800" dirty="0">
                          <a:latin typeface="+mj-lt"/>
                        </a:rPr>
                        <a:t>(n))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O</a:t>
                      </a:r>
                      <a:r>
                        <a:rPr lang="el-GR" sz="1800" kern="1200" dirty="0">
                          <a:latin typeface="+mj-lt"/>
                        </a:rPr>
                        <a:t>(</a:t>
                      </a:r>
                      <a:r>
                        <a:rPr lang="en-US" sz="1800" kern="1200" dirty="0">
                          <a:latin typeface="+mj-lt"/>
                        </a:rPr>
                        <a:t>n log(n))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O(n log(n))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Quick</a:t>
                      </a:r>
                      <a:r>
                        <a:rPr lang="en-US" sz="1800" baseline="0" dirty="0">
                          <a:latin typeface="+mj-lt"/>
                        </a:rPr>
                        <a:t> sort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O</a:t>
                      </a:r>
                      <a:r>
                        <a:rPr lang="el-GR" sz="1800" kern="1200" dirty="0">
                          <a:latin typeface="+mj-lt"/>
                        </a:rPr>
                        <a:t>(</a:t>
                      </a:r>
                      <a:r>
                        <a:rPr lang="en-US" sz="1800" kern="1200" dirty="0">
                          <a:latin typeface="+mj-lt"/>
                        </a:rPr>
                        <a:t>n log(n))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O</a:t>
                      </a:r>
                      <a:r>
                        <a:rPr lang="el-GR" sz="1800" kern="1200" dirty="0">
                          <a:latin typeface="+mj-lt"/>
                        </a:rPr>
                        <a:t>(</a:t>
                      </a:r>
                      <a:r>
                        <a:rPr lang="en-US" sz="1800" kern="1200" dirty="0">
                          <a:latin typeface="+mj-lt"/>
                        </a:rPr>
                        <a:t>n log(n))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O(n^2)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404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j-lt"/>
                        </a:rPr>
                        <a:t>Merge sort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O</a:t>
                      </a:r>
                      <a:r>
                        <a:rPr lang="el-GR" sz="1800" kern="1200" dirty="0">
                          <a:latin typeface="+mj-lt"/>
                        </a:rPr>
                        <a:t>(</a:t>
                      </a:r>
                      <a:r>
                        <a:rPr lang="en-US" sz="1800" kern="1200" dirty="0">
                          <a:latin typeface="+mj-lt"/>
                        </a:rPr>
                        <a:t>n log(n))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O</a:t>
                      </a:r>
                      <a:r>
                        <a:rPr lang="el-GR" sz="1800" kern="1200" dirty="0">
                          <a:latin typeface="+mj-lt"/>
                        </a:rPr>
                        <a:t>(</a:t>
                      </a:r>
                      <a:r>
                        <a:rPr lang="en-US" sz="1800" kern="1200" dirty="0">
                          <a:latin typeface="+mj-lt"/>
                        </a:rPr>
                        <a:t>n log(n))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latin typeface="+mj-lt"/>
                        </a:rPr>
                        <a:t>O(n log(n))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031470"/>
              </p:ext>
            </p:extLst>
          </p:nvPr>
        </p:nvGraphicFramePr>
        <p:xfrm>
          <a:off x="2336800" y="4876800"/>
          <a:ext cx="4978400" cy="148335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800" dirty="0"/>
                        <a:t>Algorithm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Average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/>
                        <a:t>Linear Search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O(n)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O(n)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/>
                        <a:t>Binary Search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logn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logn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026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4725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>
                <a:solidFill>
                  <a:srgbClr val="000000"/>
                </a:solidFill>
                <a:latin typeface="+mj-lt"/>
                <a:ea typeface="Nunito Sans SemiBold"/>
                <a:cs typeface="Nunito Sans SemiBold"/>
                <a:sym typeface="Nunito Sans SemiBold"/>
              </a:rPr>
              <a:t>How to Calculate Time Complexity</a:t>
            </a:r>
            <a:endParaRPr lang="en-IN" sz="20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134" y="1610772"/>
            <a:ext cx="5324666" cy="471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4976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How to calculate Time Complexity</a:t>
            </a:r>
            <a:r>
              <a:rPr lang="en-US" sz="2000" b="1" dirty="0" smtClean="0"/>
              <a:t>?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Now </a:t>
            </a:r>
            <a:r>
              <a:rPr lang="en-US" sz="2000" dirty="0"/>
              <a:t>the most common metric for calculating time complexity is Big O notation. </a:t>
            </a:r>
            <a:r>
              <a:rPr lang="en-US" sz="2000" dirty="0" smtClean="0"/>
              <a:t>This removes </a:t>
            </a:r>
            <a:r>
              <a:rPr lang="en-US" sz="2000" dirty="0"/>
              <a:t>all constant factors so that the running time can be estimated in </a:t>
            </a:r>
            <a:r>
              <a:rPr lang="en-US" sz="2000" dirty="0" smtClean="0"/>
              <a:t>relation to </a:t>
            </a:r>
            <a:r>
              <a:rPr lang="en-US" sz="2000" dirty="0"/>
              <a:t>N, as N approaches infinity. In general you can think of it like </a:t>
            </a:r>
            <a:r>
              <a:rPr lang="en-US" sz="2000" dirty="0" smtClean="0"/>
              <a:t>this: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Statement;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Above </a:t>
            </a:r>
            <a:r>
              <a:rPr lang="en-US" sz="2000" dirty="0"/>
              <a:t>we have a single statement. Its Time Complexity will be Constant. </a:t>
            </a:r>
            <a:r>
              <a:rPr lang="en-US" sz="2000" dirty="0" smtClean="0"/>
              <a:t>The running </a:t>
            </a:r>
            <a:r>
              <a:rPr lang="en-US" sz="2000" dirty="0"/>
              <a:t>time of the statement will not change in relation to N.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391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for(i=0; i &lt; N; i</a:t>
            </a:r>
            <a:r>
              <a:rPr lang="en-US" sz="2000" b="1" dirty="0" smtClean="0"/>
              <a:t>++)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{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	statement</a:t>
            </a:r>
            <a:r>
              <a:rPr lang="en-US" sz="2000" b="1" dirty="0" smtClean="0"/>
              <a:t>;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}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time complexity for the above algorithm will be Linear. </a:t>
            </a:r>
            <a:br>
              <a:rPr lang="en-US" sz="2000" dirty="0"/>
            </a:br>
            <a:r>
              <a:rPr lang="en-US" sz="2000" dirty="0"/>
              <a:t>The running time of the loop is directly proportional to N. When N doubles, so does the running time.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4660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for(i=0; i &lt; N; i</a:t>
            </a:r>
            <a:r>
              <a:rPr lang="en-US" sz="2000" b="1" dirty="0" smtClean="0"/>
              <a:t>++)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{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	for(j=0; j &lt; </a:t>
            </a:r>
            <a:r>
              <a:rPr lang="en-US" sz="2000" b="1" dirty="0" err="1"/>
              <a:t>N;j</a:t>
            </a:r>
            <a:r>
              <a:rPr lang="en-US" sz="2000" b="1" dirty="0" smtClean="0"/>
              <a:t>++)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	</a:t>
            </a:r>
            <a:r>
              <a:rPr lang="en-US" sz="2000" b="1" dirty="0" smtClean="0"/>
              <a:t>{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		statement</a:t>
            </a:r>
            <a:r>
              <a:rPr lang="en-US" sz="2000" b="1" dirty="0" smtClean="0"/>
              <a:t>;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}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This </a:t>
            </a:r>
            <a:r>
              <a:rPr lang="en-US" sz="2000" dirty="0"/>
              <a:t>time, the time complexity for the above code will be Quadratic. </a:t>
            </a:r>
            <a:br>
              <a:rPr lang="en-US" sz="2000" dirty="0"/>
            </a:br>
            <a:r>
              <a:rPr lang="en-US" sz="2000" dirty="0"/>
              <a:t>The running time of the two loops is proportional to the square of N. When N doubles, the running time increases by N * N.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3485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514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while(low &lt;= high</a:t>
            </a:r>
            <a:r>
              <a:rPr lang="en-US" b="1" dirty="0" smtClean="0"/>
              <a:t>)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{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	mid = (low + high) / 2</a:t>
            </a:r>
            <a:r>
              <a:rPr lang="en-US" b="1" dirty="0" smtClean="0"/>
              <a:t>;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	if (target &lt; list[mid</a:t>
            </a:r>
            <a:r>
              <a:rPr lang="en-US" b="1" dirty="0" smtClean="0"/>
              <a:t>])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		high = mid - 1</a:t>
            </a:r>
            <a:r>
              <a:rPr lang="en-US" b="1" dirty="0" smtClean="0"/>
              <a:t>;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	else if (target &gt; list[mid</a:t>
            </a:r>
            <a:r>
              <a:rPr lang="en-US" b="1" dirty="0" smtClean="0"/>
              <a:t>])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		low = mid + 1</a:t>
            </a:r>
            <a:r>
              <a:rPr lang="en-US" b="1" dirty="0" smtClean="0"/>
              <a:t>;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	else break</a:t>
            </a:r>
            <a:r>
              <a:rPr lang="en-US" b="1" dirty="0" smtClean="0"/>
              <a:t>;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}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This </a:t>
            </a:r>
            <a:r>
              <a:rPr lang="en-US" dirty="0"/>
              <a:t>is an algorithm to break a set of numbers into halves, to search a particular field. Now, this algorithm will have a Logarithmic Time Complexity. The running </a:t>
            </a:r>
            <a:r>
              <a:rPr lang="en-US" dirty="0" smtClean="0"/>
              <a:t>time of </a:t>
            </a:r>
            <a:r>
              <a:rPr lang="en-US" dirty="0"/>
              <a:t>the algorithm is proportional to the number of times N can be </a:t>
            </a:r>
            <a:r>
              <a:rPr lang="en-US" dirty="0" smtClean="0"/>
              <a:t>divided </a:t>
            </a:r>
            <a:r>
              <a:rPr lang="en-US" dirty="0"/>
              <a:t>by 2(N is high-low here</a:t>
            </a:r>
            <a:r>
              <a:rPr lang="en-US" dirty="0" smtClean="0"/>
              <a:t>).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This </a:t>
            </a:r>
            <a:r>
              <a:rPr lang="en-US" dirty="0"/>
              <a:t>is because the algorithm divides the working area in half with each iteration.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9211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474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void quicksort(</a:t>
            </a:r>
            <a:r>
              <a:rPr lang="en-US" b="1" dirty="0" err="1"/>
              <a:t>int</a:t>
            </a:r>
            <a:r>
              <a:rPr lang="en-US" b="1" dirty="0"/>
              <a:t> list[], </a:t>
            </a:r>
            <a:r>
              <a:rPr lang="en-US" b="1" dirty="0" err="1"/>
              <a:t>int</a:t>
            </a:r>
            <a:r>
              <a:rPr lang="en-US" b="1" dirty="0"/>
              <a:t> left, </a:t>
            </a:r>
            <a:r>
              <a:rPr lang="en-US" b="1" dirty="0" err="1"/>
              <a:t>int</a:t>
            </a:r>
            <a:r>
              <a:rPr lang="en-US" b="1" dirty="0"/>
              <a:t> right</a:t>
            </a:r>
            <a:r>
              <a:rPr lang="en-US" b="1" dirty="0" smtClean="0"/>
              <a:t>)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{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pivot = partition(list, left, right</a:t>
            </a:r>
            <a:r>
              <a:rPr lang="en-US" b="1" dirty="0" smtClean="0"/>
              <a:t>);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quicksort(list</a:t>
            </a:r>
            <a:r>
              <a:rPr lang="en-US" b="1" dirty="0"/>
              <a:t>, left, pivot - 1</a:t>
            </a:r>
            <a:r>
              <a:rPr lang="en-US" b="1" dirty="0" smtClean="0"/>
              <a:t>);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quicksort(list</a:t>
            </a:r>
            <a:r>
              <a:rPr lang="en-US" b="1" dirty="0"/>
              <a:t>, pivot + 1, right</a:t>
            </a:r>
            <a:r>
              <a:rPr lang="en-US" b="1" dirty="0" smtClean="0"/>
              <a:t>);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}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Taking </a:t>
            </a:r>
            <a:r>
              <a:rPr lang="en-US" dirty="0"/>
              <a:t>the previous algorithm forward, above we have a small logic of Quick Sort. </a:t>
            </a:r>
            <a:endParaRPr lang="en-US" dirty="0" smtClean="0"/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Now </a:t>
            </a:r>
            <a:r>
              <a:rPr lang="en-US" dirty="0"/>
              <a:t>in Quick Sort, we divide the list into halves every time, but we repeat the iteration N times(where N is the size of list). Hence time complexity will be N*log( N ). </a:t>
            </a:r>
            <a:endParaRPr lang="en-US" dirty="0" smtClean="0"/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</a:t>
            </a:r>
            <a:r>
              <a:rPr lang="en-US" dirty="0"/>
              <a:t>running time consists of N loops (iterative or recursive) that are logarithmic, thus the algorithm is a combination of linear and logarithmic.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345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BIG - OMEGE NOTATION (Ω</a:t>
            </a:r>
            <a:r>
              <a:rPr lang="en-US" sz="2000" b="1" dirty="0" smtClean="0"/>
              <a:t>)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Big </a:t>
            </a:r>
            <a:r>
              <a:rPr lang="en-US" sz="2000" dirty="0"/>
              <a:t>- Omega notation is used to define the lower bound of an algorithm in terms </a:t>
            </a:r>
            <a:r>
              <a:rPr lang="en-US" sz="2000" dirty="0" smtClean="0"/>
              <a:t>of Time </a:t>
            </a:r>
            <a:r>
              <a:rPr lang="en-US" sz="2000" dirty="0"/>
              <a:t>Complexity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Consider function f(n) the time complexity of an algorithm and g(n) is the most significant term. If f(n) &gt;= C x g(n) for all n &gt;= n0, C &gt; 0 and n0 &gt;= 1. 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Then we can represent f(n) as Ω(g(n)).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f(n) = Ω(g(n))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40789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 smtClean="0"/>
              <a:t>Example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Consider </a:t>
            </a:r>
            <a:r>
              <a:rPr lang="en-US" sz="2000" dirty="0"/>
              <a:t>the following f(n) and g(n</a:t>
            </a:r>
            <a:r>
              <a:rPr lang="en-US" sz="2000" dirty="0" smtClean="0"/>
              <a:t>)..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F(n</a:t>
            </a:r>
            <a:r>
              <a:rPr lang="en-US" sz="2000" dirty="0"/>
              <a:t>) = 3n + </a:t>
            </a:r>
            <a:r>
              <a:rPr lang="en-US" sz="2000" dirty="0" smtClean="0"/>
              <a:t>2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g(n</a:t>
            </a:r>
            <a:r>
              <a:rPr lang="en-US" sz="2000" dirty="0"/>
              <a:t>) = </a:t>
            </a:r>
            <a:r>
              <a:rPr lang="en-US" sz="2000" dirty="0" smtClean="0"/>
              <a:t>n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IF </a:t>
            </a:r>
            <a:r>
              <a:rPr lang="en-US" sz="2000" dirty="0"/>
              <a:t>we want to represent f(n) and Ω(g(n)) then it must satisfy f(n) &gt;= C </a:t>
            </a:r>
            <a:r>
              <a:rPr lang="en-US" sz="2000" dirty="0" smtClean="0"/>
              <a:t>g(n</a:t>
            </a:r>
            <a:r>
              <a:rPr lang="en-US" sz="2000" dirty="0"/>
              <a:t>) for all values of C &gt; 0 and n0 &gt;= </a:t>
            </a:r>
            <a:r>
              <a:rPr lang="en-US" sz="2000" dirty="0" smtClean="0"/>
              <a:t>1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f(n</a:t>
            </a:r>
            <a:r>
              <a:rPr lang="en-US" sz="2000" dirty="0"/>
              <a:t>) &gt;= C g(n</a:t>
            </a:r>
            <a:r>
              <a:rPr lang="en-US" sz="200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/>
              <a:buChar char="è"/>
            </a:pPr>
            <a:r>
              <a:rPr lang="en-US" sz="2000" dirty="0" smtClean="0">
                <a:sym typeface="Wingdings" panose="05000000000000000000" pitchFamily="2" charset="2"/>
              </a:rPr>
              <a:t>3n+2 </a:t>
            </a:r>
            <a:r>
              <a:rPr lang="en-US" sz="2000" dirty="0">
                <a:sym typeface="Wingdings" panose="05000000000000000000" pitchFamily="2" charset="2"/>
              </a:rPr>
              <a:t>&lt;= C </a:t>
            </a:r>
            <a:r>
              <a:rPr lang="en-US" sz="2000" dirty="0" smtClean="0">
                <a:sym typeface="Wingdings" panose="05000000000000000000" pitchFamily="2" charset="2"/>
              </a:rPr>
              <a:t>n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>
                <a:sym typeface="Wingdings" panose="05000000000000000000" pitchFamily="2" charset="2"/>
              </a:rPr>
              <a:t>Above </a:t>
            </a:r>
            <a:r>
              <a:rPr lang="en-US" sz="2000" dirty="0">
                <a:sym typeface="Wingdings" panose="05000000000000000000" pitchFamily="2" charset="2"/>
              </a:rPr>
              <a:t>condition is always TRUE for all values of C = 1 and n &gt;= 1.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By using Big – Omega notation we can represent the time complexity as follows</a:t>
            </a:r>
            <a:r>
              <a:rPr lang="en-US" sz="2000" dirty="0" smtClean="0">
                <a:sym typeface="Wingdings" panose="05000000000000000000" pitchFamily="2" charset="2"/>
              </a:rPr>
              <a:t>…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>
                <a:sym typeface="Wingdings" panose="05000000000000000000" pitchFamily="2" charset="2"/>
              </a:rPr>
              <a:t>3n </a:t>
            </a:r>
            <a:r>
              <a:rPr lang="en-US" sz="2000" dirty="0">
                <a:sym typeface="Wingdings" panose="05000000000000000000" pitchFamily="2" charset="2"/>
              </a:rPr>
              <a:t>+ 2 = </a:t>
            </a:r>
            <a:r>
              <a:rPr lang="en-US" sz="2000" dirty="0"/>
              <a:t>Ω(n)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348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BIG - THETA NOTATION (</a:t>
            </a:r>
            <a:r>
              <a:rPr lang="en-US" sz="2000" b="1" dirty="0" smtClean="0"/>
              <a:t>Θ)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Big </a:t>
            </a:r>
            <a:r>
              <a:rPr lang="en-US" sz="2000" dirty="0"/>
              <a:t>- Theta notation is used to define the average bound of an </a:t>
            </a:r>
            <a:r>
              <a:rPr lang="en-US" sz="2000" dirty="0" smtClean="0"/>
              <a:t>algorithm </a:t>
            </a:r>
            <a:r>
              <a:rPr lang="en-US" sz="2000" dirty="0"/>
              <a:t>in terms </a:t>
            </a:r>
            <a:r>
              <a:rPr lang="en-US" sz="2000" dirty="0" smtClean="0"/>
              <a:t>of Time Complexity.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Consider </a:t>
            </a:r>
            <a:r>
              <a:rPr lang="en-US" sz="2000" dirty="0"/>
              <a:t>function f(n) the time complexity of an algorithm and g(n) is </a:t>
            </a:r>
            <a:r>
              <a:rPr lang="en-US" sz="2000" dirty="0" smtClean="0"/>
              <a:t>the most significant </a:t>
            </a:r>
            <a:r>
              <a:rPr lang="en-US" sz="2000" dirty="0"/>
              <a:t>term. If C1g(n) &lt;= f(n) &gt;= C2 g(n) for all n &gt;= n0, </a:t>
            </a:r>
            <a:r>
              <a:rPr lang="en-US" sz="2000" dirty="0" smtClean="0"/>
              <a:t>C1</a:t>
            </a:r>
            <a:r>
              <a:rPr lang="en-US" sz="2000" dirty="0"/>
              <a:t>, C2 &gt; 0 and n0 </a:t>
            </a:r>
            <a:r>
              <a:rPr lang="en-US" sz="2000" dirty="0" smtClean="0"/>
              <a:t>&gt;=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1. Then </a:t>
            </a:r>
            <a:r>
              <a:rPr lang="en-US" sz="2000" dirty="0"/>
              <a:t>we can represent f(n) as Θ(g(n</a:t>
            </a:r>
            <a:r>
              <a:rPr lang="en-US" sz="2000" dirty="0" smtClean="0"/>
              <a:t>)).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f(n</a:t>
            </a:r>
            <a:r>
              <a:rPr lang="en-US" sz="2000" dirty="0"/>
              <a:t>) = Θ(g(n))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495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SPACE </a:t>
            </a:r>
            <a:r>
              <a:rPr lang="en-US" b="1" dirty="0" smtClean="0"/>
              <a:t>COMPLEXITY</a:t>
            </a:r>
          </a:p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Its </a:t>
            </a:r>
            <a:r>
              <a:rPr lang="en-US" dirty="0"/>
              <a:t>the amount of memory space required by the algorithm, during the course of </a:t>
            </a:r>
            <a:r>
              <a:rPr lang="en-US" dirty="0" smtClean="0"/>
              <a:t>its execution</a:t>
            </a:r>
            <a:r>
              <a:rPr lang="en-US" dirty="0"/>
              <a:t>. Space complexity must be taken seriously for multi-user systems and </a:t>
            </a:r>
            <a:r>
              <a:rPr lang="en-US" dirty="0" smtClean="0"/>
              <a:t>in situations </a:t>
            </a:r>
            <a:r>
              <a:rPr lang="en-US" dirty="0"/>
              <a:t>where limited memory is </a:t>
            </a:r>
            <a:r>
              <a:rPr lang="en-US" dirty="0" smtClean="0"/>
              <a:t>available.</a:t>
            </a:r>
          </a:p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An </a:t>
            </a:r>
            <a:r>
              <a:rPr lang="en-US" dirty="0"/>
              <a:t>algorithm generally requires space for following </a:t>
            </a:r>
            <a:r>
              <a:rPr lang="en-US" dirty="0" smtClean="0"/>
              <a:t>components: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Instruction </a:t>
            </a:r>
            <a:r>
              <a:rPr lang="en-US" dirty="0"/>
              <a:t>Space : Its the space required to store the executable version of </a:t>
            </a:r>
            <a:r>
              <a:rPr lang="en-US" dirty="0" smtClean="0"/>
              <a:t>the program</a:t>
            </a:r>
            <a:r>
              <a:rPr lang="en-US" dirty="0"/>
              <a:t>. This space is fixed, but varies depending upon the number of lines of </a:t>
            </a:r>
            <a:r>
              <a:rPr lang="en-US" dirty="0" smtClean="0"/>
              <a:t>code in </a:t>
            </a:r>
            <a:r>
              <a:rPr lang="en-US" dirty="0"/>
              <a:t>the program</a:t>
            </a:r>
            <a:r>
              <a:rPr lang="en-US" dirty="0" smtClean="0"/>
              <a:t>.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 </a:t>
            </a:r>
            <a:r>
              <a:rPr lang="en-US" dirty="0"/>
              <a:t>Space : Its the space required to store all the constants and variables value</a:t>
            </a:r>
            <a:r>
              <a:rPr lang="en-US" dirty="0" smtClean="0"/>
              <a:t>.</a:t>
            </a:r>
          </a:p>
          <a:p>
            <a:pPr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Environment </a:t>
            </a:r>
            <a:r>
              <a:rPr lang="en-US" dirty="0"/>
              <a:t>Space : Its the space required to store the environment </a:t>
            </a:r>
            <a:r>
              <a:rPr lang="en-US" dirty="0" smtClean="0"/>
              <a:t>information needed </a:t>
            </a:r>
            <a:r>
              <a:rPr lang="en-US" dirty="0"/>
              <a:t>to resume the suspended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582019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26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Example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Consider </a:t>
            </a:r>
            <a:r>
              <a:rPr lang="en-US" sz="2000" dirty="0"/>
              <a:t>the following f(n) and g(n</a:t>
            </a:r>
            <a:r>
              <a:rPr lang="en-US" sz="2000" dirty="0" smtClean="0"/>
              <a:t>)..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F(n</a:t>
            </a:r>
            <a:r>
              <a:rPr lang="en-US" sz="2000" dirty="0"/>
              <a:t>) = 3n + </a:t>
            </a:r>
            <a:r>
              <a:rPr lang="en-US" sz="2000" dirty="0" smtClean="0"/>
              <a:t>2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g(n</a:t>
            </a:r>
            <a:r>
              <a:rPr lang="en-US" sz="2000" dirty="0"/>
              <a:t>) = </a:t>
            </a:r>
            <a:r>
              <a:rPr lang="en-US" sz="2000" dirty="0" smtClean="0"/>
              <a:t>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If </a:t>
            </a:r>
            <a:r>
              <a:rPr lang="en-US" sz="2000" dirty="0"/>
              <a:t>we want to represent f(n) and Θ(g(n)) then it must satisfy C1 g(n) </a:t>
            </a:r>
            <a:endParaRPr lang="en-US" sz="2000" dirty="0" smtClean="0"/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=  </a:t>
            </a:r>
            <a:r>
              <a:rPr lang="en-US" sz="2000" dirty="0"/>
              <a:t>f(n) &gt;= C2 g(n) for all values of C1, C2 &gt; 0 and n0 &gt;= </a:t>
            </a:r>
            <a:r>
              <a:rPr lang="en-US" sz="2000" dirty="0" smtClean="0"/>
              <a:t>1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C1 </a:t>
            </a:r>
            <a:r>
              <a:rPr lang="en-US" sz="2000" dirty="0"/>
              <a:t>g(n) &lt;= f(n) &gt;= </a:t>
            </a:r>
            <a:r>
              <a:rPr lang="en-US" sz="2000" dirty="0">
                <a:sym typeface="Wingdings" panose="05000000000000000000" pitchFamily="2" charset="2"/>
              </a:rPr>
              <a:t> C2 </a:t>
            </a:r>
            <a:r>
              <a:rPr lang="en-US" sz="2000" dirty="0" smtClean="0">
                <a:sym typeface="Wingdings" panose="05000000000000000000" pitchFamily="2" charset="2"/>
              </a:rPr>
              <a:t>g(n)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sym typeface="Wingdings" panose="05000000000000000000" pitchFamily="2" charset="2"/>
              </a:rPr>
              <a:t>C1 </a:t>
            </a:r>
            <a:r>
              <a:rPr lang="en-US" sz="2000" dirty="0">
                <a:sym typeface="Wingdings" panose="05000000000000000000" pitchFamily="2" charset="2"/>
              </a:rPr>
              <a:t>n &lt;= 3n+2 &gt;= C2 </a:t>
            </a:r>
            <a:r>
              <a:rPr lang="en-US" sz="2000" dirty="0" smtClean="0">
                <a:sym typeface="Wingdings" panose="05000000000000000000" pitchFamily="2" charset="2"/>
              </a:rPr>
              <a:t>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sym typeface="Wingdings" panose="05000000000000000000" pitchFamily="2" charset="2"/>
              </a:rPr>
              <a:t>Above </a:t>
            </a:r>
            <a:r>
              <a:rPr lang="en-US" sz="2000" dirty="0">
                <a:sym typeface="Wingdings" panose="05000000000000000000" pitchFamily="2" charset="2"/>
              </a:rPr>
              <a:t>condition is always TRUE for all values of C1 = 1, C2 = 4 and n 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sym typeface="Wingdings" panose="05000000000000000000" pitchFamily="2" charset="2"/>
              </a:rPr>
              <a:t>= </a:t>
            </a:r>
            <a:r>
              <a:rPr lang="en-US" sz="2000" dirty="0"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ym typeface="Wingdings" panose="05000000000000000000" pitchFamily="2" charset="2"/>
              </a:rPr>
              <a:t>By </a:t>
            </a:r>
            <a:r>
              <a:rPr lang="en-US" sz="2000" dirty="0">
                <a:sym typeface="Wingdings" panose="05000000000000000000" pitchFamily="2" charset="2"/>
              </a:rPr>
              <a:t>using Big – Theta notation we can represent the time complexity as follows</a:t>
            </a:r>
            <a:r>
              <a:rPr lang="en-US" sz="2000" dirty="0" smtClean="0">
                <a:sym typeface="Wingdings" panose="05000000000000000000" pitchFamily="2" charset="2"/>
              </a:rPr>
              <a:t>…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sym typeface="Wingdings" panose="05000000000000000000" pitchFamily="2" charset="2"/>
              </a:rPr>
              <a:t>3n </a:t>
            </a:r>
            <a:r>
              <a:rPr lang="en-US" sz="2000" dirty="0">
                <a:sym typeface="Wingdings" panose="05000000000000000000" pitchFamily="2" charset="2"/>
              </a:rPr>
              <a:t>+ 2 = </a:t>
            </a:r>
            <a:r>
              <a:rPr lang="en-US" sz="2000" dirty="0"/>
              <a:t>Θ(n</a:t>
            </a:r>
            <a:r>
              <a:rPr lang="en-US" sz="2000" dirty="0" smtClean="0"/>
              <a:t>)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667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40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1.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fun</a:t>
            </a:r>
            <a:r>
              <a:rPr lang="en-US" sz="2000" dirty="0" smtClean="0"/>
              <a:t>()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	for(i </a:t>
            </a:r>
            <a:r>
              <a:rPr lang="en-US" sz="2000" dirty="0"/>
              <a:t>= 1; i &lt; n; i</a:t>
            </a:r>
            <a:r>
              <a:rPr lang="en-US" sz="2000" dirty="0" smtClean="0"/>
              <a:t>++)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“SMART</a:t>
            </a:r>
            <a:r>
              <a:rPr lang="en-US" sz="2000" dirty="0" smtClean="0"/>
              <a:t>”;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return 0</a:t>
            </a:r>
            <a:r>
              <a:rPr lang="en-US" sz="2000" dirty="0" smtClean="0"/>
              <a:t>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 smtClean="0">
                <a:latin typeface="+mj-lt"/>
              </a:rPr>
              <a:t>	(a) </a:t>
            </a:r>
            <a:r>
              <a:rPr lang="en-IN" sz="2000" dirty="0">
                <a:latin typeface="+mj-lt"/>
              </a:rPr>
              <a:t>O(n) 	</a:t>
            </a:r>
            <a:r>
              <a:rPr lang="en-IN" sz="2000" dirty="0" smtClean="0">
                <a:latin typeface="+mj-lt"/>
              </a:rPr>
              <a:t>			(b) </a:t>
            </a:r>
            <a:r>
              <a:rPr lang="en-IN" sz="2000" dirty="0">
                <a:latin typeface="+mj-lt"/>
              </a:rPr>
              <a:t>O(log n) 	</a:t>
            </a:r>
            <a:endParaRPr lang="en-IN" sz="2000" dirty="0" smtClean="0">
              <a:latin typeface="+mj-lt"/>
            </a:endParaRP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</a:t>
            </a:r>
            <a:r>
              <a:rPr lang="en-IN" sz="2000" dirty="0" smtClean="0">
                <a:latin typeface="+mj-lt"/>
              </a:rPr>
              <a:t>(c) </a:t>
            </a:r>
            <a:r>
              <a:rPr lang="en-IN" sz="2000" dirty="0">
                <a:latin typeface="+mj-lt"/>
              </a:rPr>
              <a:t>O (</a:t>
            </a:r>
            <a:r>
              <a:rPr lang="en-IN" sz="2000" dirty="0" err="1">
                <a:latin typeface="+mj-lt"/>
              </a:rPr>
              <a:t>sqrt</a:t>
            </a:r>
            <a:r>
              <a:rPr lang="en-IN" sz="2000" dirty="0">
                <a:latin typeface="+mj-lt"/>
              </a:rPr>
              <a:t> n)	</a:t>
            </a:r>
            <a:r>
              <a:rPr lang="en-IN" sz="2000" dirty="0" smtClean="0">
                <a:latin typeface="+mj-lt"/>
              </a:rPr>
              <a:t>		(d) </a:t>
            </a:r>
            <a:r>
              <a:rPr lang="en-IN" sz="2000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39445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2.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fun</a:t>
            </a:r>
            <a:r>
              <a:rPr lang="en-US" sz="2000" dirty="0" smtClean="0"/>
              <a:t>()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	for(i </a:t>
            </a:r>
            <a:r>
              <a:rPr lang="en-US" sz="2000" dirty="0"/>
              <a:t>= 1; i &lt;= </a:t>
            </a:r>
            <a:r>
              <a:rPr lang="en-US" sz="2000" dirty="0" err="1"/>
              <a:t>sqrt</a:t>
            </a:r>
            <a:r>
              <a:rPr lang="en-US" sz="2000" dirty="0"/>
              <a:t>(n); i</a:t>
            </a:r>
            <a:r>
              <a:rPr lang="en-US" sz="2000" dirty="0" smtClean="0"/>
              <a:t>++)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“SMART</a:t>
            </a:r>
            <a:r>
              <a:rPr lang="en-US" sz="2000" dirty="0" smtClean="0"/>
              <a:t>”;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return 0</a:t>
            </a:r>
            <a:r>
              <a:rPr lang="en-US" sz="2000" dirty="0" smtClean="0"/>
              <a:t>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 smtClean="0">
                <a:latin typeface="+mj-lt"/>
              </a:rPr>
              <a:t>	(a) </a:t>
            </a:r>
            <a:r>
              <a:rPr lang="en-IN" sz="2000" dirty="0">
                <a:latin typeface="+mj-lt"/>
              </a:rPr>
              <a:t>O(n) 	</a:t>
            </a:r>
            <a:r>
              <a:rPr lang="en-IN" sz="2000" dirty="0" smtClean="0">
                <a:latin typeface="+mj-lt"/>
              </a:rPr>
              <a:t>			(b) </a:t>
            </a:r>
            <a:r>
              <a:rPr lang="en-IN" sz="2000" dirty="0">
                <a:latin typeface="+mj-lt"/>
              </a:rPr>
              <a:t>O(log n) 	</a:t>
            </a:r>
            <a:endParaRPr lang="en-IN" sz="2000" dirty="0" smtClean="0">
              <a:latin typeface="+mj-lt"/>
            </a:endParaRP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</a:t>
            </a:r>
            <a:r>
              <a:rPr lang="en-IN" sz="2000" dirty="0" smtClean="0">
                <a:latin typeface="+mj-lt"/>
              </a:rPr>
              <a:t>(c) </a:t>
            </a:r>
            <a:r>
              <a:rPr lang="en-IN" sz="2000" dirty="0">
                <a:latin typeface="+mj-lt"/>
              </a:rPr>
              <a:t>O (</a:t>
            </a:r>
            <a:r>
              <a:rPr lang="en-IN" sz="2000" dirty="0" err="1">
                <a:latin typeface="+mj-lt"/>
              </a:rPr>
              <a:t>sqrt</a:t>
            </a:r>
            <a:r>
              <a:rPr lang="en-IN" sz="2000" dirty="0">
                <a:latin typeface="+mj-lt"/>
              </a:rPr>
              <a:t> n)	</a:t>
            </a:r>
            <a:r>
              <a:rPr lang="en-IN" sz="2000" dirty="0" smtClean="0">
                <a:latin typeface="+mj-lt"/>
              </a:rPr>
              <a:t>		(d) </a:t>
            </a:r>
            <a:r>
              <a:rPr lang="en-IN" sz="2000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921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3.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fun</a:t>
            </a:r>
            <a:r>
              <a:rPr lang="en-US" sz="2000" dirty="0" smtClean="0"/>
              <a:t>()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for(i = 1; i*i &lt;= n; i</a:t>
            </a:r>
            <a:r>
              <a:rPr lang="en-US" sz="2000" dirty="0" smtClean="0"/>
              <a:t>++)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“SMART</a:t>
            </a:r>
            <a:r>
              <a:rPr lang="en-US" sz="2000" dirty="0" smtClean="0"/>
              <a:t>”;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return 0</a:t>
            </a:r>
            <a:r>
              <a:rPr lang="en-US" sz="2000" dirty="0" smtClean="0"/>
              <a:t>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 smtClean="0">
                <a:latin typeface="+mj-lt"/>
              </a:rPr>
              <a:t>	(a) </a:t>
            </a:r>
            <a:r>
              <a:rPr lang="en-IN" sz="2000" dirty="0">
                <a:latin typeface="+mj-lt"/>
              </a:rPr>
              <a:t>O(n) 	</a:t>
            </a:r>
            <a:r>
              <a:rPr lang="en-IN" sz="2000" dirty="0" smtClean="0">
                <a:latin typeface="+mj-lt"/>
              </a:rPr>
              <a:t>			(b) </a:t>
            </a:r>
            <a:r>
              <a:rPr lang="en-IN" sz="2000" dirty="0">
                <a:latin typeface="+mj-lt"/>
              </a:rPr>
              <a:t>O(log n) 	</a:t>
            </a:r>
            <a:endParaRPr lang="en-IN" sz="2000" dirty="0" smtClean="0">
              <a:latin typeface="+mj-lt"/>
            </a:endParaRP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</a:t>
            </a:r>
            <a:r>
              <a:rPr lang="en-IN" sz="2000" dirty="0" smtClean="0">
                <a:latin typeface="+mj-lt"/>
              </a:rPr>
              <a:t>(c) </a:t>
            </a:r>
            <a:r>
              <a:rPr lang="en-IN" sz="2000" dirty="0">
                <a:latin typeface="+mj-lt"/>
              </a:rPr>
              <a:t>O (</a:t>
            </a:r>
            <a:r>
              <a:rPr lang="en-IN" sz="2000" dirty="0" err="1">
                <a:latin typeface="+mj-lt"/>
              </a:rPr>
              <a:t>sqrt</a:t>
            </a:r>
            <a:r>
              <a:rPr lang="en-IN" sz="2000" dirty="0">
                <a:latin typeface="+mj-lt"/>
              </a:rPr>
              <a:t> n)	</a:t>
            </a:r>
            <a:r>
              <a:rPr lang="en-IN" sz="2000" dirty="0" smtClean="0">
                <a:latin typeface="+mj-lt"/>
              </a:rPr>
              <a:t>		(d) </a:t>
            </a:r>
            <a:r>
              <a:rPr lang="en-IN" sz="2000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207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4.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fun</a:t>
            </a:r>
            <a:r>
              <a:rPr lang="en-US" sz="2000" dirty="0" smtClean="0"/>
              <a:t>()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for(i = 1; i &lt;= n; i=i*2</a:t>
            </a:r>
            <a:r>
              <a:rPr lang="en-US" sz="2000" dirty="0" smtClean="0"/>
              <a:t>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“SMART</a:t>
            </a:r>
            <a:r>
              <a:rPr lang="en-US" sz="2000" dirty="0" smtClean="0"/>
              <a:t>”;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</a:t>
            </a:r>
            <a:r>
              <a:rPr lang="en-US" sz="2000" dirty="0"/>
              <a:t>	return 0</a:t>
            </a:r>
            <a:r>
              <a:rPr lang="en-US" sz="2000" dirty="0" smtClean="0"/>
              <a:t>;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	}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 smtClean="0">
                <a:latin typeface="+mj-lt"/>
              </a:rPr>
              <a:t>	(a) </a:t>
            </a:r>
            <a:r>
              <a:rPr lang="en-IN" sz="2000" dirty="0">
                <a:latin typeface="+mj-lt"/>
              </a:rPr>
              <a:t>O(n) 	</a:t>
            </a:r>
            <a:r>
              <a:rPr lang="en-IN" sz="2000" dirty="0" smtClean="0">
                <a:latin typeface="+mj-lt"/>
              </a:rPr>
              <a:t>			(b) </a:t>
            </a:r>
            <a:r>
              <a:rPr lang="en-IN" sz="2000" dirty="0">
                <a:latin typeface="+mj-lt"/>
              </a:rPr>
              <a:t>O(log n) 	</a:t>
            </a:r>
            <a:endParaRPr lang="en-IN" sz="2000" dirty="0" smtClean="0">
              <a:latin typeface="+mj-lt"/>
            </a:endParaRP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</a:t>
            </a:r>
            <a:r>
              <a:rPr lang="en-IN" sz="2000" dirty="0" smtClean="0">
                <a:latin typeface="+mj-lt"/>
              </a:rPr>
              <a:t>(c) </a:t>
            </a:r>
            <a:r>
              <a:rPr lang="en-IN" sz="2000" dirty="0">
                <a:latin typeface="+mj-lt"/>
              </a:rPr>
              <a:t>O (</a:t>
            </a:r>
            <a:r>
              <a:rPr lang="en-IN" sz="2000" dirty="0" err="1">
                <a:latin typeface="+mj-lt"/>
              </a:rPr>
              <a:t>sqrt</a:t>
            </a:r>
            <a:r>
              <a:rPr lang="en-IN" sz="2000" dirty="0">
                <a:latin typeface="+mj-lt"/>
              </a:rPr>
              <a:t> n)	</a:t>
            </a:r>
            <a:r>
              <a:rPr lang="en-IN" sz="2000" dirty="0" smtClean="0">
                <a:latin typeface="+mj-lt"/>
              </a:rPr>
              <a:t>		(d) </a:t>
            </a:r>
            <a:r>
              <a:rPr lang="en-IN" sz="2000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55750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41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5.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fun</a:t>
            </a:r>
            <a:r>
              <a:rPr lang="en-IN" dirty="0" smtClean="0"/>
              <a:t>()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n, i = 1, s = 1;	</a:t>
            </a:r>
            <a:endParaRPr lang="en-IN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</a:t>
            </a:r>
            <a:r>
              <a:rPr lang="en-IN" dirty="0"/>
              <a:t>	while(s &lt;= n</a:t>
            </a:r>
            <a:r>
              <a:rPr lang="en-IN" dirty="0" smtClean="0"/>
              <a:t>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</a:t>
            </a:r>
            <a:r>
              <a:rPr lang="en-IN" dirty="0"/>
              <a:t>	i</a:t>
            </a:r>
            <a:r>
              <a:rPr lang="en-IN" dirty="0" smtClean="0"/>
              <a:t>++;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</a:t>
            </a:r>
            <a:r>
              <a:rPr lang="en-IN" dirty="0"/>
              <a:t>		s = s + i</a:t>
            </a:r>
            <a:r>
              <a:rPr lang="en-IN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</a:t>
            </a:r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 &lt;&lt; “SMART</a:t>
            </a:r>
            <a:r>
              <a:rPr lang="en-IN" dirty="0" smtClean="0"/>
              <a:t>”;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</a:t>
            </a:r>
            <a:r>
              <a:rPr lang="en-IN" dirty="0"/>
              <a:t>	return 0</a:t>
            </a:r>
            <a:r>
              <a:rPr lang="en-IN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	}</a:t>
            </a:r>
            <a:endParaRPr lang="en-US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>
                <a:latin typeface="+mj-lt"/>
              </a:rPr>
              <a:t>	(a) </a:t>
            </a:r>
            <a:r>
              <a:rPr lang="en-IN" dirty="0">
                <a:latin typeface="+mj-lt"/>
              </a:rPr>
              <a:t>O(n) 	</a:t>
            </a:r>
            <a:r>
              <a:rPr lang="en-IN" dirty="0" smtClean="0">
                <a:latin typeface="+mj-lt"/>
              </a:rPr>
              <a:t>			(b) </a:t>
            </a:r>
            <a:r>
              <a:rPr lang="en-IN" dirty="0">
                <a:latin typeface="+mj-lt"/>
              </a:rPr>
              <a:t>O(log n) 	</a:t>
            </a:r>
            <a:endParaRPr lang="en-IN" dirty="0" smtClean="0">
              <a:latin typeface="+mj-lt"/>
            </a:endParaRP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>
                <a:latin typeface="+mj-lt"/>
              </a:rPr>
              <a:t>	</a:t>
            </a:r>
            <a:r>
              <a:rPr lang="en-IN" dirty="0" smtClean="0">
                <a:latin typeface="+mj-lt"/>
              </a:rPr>
              <a:t>(c) </a:t>
            </a:r>
            <a:r>
              <a:rPr lang="en-IN" dirty="0">
                <a:latin typeface="+mj-lt"/>
              </a:rPr>
              <a:t>O (</a:t>
            </a:r>
            <a:r>
              <a:rPr lang="en-IN" dirty="0" err="1">
                <a:latin typeface="+mj-lt"/>
              </a:rPr>
              <a:t>sqrt</a:t>
            </a:r>
            <a:r>
              <a:rPr lang="en-IN" dirty="0">
                <a:latin typeface="+mj-lt"/>
              </a:rPr>
              <a:t> n)	</a:t>
            </a:r>
            <a:r>
              <a:rPr lang="en-IN" dirty="0" smtClean="0">
                <a:latin typeface="+mj-lt"/>
              </a:rPr>
              <a:t>		(d) </a:t>
            </a:r>
            <a:r>
              <a:rPr lang="en-IN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2827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6.	</a:t>
            </a:r>
            <a:r>
              <a:rPr lang="pt-BR" dirty="0" smtClean="0"/>
              <a:t>int </a:t>
            </a:r>
            <a:r>
              <a:rPr lang="pt-BR" dirty="0"/>
              <a:t>fun</a:t>
            </a:r>
            <a:r>
              <a:rPr lang="pt-BR" dirty="0" smtClean="0"/>
              <a:t>()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 smtClean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 smtClean="0"/>
              <a:t>	</a:t>
            </a:r>
            <a:r>
              <a:rPr lang="pt-BR" dirty="0"/>
              <a:t>	int n</a:t>
            </a:r>
            <a:r>
              <a:rPr lang="pt-BR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 smtClean="0"/>
              <a:t>	</a:t>
            </a:r>
            <a:r>
              <a:rPr lang="pt-BR" dirty="0"/>
              <a:t>	while(n &gt; 1</a:t>
            </a:r>
            <a:r>
              <a:rPr lang="pt-BR" dirty="0" smtClean="0"/>
              <a:t>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 smtClean="0"/>
              <a:t>	</a:t>
            </a:r>
            <a:r>
              <a:rPr lang="pt-BR" dirty="0"/>
              <a:t>	</a:t>
            </a:r>
            <a:r>
              <a:rPr lang="pt-BR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 smtClean="0"/>
              <a:t>	</a:t>
            </a:r>
            <a:r>
              <a:rPr lang="pt-BR" dirty="0"/>
              <a:t>		n = n / 2</a:t>
            </a:r>
            <a:r>
              <a:rPr lang="pt-BR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 smtClean="0"/>
              <a:t>	</a:t>
            </a: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 smtClean="0"/>
              <a:t>	</a:t>
            </a:r>
            <a:r>
              <a:rPr lang="pt-BR" dirty="0"/>
              <a:t>	return 0</a:t>
            </a:r>
            <a:r>
              <a:rPr lang="pt-BR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dirty="0" smtClean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>
                <a:latin typeface="+mj-lt"/>
              </a:rPr>
              <a:t>	(a) </a:t>
            </a:r>
            <a:r>
              <a:rPr lang="en-IN" dirty="0">
                <a:latin typeface="+mj-lt"/>
              </a:rPr>
              <a:t>O(n) 	</a:t>
            </a:r>
            <a:r>
              <a:rPr lang="en-IN" dirty="0" smtClean="0">
                <a:latin typeface="+mj-lt"/>
              </a:rPr>
              <a:t>			(b) </a:t>
            </a:r>
            <a:r>
              <a:rPr lang="en-IN" dirty="0">
                <a:latin typeface="+mj-lt"/>
              </a:rPr>
              <a:t>O(log n) 	</a:t>
            </a:r>
            <a:endParaRPr lang="en-IN" dirty="0" smtClean="0">
              <a:latin typeface="+mj-lt"/>
            </a:endParaRP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>
                <a:latin typeface="+mj-lt"/>
              </a:rPr>
              <a:t>	</a:t>
            </a:r>
            <a:r>
              <a:rPr lang="en-IN" dirty="0" smtClean="0">
                <a:latin typeface="+mj-lt"/>
              </a:rPr>
              <a:t>(c) </a:t>
            </a:r>
            <a:r>
              <a:rPr lang="en-IN" dirty="0">
                <a:latin typeface="+mj-lt"/>
              </a:rPr>
              <a:t>O (</a:t>
            </a:r>
            <a:r>
              <a:rPr lang="en-IN" dirty="0" err="1">
                <a:latin typeface="+mj-lt"/>
              </a:rPr>
              <a:t>sqrt</a:t>
            </a:r>
            <a:r>
              <a:rPr lang="en-IN" dirty="0">
                <a:latin typeface="+mj-lt"/>
              </a:rPr>
              <a:t> n)	</a:t>
            </a:r>
            <a:r>
              <a:rPr lang="en-IN" dirty="0" smtClean="0">
                <a:latin typeface="+mj-lt"/>
              </a:rPr>
              <a:t>		(d) </a:t>
            </a:r>
            <a:r>
              <a:rPr lang="en-IN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77707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7.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fun</a:t>
            </a:r>
            <a:r>
              <a:rPr lang="en-US" dirty="0" smtClean="0"/>
              <a:t>()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for(i = 1; i &lt; n; i</a:t>
            </a:r>
            <a:r>
              <a:rPr lang="en-US" dirty="0" smtClean="0"/>
              <a:t>++)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for(j = 1; j &lt; n; j</a:t>
            </a:r>
            <a:r>
              <a:rPr lang="en-US" dirty="0" smtClean="0"/>
              <a:t>++)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“SMART</a:t>
            </a:r>
            <a:r>
              <a:rPr lang="en-US" dirty="0" smtClean="0"/>
              <a:t>”;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}		</a:t>
            </a:r>
            <a:endParaRPr lang="en-US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return 0</a:t>
            </a:r>
            <a:r>
              <a:rPr lang="en-US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>
                <a:latin typeface="+mj-lt"/>
              </a:rPr>
              <a:t>	(a) </a:t>
            </a:r>
            <a:r>
              <a:rPr lang="en-IN" dirty="0">
                <a:latin typeface="+mj-lt"/>
              </a:rPr>
              <a:t>O(n) 	</a:t>
            </a:r>
            <a:r>
              <a:rPr lang="en-IN" dirty="0" smtClean="0">
                <a:latin typeface="+mj-lt"/>
              </a:rPr>
              <a:t>			(b) </a:t>
            </a:r>
            <a:r>
              <a:rPr lang="en-IN" dirty="0">
                <a:latin typeface="+mj-lt"/>
              </a:rPr>
              <a:t>O(log n) 	</a:t>
            </a:r>
            <a:endParaRPr lang="en-IN" dirty="0" smtClean="0">
              <a:latin typeface="+mj-lt"/>
            </a:endParaRP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>
                <a:latin typeface="+mj-lt"/>
              </a:rPr>
              <a:t>	</a:t>
            </a:r>
            <a:r>
              <a:rPr lang="en-IN" dirty="0" smtClean="0">
                <a:latin typeface="+mj-lt"/>
              </a:rPr>
              <a:t>(c) </a:t>
            </a:r>
            <a:r>
              <a:rPr lang="en-IN" dirty="0">
                <a:latin typeface="+mj-lt"/>
              </a:rPr>
              <a:t>O (</a:t>
            </a:r>
            <a:r>
              <a:rPr lang="en-IN" dirty="0" err="1">
                <a:latin typeface="+mj-lt"/>
              </a:rPr>
              <a:t>sqrt</a:t>
            </a:r>
            <a:r>
              <a:rPr lang="en-IN" dirty="0">
                <a:latin typeface="+mj-lt"/>
              </a:rPr>
              <a:t> n)	</a:t>
            </a:r>
            <a:r>
              <a:rPr lang="en-IN" dirty="0" smtClean="0">
                <a:latin typeface="+mj-lt"/>
              </a:rPr>
              <a:t>		(d) </a:t>
            </a:r>
            <a:r>
              <a:rPr lang="en-IN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994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8.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fun</a:t>
            </a:r>
            <a:r>
              <a:rPr lang="en-US" dirty="0" smtClean="0"/>
              <a:t>()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for(i = 1; i &lt; n; i</a:t>
            </a:r>
            <a:r>
              <a:rPr lang="en-US" dirty="0" smtClean="0"/>
              <a:t>++)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for(j = 1; j &lt; n; j=</a:t>
            </a:r>
            <a:r>
              <a:rPr lang="en-US" dirty="0" err="1"/>
              <a:t>j+i</a:t>
            </a:r>
            <a:r>
              <a:rPr lang="en-US" dirty="0" smtClean="0"/>
              <a:t>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“SMART</a:t>
            </a:r>
            <a:r>
              <a:rPr lang="en-US" dirty="0" smtClean="0"/>
              <a:t>”;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}		</a:t>
            </a:r>
            <a:endParaRPr lang="en-US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return 0</a:t>
            </a:r>
            <a:r>
              <a:rPr lang="en-US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>
                <a:latin typeface="+mj-lt"/>
              </a:rPr>
              <a:t>	(a) </a:t>
            </a:r>
            <a:r>
              <a:rPr lang="en-IN" dirty="0">
                <a:latin typeface="+mj-lt"/>
              </a:rPr>
              <a:t>O(n) 	</a:t>
            </a:r>
            <a:r>
              <a:rPr lang="en-IN" dirty="0" smtClean="0">
                <a:latin typeface="+mj-lt"/>
              </a:rPr>
              <a:t>			(b) </a:t>
            </a:r>
            <a:r>
              <a:rPr lang="en-IN" dirty="0">
                <a:latin typeface="+mj-lt"/>
              </a:rPr>
              <a:t>O(log n) 	</a:t>
            </a:r>
            <a:endParaRPr lang="en-IN" dirty="0" smtClean="0">
              <a:latin typeface="+mj-lt"/>
            </a:endParaRP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>
                <a:latin typeface="+mj-lt"/>
              </a:rPr>
              <a:t>	</a:t>
            </a:r>
            <a:r>
              <a:rPr lang="en-IN" dirty="0" smtClean="0">
                <a:latin typeface="+mj-lt"/>
              </a:rPr>
              <a:t>(c) </a:t>
            </a:r>
            <a:r>
              <a:rPr lang="en-IN" dirty="0">
                <a:latin typeface="+mj-lt"/>
              </a:rPr>
              <a:t>O (</a:t>
            </a:r>
            <a:r>
              <a:rPr lang="en-IN" dirty="0" err="1">
                <a:latin typeface="+mj-lt"/>
              </a:rPr>
              <a:t>sqrt</a:t>
            </a:r>
            <a:r>
              <a:rPr lang="en-IN" dirty="0">
                <a:latin typeface="+mj-lt"/>
              </a:rPr>
              <a:t> n)	</a:t>
            </a:r>
            <a:r>
              <a:rPr lang="en-IN" dirty="0" smtClean="0">
                <a:latin typeface="+mj-lt"/>
              </a:rPr>
              <a:t>		(d) </a:t>
            </a:r>
            <a:r>
              <a:rPr lang="en-IN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311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822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9.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fun</a:t>
            </a:r>
            <a:r>
              <a:rPr lang="en-US" dirty="0" smtClean="0"/>
              <a:t>()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i, j</a:t>
            </a:r>
            <a:r>
              <a:rPr lang="en-US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for(i = 1; i &lt; n; i</a:t>
            </a:r>
            <a:r>
              <a:rPr lang="en-US" dirty="0" smtClean="0"/>
              <a:t>++)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for(j = 1; j &lt; n; j=j*2</a:t>
            </a:r>
            <a:r>
              <a:rPr lang="en-US" dirty="0" smtClean="0"/>
              <a:t>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“SMART</a:t>
            </a:r>
            <a:r>
              <a:rPr lang="en-US" dirty="0" smtClean="0"/>
              <a:t>”;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	}		</a:t>
            </a:r>
            <a:endParaRPr lang="en-US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return 0</a:t>
            </a:r>
            <a:r>
              <a:rPr lang="en-US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>
                <a:latin typeface="+mj-lt"/>
              </a:rPr>
              <a:t>	(a) </a:t>
            </a:r>
            <a:r>
              <a:rPr lang="en-IN" dirty="0">
                <a:latin typeface="+mj-lt"/>
              </a:rPr>
              <a:t>O(n) 	</a:t>
            </a:r>
            <a:r>
              <a:rPr lang="en-IN" dirty="0" smtClean="0">
                <a:latin typeface="+mj-lt"/>
              </a:rPr>
              <a:t>			(b) </a:t>
            </a:r>
            <a:r>
              <a:rPr lang="en-IN" dirty="0">
                <a:latin typeface="+mj-lt"/>
              </a:rPr>
              <a:t>O(log n) 	</a:t>
            </a:r>
            <a:endParaRPr lang="en-IN" dirty="0" smtClean="0">
              <a:latin typeface="+mj-lt"/>
            </a:endParaRP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>
                <a:latin typeface="+mj-lt"/>
              </a:rPr>
              <a:t>	</a:t>
            </a:r>
            <a:r>
              <a:rPr lang="en-IN" dirty="0" smtClean="0">
                <a:latin typeface="+mj-lt"/>
              </a:rPr>
              <a:t>(c) </a:t>
            </a:r>
            <a:r>
              <a:rPr lang="en-IN" dirty="0">
                <a:latin typeface="+mj-lt"/>
              </a:rPr>
              <a:t>O (</a:t>
            </a:r>
            <a:r>
              <a:rPr lang="en-IN" dirty="0" err="1">
                <a:latin typeface="+mj-lt"/>
              </a:rPr>
              <a:t>sqrt</a:t>
            </a:r>
            <a:r>
              <a:rPr lang="en-IN" dirty="0">
                <a:latin typeface="+mj-lt"/>
              </a:rPr>
              <a:t> n)	</a:t>
            </a:r>
            <a:r>
              <a:rPr lang="en-IN" dirty="0" smtClean="0">
                <a:latin typeface="+mj-lt"/>
              </a:rPr>
              <a:t>			(d) </a:t>
            </a:r>
            <a:r>
              <a:rPr lang="en-IN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67344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b="1" dirty="0"/>
              <a:t>Constant Space </a:t>
            </a:r>
            <a:r>
              <a:rPr lang="en-IN" b="1" dirty="0" smtClean="0"/>
              <a:t>Complexity</a:t>
            </a:r>
          </a:p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square(</a:t>
            </a:r>
            <a:r>
              <a:rPr lang="en-IN" dirty="0" err="1"/>
              <a:t>int</a:t>
            </a:r>
            <a:r>
              <a:rPr lang="en-IN" dirty="0"/>
              <a:t> a</a:t>
            </a:r>
            <a:r>
              <a:rPr lang="en-IN" dirty="0" smtClean="0"/>
              <a:t>)</a:t>
            </a:r>
          </a:p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dirty="0" smtClean="0"/>
              <a:t>{</a:t>
            </a:r>
          </a:p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dirty="0"/>
              <a:t>	return a*a</a:t>
            </a:r>
            <a:r>
              <a:rPr lang="en-IN" dirty="0" smtClean="0"/>
              <a:t>;</a:t>
            </a:r>
          </a:p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dirty="0" smtClean="0"/>
              <a:t>}</a:t>
            </a:r>
          </a:p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dirty="0" smtClean="0"/>
              <a:t>If </a:t>
            </a:r>
            <a:r>
              <a:rPr lang="en-IN" dirty="0"/>
              <a:t>any algorithm requires a fixed amount of space for all input values then </a:t>
            </a:r>
            <a:r>
              <a:rPr lang="en-IN" dirty="0" smtClean="0"/>
              <a:t>that</a:t>
            </a:r>
          </a:p>
          <a:p>
            <a:pPr marL="0" indent="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dirty="0" smtClean="0"/>
              <a:t>space </a:t>
            </a:r>
            <a:r>
              <a:rPr lang="en-IN" dirty="0"/>
              <a:t>complexity is said to be Constant Space Complexity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23349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10.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fun</a:t>
            </a:r>
            <a:r>
              <a:rPr lang="en-US" dirty="0" smtClean="0"/>
              <a:t>()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i, j</a:t>
            </a:r>
            <a:r>
              <a:rPr lang="en-US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for(i = 1; i &lt; n; i</a:t>
            </a:r>
            <a:r>
              <a:rPr lang="en-US" dirty="0" smtClean="0"/>
              <a:t>++)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for(j = n; j &gt; 1; j-</a:t>
            </a:r>
            <a:r>
              <a:rPr lang="en-US" dirty="0" smtClean="0"/>
              <a:t>-)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&lt;&lt; “SMART</a:t>
            </a:r>
            <a:r>
              <a:rPr lang="en-US" dirty="0" smtClean="0"/>
              <a:t>”;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}		</a:t>
            </a:r>
            <a:endParaRPr lang="en-US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>
                <a:latin typeface="+mj-lt"/>
              </a:rPr>
              <a:t>	(a) </a:t>
            </a:r>
            <a:r>
              <a:rPr lang="en-IN" dirty="0">
                <a:latin typeface="+mj-lt"/>
              </a:rPr>
              <a:t>O(n) 	</a:t>
            </a:r>
            <a:r>
              <a:rPr lang="en-IN" dirty="0" smtClean="0">
                <a:latin typeface="+mj-lt"/>
              </a:rPr>
              <a:t>			(b) </a:t>
            </a:r>
            <a:r>
              <a:rPr lang="en-IN" dirty="0">
                <a:latin typeface="+mj-lt"/>
              </a:rPr>
              <a:t>O(log n) 	</a:t>
            </a:r>
            <a:endParaRPr lang="en-IN" dirty="0" smtClean="0">
              <a:latin typeface="+mj-lt"/>
            </a:endParaRP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>
                <a:latin typeface="+mj-lt"/>
              </a:rPr>
              <a:t>	</a:t>
            </a:r>
            <a:r>
              <a:rPr lang="en-IN" dirty="0" smtClean="0">
                <a:latin typeface="+mj-lt"/>
              </a:rPr>
              <a:t>(c) </a:t>
            </a:r>
            <a:r>
              <a:rPr lang="en-IN" dirty="0">
                <a:latin typeface="+mj-lt"/>
              </a:rPr>
              <a:t>O (</a:t>
            </a:r>
            <a:r>
              <a:rPr lang="en-IN" dirty="0" err="1">
                <a:latin typeface="+mj-lt"/>
              </a:rPr>
              <a:t>sqrt</a:t>
            </a:r>
            <a:r>
              <a:rPr lang="en-IN" dirty="0">
                <a:latin typeface="+mj-lt"/>
              </a:rPr>
              <a:t> n)	</a:t>
            </a:r>
            <a:r>
              <a:rPr lang="en-IN" dirty="0" smtClean="0">
                <a:latin typeface="+mj-lt"/>
              </a:rPr>
              <a:t>			(d) </a:t>
            </a:r>
            <a:r>
              <a:rPr lang="en-IN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787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914400"/>
            <a:ext cx="8077200" cy="5822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11.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fun</a:t>
            </a:r>
            <a:r>
              <a:rPr lang="en-US" dirty="0" smtClean="0"/>
              <a:t>()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/>
              <a:t>	for(i = 1; i &lt; n; i</a:t>
            </a:r>
            <a:r>
              <a:rPr lang="en-US" dirty="0" smtClean="0"/>
              <a:t>++)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for(j = 1; j &lt; n; j</a:t>
            </a:r>
            <a:r>
              <a:rPr lang="en-US" dirty="0" smtClean="0"/>
              <a:t>++)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</a:t>
            </a:r>
            <a:r>
              <a:rPr lang="en-US" dirty="0" smtClean="0"/>
              <a:t>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&lt;&lt; “SMART</a:t>
            </a:r>
            <a:r>
              <a:rPr lang="en-US" dirty="0" smtClean="0"/>
              <a:t>”;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	break</a:t>
            </a:r>
            <a:r>
              <a:rPr lang="en-US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	}		</a:t>
            </a:r>
            <a:endParaRPr lang="en-US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	return 0</a:t>
            </a:r>
            <a:r>
              <a:rPr lang="en-US" dirty="0" smtClean="0"/>
              <a:t>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 smtClean="0">
                <a:latin typeface="+mj-lt"/>
              </a:rPr>
              <a:t>	(a) </a:t>
            </a:r>
            <a:r>
              <a:rPr lang="en-IN" dirty="0">
                <a:latin typeface="+mj-lt"/>
              </a:rPr>
              <a:t>O(n) 	</a:t>
            </a:r>
            <a:r>
              <a:rPr lang="en-IN" dirty="0" smtClean="0">
                <a:latin typeface="+mj-lt"/>
              </a:rPr>
              <a:t>			(b) </a:t>
            </a:r>
            <a:r>
              <a:rPr lang="en-IN" dirty="0">
                <a:latin typeface="+mj-lt"/>
              </a:rPr>
              <a:t>O(log n) 	</a:t>
            </a:r>
            <a:endParaRPr lang="en-IN" dirty="0" smtClean="0">
              <a:latin typeface="+mj-lt"/>
            </a:endParaRP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dirty="0">
                <a:latin typeface="+mj-lt"/>
              </a:rPr>
              <a:t>	</a:t>
            </a:r>
            <a:r>
              <a:rPr lang="en-IN" dirty="0" smtClean="0">
                <a:latin typeface="+mj-lt"/>
              </a:rPr>
              <a:t>(c) </a:t>
            </a:r>
            <a:r>
              <a:rPr lang="en-IN" dirty="0">
                <a:latin typeface="+mj-lt"/>
              </a:rPr>
              <a:t>O (</a:t>
            </a:r>
            <a:r>
              <a:rPr lang="en-IN" dirty="0" err="1">
                <a:latin typeface="+mj-lt"/>
              </a:rPr>
              <a:t>sqrt</a:t>
            </a:r>
            <a:r>
              <a:rPr lang="en-IN" dirty="0">
                <a:latin typeface="+mj-lt"/>
              </a:rPr>
              <a:t> n)	</a:t>
            </a:r>
            <a:r>
              <a:rPr lang="en-IN" dirty="0" smtClean="0">
                <a:latin typeface="+mj-lt"/>
              </a:rPr>
              <a:t>			(d) </a:t>
            </a:r>
            <a:r>
              <a:rPr lang="en-IN" dirty="0">
                <a:latin typeface="+mj-lt"/>
              </a:rPr>
              <a:t>O(n * n)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0270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/>
              <a:t>Linear Space </a:t>
            </a:r>
            <a:r>
              <a:rPr lang="en-US" b="1" dirty="0" smtClean="0"/>
              <a:t>Complexity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{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sum = 0, i</a:t>
            </a:r>
            <a:r>
              <a:rPr lang="en-US" dirty="0" smtClean="0"/>
              <a:t>;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for(i = 0; i &lt; n; i</a:t>
            </a:r>
            <a:r>
              <a:rPr lang="en-US" dirty="0" smtClean="0"/>
              <a:t>++)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	sum = sum + A[i</a:t>
            </a:r>
            <a:r>
              <a:rPr lang="en-US" dirty="0" smtClean="0"/>
              <a:t>];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return sum</a:t>
            </a:r>
            <a:r>
              <a:rPr lang="en-US" dirty="0" smtClean="0"/>
              <a:t>;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}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If </a:t>
            </a:r>
            <a:r>
              <a:rPr lang="en-US" dirty="0"/>
              <a:t>the amount of space required by an algorithm is increased with the</a:t>
            </a:r>
            <a:br>
              <a:rPr lang="en-US" dirty="0"/>
            </a:br>
            <a:r>
              <a:rPr lang="en-US" dirty="0"/>
              <a:t>increase of input value, then that space complexity is said to be </a:t>
            </a:r>
            <a:r>
              <a:rPr lang="en-US" dirty="0" smtClean="0"/>
              <a:t>Linear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Space </a:t>
            </a:r>
            <a:r>
              <a:rPr lang="en-US" dirty="0"/>
              <a:t>Complexity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84818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/>
              <a:t>TIME </a:t>
            </a:r>
            <a:r>
              <a:rPr lang="en-US" b="1" dirty="0" smtClean="0"/>
              <a:t>COMPLEXITY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The </a:t>
            </a:r>
            <a:r>
              <a:rPr lang="en-US" dirty="0"/>
              <a:t>time complexity of an algorithm is the total amount of time </a:t>
            </a:r>
            <a:r>
              <a:rPr lang="en-US" dirty="0" smtClean="0"/>
              <a:t>required by </a:t>
            </a:r>
            <a:r>
              <a:rPr lang="en-US" dirty="0"/>
              <a:t>an algorithm to complete its execution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If </a:t>
            </a:r>
            <a:r>
              <a:rPr lang="en-US" dirty="0"/>
              <a:t>any program requires fixed amount of time for all input values then </a:t>
            </a:r>
            <a:r>
              <a:rPr lang="en-US" dirty="0" smtClean="0"/>
              <a:t>its time </a:t>
            </a:r>
            <a:r>
              <a:rPr lang="en-US" dirty="0"/>
              <a:t>complexity is said to be Constant Time </a:t>
            </a:r>
            <a:r>
              <a:rPr lang="en-US" dirty="0" smtClean="0"/>
              <a:t>Complexity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{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return </a:t>
            </a:r>
            <a:r>
              <a:rPr lang="en-US" dirty="0" err="1"/>
              <a:t>a+b</a:t>
            </a:r>
            <a:r>
              <a:rPr lang="en-US" dirty="0" smtClean="0"/>
              <a:t>;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1654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/>
              <a:t>Linear Time </a:t>
            </a:r>
            <a:r>
              <a:rPr lang="en-US" b="1" dirty="0" smtClean="0"/>
              <a:t>Complexity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If </a:t>
            </a:r>
            <a:r>
              <a:rPr lang="en-US" dirty="0"/>
              <a:t>the amount of time required by an algorithm is increased with the increase </a:t>
            </a:r>
            <a:r>
              <a:rPr lang="en-US" dirty="0" smtClean="0"/>
              <a:t>of input </a:t>
            </a:r>
            <a:r>
              <a:rPr lang="en-US" dirty="0"/>
              <a:t>value then that time complexity is said to be Linear Time </a:t>
            </a:r>
            <a:r>
              <a:rPr lang="en-US" dirty="0" smtClean="0"/>
              <a:t>Complexity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{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sum = 0, i</a:t>
            </a:r>
            <a:r>
              <a:rPr lang="en-US" dirty="0" smtClean="0"/>
              <a:t>;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for(i = 0; i &lt; n; i</a:t>
            </a:r>
            <a:r>
              <a:rPr lang="en-US" dirty="0" smtClean="0"/>
              <a:t>++)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	sum = sum + A[i</a:t>
            </a:r>
            <a:r>
              <a:rPr lang="en-US" dirty="0" smtClean="0"/>
              <a:t>];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/>
              <a:t>	return sum</a:t>
            </a:r>
            <a:r>
              <a:rPr lang="en-US" dirty="0" smtClean="0"/>
              <a:t>;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03323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/>
              <a:t>ASYMPTOTIC </a:t>
            </a:r>
            <a:r>
              <a:rPr lang="en-US" b="1" dirty="0" smtClean="0"/>
              <a:t>NOTATION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Asymptotic </a:t>
            </a:r>
            <a:r>
              <a:rPr lang="en-US" dirty="0"/>
              <a:t>notation of an algorithm is a mathematical representation of </a:t>
            </a:r>
            <a:r>
              <a:rPr lang="en-US" dirty="0" smtClean="0"/>
              <a:t>its complexity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For </a:t>
            </a:r>
            <a:r>
              <a:rPr lang="en-US" dirty="0"/>
              <a:t>example, consider the following time complexities of two algorithms</a:t>
            </a:r>
            <a:r>
              <a:rPr lang="en-US" dirty="0" smtClean="0"/>
              <a:t>...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Algorithm </a:t>
            </a:r>
            <a:r>
              <a:rPr lang="en-US" dirty="0"/>
              <a:t>1 : 5n</a:t>
            </a:r>
            <a:r>
              <a:rPr lang="en-US" baseline="30000" dirty="0"/>
              <a:t>2</a:t>
            </a:r>
            <a:r>
              <a:rPr lang="en-US" dirty="0"/>
              <a:t> + 2n + </a:t>
            </a:r>
            <a:r>
              <a:rPr lang="en-US" dirty="0" smtClean="0"/>
              <a:t>1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Algorithm </a:t>
            </a:r>
            <a:r>
              <a:rPr lang="en-US" dirty="0"/>
              <a:t>2 : 10n</a:t>
            </a:r>
            <a:r>
              <a:rPr lang="en-US" baseline="30000" dirty="0"/>
              <a:t>2</a:t>
            </a:r>
            <a:r>
              <a:rPr lang="en-US" dirty="0"/>
              <a:t> + 8n + </a:t>
            </a:r>
            <a:r>
              <a:rPr lang="en-US" dirty="0" smtClean="0"/>
              <a:t>3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Majorly</a:t>
            </a:r>
            <a:r>
              <a:rPr lang="en-US" dirty="0"/>
              <a:t>, we use THREE types of Asymptotic Notations and those are </a:t>
            </a:r>
            <a:endParaRPr lang="en-US" dirty="0" smtClean="0"/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s </a:t>
            </a:r>
            <a:r>
              <a:rPr lang="en-US" dirty="0"/>
              <a:t>follows</a:t>
            </a:r>
            <a:r>
              <a:rPr lang="en-US" dirty="0" smtClean="0"/>
              <a:t>...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Big </a:t>
            </a:r>
            <a:r>
              <a:rPr lang="en-US" dirty="0"/>
              <a:t>- Oh (</a:t>
            </a:r>
            <a:r>
              <a:rPr lang="en-US" dirty="0" smtClean="0"/>
              <a:t>O)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Big </a:t>
            </a:r>
            <a:r>
              <a:rPr lang="en-US" dirty="0"/>
              <a:t>- Omega (</a:t>
            </a:r>
            <a:r>
              <a:rPr lang="en-US" dirty="0" smtClean="0"/>
              <a:t>Ω)</a:t>
            </a: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smtClean="0"/>
              <a:t>Big </a:t>
            </a:r>
            <a:r>
              <a:rPr lang="en-US" dirty="0"/>
              <a:t>- Theta (Θ)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30616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4C18AF-5BF6-42F4-8935-710C2BE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b="1" dirty="0">
                <a:latin typeface="+mj-lt"/>
              </a:rPr>
              <a:t>Time </a:t>
            </a:r>
            <a:r>
              <a:rPr lang="en-US" sz="1700" b="1" dirty="0" smtClean="0">
                <a:latin typeface="+mj-lt"/>
              </a:rPr>
              <a:t>Complexity</a:t>
            </a: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 smtClean="0">
                <a:latin typeface="+mj-lt"/>
              </a:rPr>
              <a:t>Block </a:t>
            </a:r>
            <a:r>
              <a:rPr lang="en-US" sz="1700" dirty="0">
                <a:latin typeface="+mj-lt"/>
              </a:rPr>
              <a:t>of code executed for a constant time or repeated based on inputs </a:t>
            </a: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 smtClean="0">
                <a:latin typeface="+mj-lt"/>
              </a:rPr>
              <a:t>Assuming </a:t>
            </a:r>
            <a:r>
              <a:rPr lang="en-US" sz="1700" dirty="0">
                <a:latin typeface="+mj-lt"/>
              </a:rPr>
              <a:t>time taken for </a:t>
            </a:r>
            <a:endParaRPr lang="en-US" sz="1700" dirty="0" smtClean="0">
              <a:latin typeface="+mj-lt"/>
            </a:endParaRP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 smtClean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700" dirty="0" err="1" smtClean="0">
                <a:latin typeface="+mj-lt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>
                <a:latin typeface="+mj-lt"/>
              </a:rPr>
              <a:t>- c1 seconds </a:t>
            </a:r>
            <a:endParaRPr lang="en-US" sz="1700" dirty="0" smtClean="0">
              <a:latin typeface="+mj-lt"/>
            </a:endParaRP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 smtClean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700" dirty="0" err="1" smtClean="0">
                <a:latin typeface="+mj-lt"/>
                <a:cs typeface="Courier New" panose="02070309020205020404" pitchFamily="49" charset="0"/>
              </a:rPr>
              <a:t>scanf</a:t>
            </a:r>
            <a:r>
              <a:rPr lang="en-US" sz="1700" dirty="0" smtClean="0">
                <a:latin typeface="+mj-lt"/>
              </a:rPr>
              <a:t>   </a:t>
            </a:r>
            <a:r>
              <a:rPr lang="en-US" sz="1700" dirty="0">
                <a:latin typeface="+mj-lt"/>
              </a:rPr>
              <a:t>- c2 </a:t>
            </a:r>
            <a:r>
              <a:rPr lang="en-US" sz="1700" dirty="0" smtClean="0">
                <a:latin typeface="+mj-lt"/>
              </a:rPr>
              <a:t>seconds</a:t>
            </a: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 smtClean="0">
                <a:latin typeface="+mj-lt"/>
                <a:cs typeface="Courier New" panose="02070309020205020404" pitchFamily="49" charset="0"/>
              </a:rPr>
              <a:t>	For </a:t>
            </a:r>
            <a:r>
              <a:rPr lang="en-US" sz="1700" dirty="0">
                <a:latin typeface="+mj-lt"/>
                <a:cs typeface="Courier New" panose="02070309020205020404" pitchFamily="49" charset="0"/>
              </a:rPr>
              <a:t>loop </a:t>
            </a:r>
            <a:endParaRPr lang="en-US" sz="1700" dirty="0" smtClean="0">
              <a:latin typeface="+mj-lt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 smtClean="0">
                <a:latin typeface="+mj-lt"/>
              </a:rPr>
              <a:t>		Initialization </a:t>
            </a:r>
            <a:r>
              <a:rPr lang="en-US" sz="1700" dirty="0">
                <a:latin typeface="+mj-lt"/>
              </a:rPr>
              <a:t>– c3 </a:t>
            </a:r>
            <a:r>
              <a:rPr lang="en-US" sz="1700" dirty="0" smtClean="0">
                <a:latin typeface="+mj-lt"/>
              </a:rPr>
              <a:t>seconds</a:t>
            </a:r>
          </a:p>
          <a:p>
            <a:pPr marL="0" lvl="2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 smtClean="0">
                <a:latin typeface="+mj-lt"/>
              </a:rPr>
              <a:t>		Condition checking – c4 seconds</a:t>
            </a:r>
          </a:p>
          <a:p>
            <a:pPr marL="0" lvl="2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 smtClean="0">
                <a:latin typeface="+mj-lt"/>
              </a:rPr>
              <a:t>		Increment </a:t>
            </a:r>
            <a:r>
              <a:rPr lang="en-US" sz="1700" dirty="0">
                <a:latin typeface="+mj-lt"/>
              </a:rPr>
              <a:t>– c5 </a:t>
            </a:r>
            <a:r>
              <a:rPr lang="en-US" sz="1700" dirty="0" smtClean="0">
                <a:latin typeface="+mj-lt"/>
              </a:rPr>
              <a:t>seconds</a:t>
            </a: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/>
              <a:t>Total Time Taken = </a:t>
            </a:r>
            <a:r>
              <a:rPr lang="en-US" sz="1700" u="sng" dirty="0"/>
              <a:t>C1 + C2 + C3 + (n+1)*C4 + n*C5 + n * C1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t-BR" sz="1700" dirty="0">
                <a:cs typeface="Courier New" panose="02070309020205020404" pitchFamily="49" charset="0"/>
              </a:rPr>
              <a:t>System.out.print(“Enter n: \n”);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t-BR" sz="1700" dirty="0">
                <a:cs typeface="Courier New" panose="02070309020205020404" pitchFamily="49" charset="0"/>
              </a:rPr>
              <a:t>int n = sc.nextInt();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t-BR" sz="1700" dirty="0">
                <a:cs typeface="Courier New" panose="02070309020205020404" pitchFamily="49" charset="0"/>
              </a:rPr>
              <a:t>for(i = 1; i &lt;= n; i++)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t-BR" sz="1700" dirty="0"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t-BR" sz="1700" dirty="0">
                <a:cs typeface="Courier New" panose="02070309020205020404" pitchFamily="49" charset="0"/>
              </a:rPr>
              <a:t>    System.out.print(i);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t-BR" sz="1700" dirty="0" smtClean="0">
                <a:cs typeface="Courier New" panose="02070309020205020404" pitchFamily="49" charset="0"/>
              </a:rPr>
              <a:t>}</a:t>
            </a: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87876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1992</Words>
  <Application>Microsoft Office PowerPoint</Application>
  <PresentationFormat>On-screen Show (4:3)</PresentationFormat>
  <Paragraphs>544</Paragraphs>
  <Slides>41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Smart_ppt_Theme</vt:lpstr>
      <vt:lpstr>TIME AND SPACE COMPLEXITY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2021-08-17T09:42:58Z</dcterms:modified>
</cp:coreProperties>
</file>