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59" r:id="rId2"/>
    <p:sldId id="973" r:id="rId3"/>
    <p:sldId id="974" r:id="rId4"/>
    <p:sldId id="975" r:id="rId5"/>
    <p:sldId id="976" r:id="rId6"/>
    <p:sldId id="977" r:id="rId7"/>
    <p:sldId id="978" r:id="rId8"/>
    <p:sldId id="979" r:id="rId9"/>
    <p:sldId id="980" r:id="rId10"/>
    <p:sldId id="981" r:id="rId11"/>
    <p:sldId id="9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973"/>
            <p14:sldId id="974"/>
            <p14:sldId id="975"/>
            <p14:sldId id="976"/>
            <p14:sldId id="977"/>
            <p14:sldId id="978"/>
            <p14:sldId id="979"/>
            <p14:sldId id="980"/>
            <p14:sldId id="981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88225" autoAdjust="0"/>
  </p:normalViewPr>
  <p:slideViewPr>
    <p:cSldViewPr>
      <p:cViewPr>
        <p:scale>
          <a:sx n="60" d="100"/>
          <a:sy n="60" d="100"/>
        </p:scale>
        <p:origin x="138" y="-282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9/2/2021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0745" y="3048000"/>
            <a:ext cx="7469855" cy="768867"/>
          </a:xfrm>
        </p:spPr>
        <p:txBody>
          <a:bodyPr/>
          <a:lstStyle/>
          <a:p>
            <a:r>
              <a:rPr lang="en-IN" sz="4000" dirty="0" smtClean="0"/>
              <a:t>EULER’S PHI ALGORITHM</a:t>
            </a:r>
            <a:endParaRPr lang="en-IN" sz="40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From the main method, do the following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ret </a:t>
            </a:r>
            <a:r>
              <a:rPr lang="en-US" sz="1900" dirty="0"/>
              <a:t>:= 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Define an array v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initialize i := size of low, when i &lt;= size of high, update (increase i by 1), do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</a:t>
            </a:r>
            <a:r>
              <a:rPr lang="en-US" sz="1900" dirty="0" smtClean="0"/>
              <a:t>	v </a:t>
            </a:r>
            <a:r>
              <a:rPr lang="en-US" sz="1900" dirty="0"/>
              <a:t>:= </a:t>
            </a:r>
            <a:r>
              <a:rPr lang="en-US" sz="1900" dirty="0" smtClean="0"/>
              <a:t>find </a:t>
            </a:r>
            <a:r>
              <a:rPr lang="en-US" sz="1900" dirty="0" err="1" smtClean="0"/>
              <a:t>Strobogrammatic</a:t>
            </a:r>
            <a:r>
              <a:rPr lang="en-US" sz="1900" dirty="0" smtClean="0"/>
              <a:t>(i</a:t>
            </a:r>
            <a:r>
              <a:rPr lang="en-US" sz="1900" dirty="0"/>
              <a:t>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initialize j := 0, when j &lt; size of v, update (increase j by 1), do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ret </a:t>
            </a:r>
            <a:r>
              <a:rPr lang="en-US" sz="1900" dirty="0"/>
              <a:t>:= ret + (1 when length of v[j] &gt; length of low AND length of high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		&gt; </a:t>
            </a:r>
            <a:r>
              <a:rPr lang="en-US" sz="1900" dirty="0"/>
              <a:t>length of v[j])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return ret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31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43" y="3149136"/>
            <a:ext cx="2800257" cy="518581"/>
          </a:xfrm>
        </p:spPr>
        <p:txBody>
          <a:bodyPr>
            <a:noAutofit/>
          </a:bodyPr>
          <a:lstStyle/>
          <a:p>
            <a:pPr algn="ctr"/>
            <a:r>
              <a:rPr lang="en-US" b="1" smtClean="0"/>
              <a:t>Thank You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Euler’s phi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Also known </a:t>
            </a:r>
            <a:r>
              <a:rPr lang="en-US" dirty="0">
                <a:latin typeface="+mj-lt"/>
                <a:cs typeface="Times New Roman" pitchFamily="18" charset="0"/>
              </a:rPr>
              <a:t>as </a:t>
            </a:r>
            <a:r>
              <a:rPr lang="en-US" dirty="0" err="1">
                <a:latin typeface="+mj-lt"/>
                <a:cs typeface="Times New Roman" pitchFamily="18" charset="0"/>
              </a:rPr>
              <a:t>totient</a:t>
            </a:r>
            <a:r>
              <a:rPr lang="en-US" dirty="0">
                <a:latin typeface="+mj-lt"/>
                <a:cs typeface="Times New Roman" pitchFamily="18" charset="0"/>
              </a:rPr>
              <a:t> function, denoted </a:t>
            </a:r>
            <a:r>
              <a:rPr lang="en-US" dirty="0" smtClean="0">
                <a:latin typeface="+mj-lt"/>
                <a:cs typeface="Times New Roman" pitchFamily="18" charset="0"/>
              </a:rPr>
              <a:t>by Φ</a:t>
            </a:r>
            <a:r>
              <a:rPr lang="en-US" dirty="0" smtClean="0">
                <a:latin typeface="+mj-lt"/>
                <a:cs typeface="Times New Roman" pitchFamily="18" charset="0"/>
              </a:rPr>
              <a:t>) </a:t>
            </a:r>
            <a:r>
              <a:rPr lang="en-US" dirty="0">
                <a:latin typeface="+mj-lt"/>
                <a:cs typeface="Times New Roman" pitchFamily="18" charset="0"/>
              </a:rPr>
              <a:t>is a function on natural numbers that gives the count of positive integers </a:t>
            </a:r>
            <a:r>
              <a:rPr lang="en-US" dirty="0" err="1">
                <a:latin typeface="+mj-lt"/>
                <a:cs typeface="Times New Roman" pitchFamily="18" charset="0"/>
              </a:rPr>
              <a:t>coprime</a:t>
            </a:r>
            <a:r>
              <a:rPr lang="en-US" dirty="0">
                <a:latin typeface="+mj-lt"/>
                <a:cs typeface="Times New Roman" pitchFamily="18" charset="0"/>
              </a:rPr>
              <a:t> with the corresponding natural number.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Euler’s </a:t>
            </a:r>
            <a:r>
              <a:rPr lang="en-US" dirty="0">
                <a:latin typeface="+mj-lt"/>
                <a:cs typeface="Times New Roman" pitchFamily="18" charset="0"/>
              </a:rPr>
              <a:t>phi function </a:t>
            </a:r>
            <a:r>
              <a:rPr lang="el-GR" dirty="0" smtClean="0">
                <a:latin typeface="+mj-lt"/>
                <a:cs typeface="Times New Roman" pitchFamily="18" charset="0"/>
              </a:rPr>
              <a:t>φ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is multiplicative. In other words, if </a:t>
            </a:r>
            <a:r>
              <a:rPr lang="en-US" dirty="0" err="1">
                <a:latin typeface="+mj-lt"/>
                <a:cs typeface="Times New Roman" pitchFamily="18" charset="0"/>
              </a:rPr>
              <a:t>gcd</a:t>
            </a:r>
            <a:r>
              <a:rPr lang="en-US" dirty="0">
                <a:latin typeface="+mj-lt"/>
                <a:cs typeface="Times New Roman" pitchFamily="18" charset="0"/>
              </a:rPr>
              <a:t>(m, n)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= </a:t>
            </a:r>
            <a:r>
              <a:rPr lang="en-US" dirty="0">
                <a:latin typeface="+mj-lt"/>
                <a:cs typeface="Times New Roman" pitchFamily="18" charset="0"/>
              </a:rPr>
              <a:t>1 then </a:t>
            </a:r>
            <a:r>
              <a:rPr lang="el-GR" dirty="0">
                <a:cs typeface="Times New Roman" pitchFamily="18" charset="0"/>
              </a:rPr>
              <a:t>φ</a:t>
            </a:r>
            <a:r>
              <a:rPr lang="en-US" dirty="0" smtClean="0">
                <a:latin typeface="+mj-lt"/>
                <a:cs typeface="Times New Roman" pitchFamily="18" charset="0"/>
              </a:rPr>
              <a:t>(</a:t>
            </a:r>
            <a:r>
              <a:rPr lang="en-US" dirty="0" err="1" smtClean="0">
                <a:latin typeface="+mj-lt"/>
                <a:cs typeface="Times New Roman" pitchFamily="18" charset="0"/>
              </a:rPr>
              <a:t>mn</a:t>
            </a:r>
            <a:r>
              <a:rPr lang="en-US" dirty="0">
                <a:latin typeface="+mj-lt"/>
                <a:cs typeface="Times New Roman" pitchFamily="18" charset="0"/>
              </a:rPr>
              <a:t>) = </a:t>
            </a:r>
            <a:r>
              <a:rPr lang="el-GR" dirty="0">
                <a:cs typeface="Times New Roman" pitchFamily="18" charset="0"/>
              </a:rPr>
              <a:t>φ</a:t>
            </a:r>
            <a:r>
              <a:rPr lang="en-US" dirty="0" smtClean="0">
                <a:latin typeface="+mj-lt"/>
                <a:cs typeface="Times New Roman" pitchFamily="18" charset="0"/>
              </a:rPr>
              <a:t>(m)</a:t>
            </a:r>
            <a:r>
              <a:rPr lang="el-GR" dirty="0">
                <a:cs typeface="Times New Roman" pitchFamily="18" charset="0"/>
              </a:rPr>
              <a:t> φ</a:t>
            </a:r>
            <a:r>
              <a:rPr lang="en-US" dirty="0" smtClean="0">
                <a:latin typeface="+mj-lt"/>
                <a:cs typeface="Times New Roman" pitchFamily="18" charset="0"/>
              </a:rPr>
              <a:t>(n</a:t>
            </a:r>
            <a:r>
              <a:rPr lang="en-US" dirty="0">
                <a:latin typeface="+mj-lt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271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sz="2400" b="1" dirty="0">
                    <a:latin typeface="+mj-lt"/>
                    <a:cs typeface="Times New Roman" pitchFamily="18" charset="0"/>
                  </a:rPr>
                  <a:t>Euler’s phi algorithm</a:t>
                </a:r>
                <a:endParaRPr lang="en-US" sz="2400" b="1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dirty="0" smtClean="0">
                    <a:latin typeface="+mj-lt"/>
                    <a:cs typeface="Times New Roman" pitchFamily="18" charset="0"/>
                  </a:rPr>
                  <a:t>The value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𝜑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latin typeface="+mj-lt"/>
                    <a:cs typeface="Times New Roman" pitchFamily="18" charset="0"/>
                  </a:rPr>
                  <a:t> can be obtained by Euler’s formula:</a:t>
                </a: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dirty="0" smtClean="0">
                    <a:latin typeface="+mj-lt"/>
                    <a:cs typeface="Times New Roman" pitchFamily="18" charset="0"/>
                  </a:rPr>
                  <a:t>Let                                                       be the prime factorization of n. Then </a:t>
                </a: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endParaRPr lang="en-US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  <a:blipFill rotWithShape="1">
                <a:blip r:embed="rId2"/>
                <a:stretch>
                  <a:fillRect l="-1209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04" y="2196152"/>
            <a:ext cx="3200400" cy="4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989272"/>
            <a:ext cx="5257799" cy="87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817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Euler’s phi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int phi[] = new int[n+1];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for(int i=2; i &lt;= n; i++)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	phi[i] = i; //phi[1] is 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for(int i=2; i &lt;= n; i++)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	if( phi[i] == i 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		for(int j=i; j &lt;= n; j += i 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 			phi[j] = (phi[j]/i)*(i-1);</a:t>
            </a:r>
            <a:endParaRPr lang="en-US" dirty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3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sz="2400" b="1" dirty="0" smtClean="0">
                    <a:latin typeface="+mj-lt"/>
                    <a:cs typeface="Times New Roman" pitchFamily="18" charset="0"/>
                  </a:rPr>
                  <a:t>Euler’s phi algorithm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800" dirty="0" smtClean="0"/>
                  <a:t>	</a:t>
                </a:r>
                <a:r>
                  <a:rPr lang="en-US" sz="1600" dirty="0" smtClean="0"/>
                  <a:t>1.	If P is prime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1600">
                        <a:latin typeface="Cambria Math"/>
                      </a:rPr>
                      <m:t>)=(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>
                        <a:latin typeface="Cambria Math"/>
                      </a:rPr>
                      <m:t>−1)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/>
                      </a:rPr>
                      <m:t>.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2.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  function is multiplicative, i.e. if (a, b) = 1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(</a:t>
                </a:r>
                <a:r>
                  <a:rPr lang="en-US" sz="1600" dirty="0" err="1" smtClean="0"/>
                  <a:t>ab</a:t>
                </a:r>
                <a:r>
                  <a:rPr lang="en-US" sz="1600" dirty="0" smtClean="0"/>
                  <a:t>)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(a)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(b).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3.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r>
                      <a:rPr lang="en-US" sz="1600">
                        <a:latin typeface="Cambria Math"/>
                      </a:rPr>
                      <m:t>...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be all divisors of n (including n).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𝑑</m:t>
                    </m:r>
                    <m:r>
                      <a:rPr lang="en-US" sz="1600">
                        <a:latin typeface="Cambria Math"/>
                      </a:rPr>
                      <m:t>1)+</m:t>
                    </m:r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𝑑</m:t>
                    </m:r>
                    <m:r>
                      <a:rPr lang="en-US" sz="1600">
                        <a:latin typeface="Cambria Math"/>
                      </a:rPr>
                      <m:t>2)+...+</m:t>
                    </m:r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𝑑𝑘</m:t>
                    </m:r>
                    <m:r>
                      <a:rPr lang="en-US" sz="1600">
                        <a:latin typeface="Cambria Math"/>
                      </a:rPr>
                      <m:t>)=</m:t>
                    </m:r>
                    <m:r>
                      <a:rPr lang="en-US" sz="1600" i="1">
                        <a:latin typeface="Cambria Math"/>
                      </a:rPr>
                      <m:t>𝑛</m:t>
                    </m:r>
                  </m:oMath>
                </a14:m>
                <a:endParaRPr lang="en-US" sz="1600" dirty="0" smtClean="0"/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 smtClean="0"/>
                  <a:t>		</a:t>
                </a:r>
                <a:r>
                  <a:rPr lang="en-US" sz="1600" b="1" dirty="0" smtClean="0"/>
                  <a:t>For Example: </a:t>
                </a:r>
                <a:r>
                  <a:rPr lang="en-US" sz="1600" dirty="0" smtClean="0"/>
                  <a:t>The divisors of 18 are 1, 2, 3, 6, 9 and 18.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Observe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(1)+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(2)+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(3)+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(6)+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(9)+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(18</m:t>
                        </m:r>
                      </m:e>
                    </m:d>
                  </m:oMath>
                </a14:m>
                <a:r>
                  <a:rPr lang="en-US" sz="1600" dirty="0" smtClean="0"/>
                  <a:t> = 1 + 1 + 2 + 2 + 6 + 6 </a:t>
                </a:r>
                <a:br>
                  <a:rPr lang="en-US" sz="1600" dirty="0" smtClean="0"/>
                </a:br>
                <a:r>
                  <a:rPr lang="en-US" sz="1600" dirty="0" smtClean="0"/>
                  <a:t>		= 18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4.	Number divisors of 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  <m:r>
                          <a:rPr lang="en-US" sz="1600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>
                            <a:latin typeface="Cambria Math"/>
                          </a:rPr>
                          <m:t>)=(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+1)∗(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+1)∗...</m:t>
                        </m:r>
                        <m:r>
                          <m:rPr>
                            <m:nor/>
                          </m:rPr>
                          <a:rPr lang="en-US" sz="1600" i="1"/>
                          <m:t> </m:t>
                        </m:r>
                        <m:r>
                          <a:rPr lang="en-US" sz="1600">
                            <a:latin typeface="Cambria Math"/>
                          </a:rPr>
                          <m:t>...∗(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 smtClean="0"/>
                  <a:t>	5.	Sum of divisors: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231775" algn="l"/>
                    <a:tab pos="573088" algn="l"/>
                  </a:tabLst>
                </a:pPr>
                <a:endParaRPr lang="en-US" dirty="0" smtClean="0"/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endParaRPr lang="en-US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  <a:blipFill rotWithShape="1">
                <a:blip r:embed="rId2"/>
                <a:stretch>
                  <a:fillRect l="-1209" r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00" y="4245730"/>
            <a:ext cx="2893395" cy="4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5486399"/>
            <a:ext cx="3200400" cy="68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100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Strobogrammatic</a:t>
            </a:r>
            <a:r>
              <a:rPr lang="en-US" sz="2400" b="1" dirty="0">
                <a:latin typeface="+mj-lt"/>
                <a:cs typeface="Times New Roman" pitchFamily="18" charset="0"/>
              </a:rPr>
              <a:t> number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	Rotationally symmetric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Appears </a:t>
            </a:r>
            <a:r>
              <a:rPr lang="en-US" dirty="0"/>
              <a:t>same when rotated 180 </a:t>
            </a:r>
            <a:r>
              <a:rPr lang="en-US" dirty="0" smtClean="0"/>
              <a:t>degrees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Appears </a:t>
            </a:r>
            <a:r>
              <a:rPr lang="en-US" dirty="0"/>
              <a:t>same right-side up and upside down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572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Strobogrammatic</a:t>
            </a:r>
            <a:r>
              <a:rPr lang="en-US" sz="2400" b="1" dirty="0">
                <a:latin typeface="+mj-lt"/>
                <a:cs typeface="Times New Roman" pitchFamily="18" charset="0"/>
              </a:rPr>
              <a:t> number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	0 </a:t>
            </a:r>
            <a:r>
              <a:rPr lang="en-US" dirty="0"/>
              <a:t>after 180° rotation : (0 → </a:t>
            </a:r>
            <a:r>
              <a:rPr lang="en-US" dirty="0" smtClean="0"/>
              <a:t>0)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1 </a:t>
            </a:r>
            <a:r>
              <a:rPr lang="en-US" dirty="0"/>
              <a:t>after 180° rotation : (1 → </a:t>
            </a:r>
            <a:r>
              <a:rPr lang="en-US" dirty="0" smtClean="0"/>
              <a:t>1)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8 </a:t>
            </a:r>
            <a:r>
              <a:rPr lang="en-US" dirty="0"/>
              <a:t>after 180° rotation : (8 → </a:t>
            </a:r>
            <a:r>
              <a:rPr lang="en-US" dirty="0" smtClean="0"/>
              <a:t>8)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6 </a:t>
            </a:r>
            <a:r>
              <a:rPr lang="en-US" dirty="0"/>
              <a:t>after 180° rotation : (6 → </a:t>
            </a:r>
            <a:r>
              <a:rPr lang="en-US" dirty="0" smtClean="0"/>
              <a:t>9)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9 </a:t>
            </a:r>
            <a:r>
              <a:rPr lang="en-US" dirty="0"/>
              <a:t>after 180° rotation : (9 → 6)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59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Strobogrammatic</a:t>
            </a:r>
            <a:r>
              <a:rPr lang="en-US" sz="2400" b="1" dirty="0">
                <a:latin typeface="+mj-lt"/>
                <a:cs typeface="Times New Roman" pitchFamily="18" charset="0"/>
              </a:rPr>
              <a:t> number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Define a function </a:t>
            </a:r>
            <a:r>
              <a:rPr lang="en-US" dirty="0" smtClean="0"/>
              <a:t>find </a:t>
            </a:r>
            <a:r>
              <a:rPr lang="en-US" dirty="0" err="1" smtClean="0"/>
              <a:t>Strobogrammatic</a:t>
            </a:r>
            <a:r>
              <a:rPr lang="en-US" dirty="0"/>
              <a:t>(), this will take n,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Define </a:t>
            </a:r>
            <a:r>
              <a:rPr lang="en-US" dirty="0"/>
              <a:t>an array 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if </a:t>
            </a:r>
            <a:r>
              <a:rPr lang="en-US" dirty="0"/>
              <a:t>n &amp; 1 is non-zero, then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Cambria"/>
                <a:sym typeface="Symbol"/>
              </a:rPr>
              <a:t></a:t>
            </a:r>
            <a:r>
              <a:rPr lang="en-US" dirty="0" smtClean="0"/>
              <a:t>	insert </a:t>
            </a:r>
            <a:r>
              <a:rPr lang="en-US" dirty="0"/>
              <a:t>"0" at the end of </a:t>
            </a:r>
            <a:r>
              <a:rPr lang="en-US" dirty="0" smtClean="0"/>
              <a:t>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ambria"/>
                <a:sym typeface="Symbol"/>
              </a:rPr>
              <a:t> </a:t>
            </a:r>
            <a:r>
              <a:rPr lang="en-US" dirty="0" smtClean="0"/>
              <a:t>	insert </a:t>
            </a:r>
            <a:r>
              <a:rPr lang="en-US" dirty="0"/>
              <a:t>"1" at the end of </a:t>
            </a:r>
            <a:r>
              <a:rPr lang="en-US" dirty="0" smtClean="0"/>
              <a:t>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ambria"/>
                <a:sym typeface="Symbol"/>
              </a:rPr>
              <a:t> </a:t>
            </a:r>
            <a:r>
              <a:rPr lang="en-US" dirty="0" smtClean="0"/>
              <a:t>	insert </a:t>
            </a:r>
            <a:r>
              <a:rPr lang="en-US" dirty="0"/>
              <a:t>"8" at the end of 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Otherwise</a:t>
            </a:r>
            <a:endParaRPr lang="en-US" dirty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Cambria"/>
                <a:sym typeface="Symbol"/>
              </a:rPr>
              <a:t> </a:t>
            </a:r>
            <a:r>
              <a:rPr lang="en-US" dirty="0" smtClean="0"/>
              <a:t>	insert </a:t>
            </a:r>
            <a:r>
              <a:rPr lang="en-US" dirty="0"/>
              <a:t>blank string at the end of ret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9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n &gt; 1, update n := n - 2, do −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Define an array 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initialize i := 0, when i &lt; size of ret, update (increase i by 1), do −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s </a:t>
            </a:r>
            <a:r>
              <a:rPr lang="en-US" sz="1900" dirty="0"/>
              <a:t>:= ret[i]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if n &gt; 3, then 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</a:t>
            </a:r>
            <a:r>
              <a:rPr lang="en-US" sz="1900" dirty="0" smtClean="0"/>
              <a:t>	insert </a:t>
            </a:r>
            <a:r>
              <a:rPr lang="en-US" sz="1900" dirty="0"/>
              <a:t>"0" + s + "0"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"1" + s + "1"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"8" + s + "8"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"6" + s + "9"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"9" + s + "6" at the end of 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ret := 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return ret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2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On-screen Show (4:3)</PresentationFormat>
  <Paragraphs>68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Smart_ppt_Theme</vt:lpstr>
      <vt:lpstr>EULER’S PHI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2021-09-02T05:30:47Z</dcterms:modified>
</cp:coreProperties>
</file>