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9" r:id="rId2"/>
    <p:sldId id="973" r:id="rId3"/>
    <p:sldId id="974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225" autoAdjust="0"/>
  </p:normalViewPr>
  <p:slideViewPr>
    <p:cSldViewPr>
      <p:cViewPr>
        <p:scale>
          <a:sx n="80" d="100"/>
          <a:sy n="80" d="100"/>
        </p:scale>
        <p:origin x="-972" y="318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9/2/2021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8934" y="3048000"/>
            <a:ext cx="3873477" cy="768867"/>
          </a:xfrm>
        </p:spPr>
        <p:txBody>
          <a:bodyPr/>
          <a:lstStyle/>
          <a:p>
            <a:r>
              <a:rPr lang="en-IN" sz="4000" dirty="0" smtClean="0"/>
              <a:t>SORTING</a:t>
            </a:r>
            <a:endParaRPr lang="en-IN" sz="40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Complexity Analysis of Selection Sorting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11175" algn="l"/>
                <a:tab pos="41211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Worst </a:t>
            </a:r>
            <a:r>
              <a:rPr lang="en-US" dirty="0">
                <a:latin typeface="+mj-lt"/>
                <a:cs typeface="Times New Roman" pitchFamily="18" charset="0"/>
              </a:rPr>
              <a:t>Case Time Complexity 	: O(n</a:t>
            </a:r>
            <a:r>
              <a:rPr lang="en-US" baseline="30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11175" algn="l"/>
                <a:tab pos="41211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Best Case Time Complexity 	: O(n</a:t>
            </a:r>
            <a:r>
              <a:rPr lang="en-US" baseline="30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) 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11175" algn="l"/>
                <a:tab pos="41211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Average Time Complexity	</a:t>
            </a:r>
            <a:r>
              <a:rPr lang="en-US" dirty="0" smtClean="0">
                <a:latin typeface="+mj-lt"/>
                <a:cs typeface="Times New Roman" pitchFamily="18" charset="0"/>
              </a:rPr>
              <a:t>: </a:t>
            </a:r>
            <a:r>
              <a:rPr lang="en-US" dirty="0">
                <a:latin typeface="+mj-lt"/>
                <a:cs typeface="Times New Roman" pitchFamily="18" charset="0"/>
              </a:rPr>
              <a:t>O(n</a:t>
            </a:r>
            <a:r>
              <a:rPr lang="en-US" baseline="30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11175" algn="l"/>
                <a:tab pos="41211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Space Complexity 	</a:t>
            </a:r>
            <a:r>
              <a:rPr lang="en-US" dirty="0" smtClean="0">
                <a:latin typeface="+mj-lt"/>
                <a:cs typeface="Times New Roman" pitchFamily="18" charset="0"/>
              </a:rPr>
              <a:t>: </a:t>
            </a:r>
            <a:r>
              <a:rPr lang="en-US" dirty="0">
                <a:latin typeface="+mj-lt"/>
                <a:cs typeface="Times New Roman" pitchFamily="18" charset="0"/>
              </a:rPr>
              <a:t>O(1)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70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Lexicographically first palindromic string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Write a program to rearrange the characters of the given string to form a lexicographically first palindromic string. If no such string exists print “Not Possible”.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Example: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Input: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err="1">
                <a:latin typeface="+mj-lt"/>
                <a:cs typeface="Times New Roman" pitchFamily="18" charset="0"/>
              </a:rPr>
              <a:t>malayalam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Output: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err="1">
                <a:latin typeface="+mj-lt"/>
                <a:cs typeface="Times New Roman" pitchFamily="18" charset="0"/>
              </a:rPr>
              <a:t>aalmymlaa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Store frequency of each character 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Check whether a palindromic string can be formed or not using the properties of palindromic string mentioned above.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If palindromic string cannot be formed, return “Not Possible”.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Else </a:t>
            </a:r>
            <a:r>
              <a:rPr lang="en-US" sz="1800" dirty="0">
                <a:latin typeface="+mj-lt"/>
                <a:cs typeface="Times New Roman" pitchFamily="18" charset="0"/>
              </a:rPr>
              <a:t>create three strings and then return </a:t>
            </a:r>
            <a:r>
              <a:rPr lang="en-US" sz="1800" dirty="0" err="1">
                <a:latin typeface="+mj-lt"/>
                <a:cs typeface="Times New Roman" pitchFamily="18" charset="0"/>
              </a:rPr>
              <a:t>front_str</a:t>
            </a:r>
            <a:r>
              <a:rPr lang="en-US" sz="1800" dirty="0">
                <a:latin typeface="+mj-lt"/>
                <a:cs typeface="Times New Roman" pitchFamily="18" charset="0"/>
              </a:rPr>
              <a:t> + </a:t>
            </a:r>
            <a:r>
              <a:rPr lang="en-US" sz="1800" dirty="0" err="1">
                <a:latin typeface="+mj-lt"/>
                <a:cs typeface="Times New Roman" pitchFamily="18" charset="0"/>
              </a:rPr>
              <a:t>odd_str</a:t>
            </a:r>
            <a:r>
              <a:rPr lang="en-US" sz="1800" dirty="0">
                <a:latin typeface="+mj-lt"/>
                <a:cs typeface="Times New Roman" pitchFamily="18" charset="0"/>
              </a:rPr>
              <a:t> + </a:t>
            </a:r>
            <a:r>
              <a:rPr lang="en-US" sz="1800" dirty="0" err="1">
                <a:latin typeface="+mj-lt"/>
                <a:cs typeface="Times New Roman" pitchFamily="18" charset="0"/>
              </a:rPr>
              <a:t>rear_str</a:t>
            </a:r>
            <a:r>
              <a:rPr lang="en-US" sz="1800" dirty="0">
                <a:latin typeface="+mj-lt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odd_str</a:t>
            </a:r>
            <a:r>
              <a:rPr lang="en-US" sz="1800" dirty="0" smtClean="0">
                <a:latin typeface="+mj-lt"/>
                <a:cs typeface="Times New Roman" pitchFamily="18" charset="0"/>
              </a:rPr>
              <a:t>: </a:t>
            </a:r>
            <a:r>
              <a:rPr lang="en-US" sz="1800" dirty="0">
                <a:latin typeface="+mj-lt"/>
                <a:cs typeface="Times New Roman" pitchFamily="18" charset="0"/>
              </a:rPr>
              <a:t>It is empty if there is no character with odd frequency. Else it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contains </a:t>
            </a:r>
            <a:r>
              <a:rPr lang="en-US" sz="1800" dirty="0">
                <a:latin typeface="+mj-lt"/>
                <a:cs typeface="Times New Roman" pitchFamily="18" charset="0"/>
              </a:rPr>
              <a:t>all occurrences of odd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character.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front_str</a:t>
            </a:r>
            <a:r>
              <a:rPr lang="en-US" sz="1800" dirty="0" smtClean="0">
                <a:latin typeface="+mj-lt"/>
                <a:cs typeface="Times New Roman" pitchFamily="18" charset="0"/>
              </a:rPr>
              <a:t>: </a:t>
            </a:r>
            <a:r>
              <a:rPr lang="en-US" sz="1800" dirty="0">
                <a:latin typeface="+mj-lt"/>
                <a:cs typeface="Times New Roman" pitchFamily="18" charset="0"/>
              </a:rPr>
              <a:t>Contains half occurrences of all even occurring characters of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string </a:t>
            </a:r>
            <a:r>
              <a:rPr lang="en-US" sz="1800" dirty="0">
                <a:latin typeface="+mj-lt"/>
                <a:cs typeface="Times New Roman" pitchFamily="18" charset="0"/>
              </a:rPr>
              <a:t>in increasing order</a:t>
            </a:r>
            <a:r>
              <a:rPr lang="en-US" sz="18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rear_str</a:t>
            </a:r>
            <a:r>
              <a:rPr lang="en-US" sz="1800" dirty="0">
                <a:latin typeface="+mj-lt"/>
                <a:cs typeface="Times New Roman" pitchFamily="18" charset="0"/>
              </a:rPr>
              <a:t>: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>
                <a:latin typeface="+mj-lt"/>
                <a:cs typeface="Times New Roman" pitchFamily="18" charset="0"/>
              </a:rPr>
              <a:t>Contains half occurrences of all even occurring characters of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string </a:t>
            </a:r>
            <a:r>
              <a:rPr lang="en-US" sz="1800" dirty="0">
                <a:latin typeface="+mj-lt"/>
                <a:cs typeface="Times New Roman" pitchFamily="18" charset="0"/>
              </a:rPr>
              <a:t>in reverse order of </a:t>
            </a:r>
            <a:r>
              <a:rPr lang="en-US" sz="1800" dirty="0" err="1">
                <a:latin typeface="+mj-lt"/>
                <a:cs typeface="Times New Roman" pitchFamily="18" charset="0"/>
              </a:rPr>
              <a:t>front_st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>
                <a:latin typeface="+mj-lt"/>
                <a:cs typeface="Times New Roman" pitchFamily="18" charset="0"/>
              </a:rPr>
              <a:t>QuickSort</a:t>
            </a:r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Follows the 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divide-and-conquer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paradigm.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b="1" dirty="0" smtClean="0">
                <a:latin typeface="+mj-lt"/>
                <a:cs typeface="Times New Roman" pitchFamily="18" charset="0"/>
              </a:rPr>
              <a:t>Divide: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Partition (separate) the array A[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p..r</a:t>
            </a:r>
            <a:r>
              <a:rPr lang="en-US" sz="1800" dirty="0" smtClean="0">
                <a:latin typeface="+mj-lt"/>
                <a:cs typeface="Times New Roman" pitchFamily="18" charset="0"/>
              </a:rPr>
              <a:t>] into two (possibly empty)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subarrays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A[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p..q</a:t>
            </a:r>
            <a:r>
              <a:rPr lang="en-US" sz="1800" dirty="0" smtClean="0">
                <a:latin typeface="+mj-lt"/>
                <a:cs typeface="Times New Roman" pitchFamily="18" charset="0"/>
              </a:rPr>
              <a:t>–1] and A[q+1..r].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Each element in A[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p..q</a:t>
            </a:r>
            <a:r>
              <a:rPr lang="en-US" sz="1800" dirty="0" smtClean="0">
                <a:latin typeface="+mj-lt"/>
                <a:cs typeface="Times New Roman" pitchFamily="18" charset="0"/>
              </a:rPr>
              <a:t>–1] &lt; A[q].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A[q] &lt; each element in A[q+1..r].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Index q is computed as part of the partitioning procedure.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25425" algn="l"/>
                <a:tab pos="463550" algn="l"/>
              </a:tabLst>
            </a:pPr>
            <a:r>
              <a:rPr lang="en-US" sz="1800" b="1" dirty="0" smtClean="0">
                <a:latin typeface="+mj-lt"/>
                <a:cs typeface="Times New Roman" pitchFamily="18" charset="0"/>
              </a:rPr>
              <a:t>Conquer: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 Sort the two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subarrays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by recursive calls to quicksort. 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b="1" dirty="0" smtClean="0">
                <a:latin typeface="+mj-lt"/>
                <a:cs typeface="Times New Roman" pitchFamily="18" charset="0"/>
              </a:rPr>
              <a:t>Combine: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The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subarrays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are sorted in place –  no work is needed to combine them.</a:t>
            </a:r>
          </a:p>
          <a:p>
            <a:pPr marL="0" indent="0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463550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How do the divide and combine steps of quicksort compare with those of merge sort?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82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 smtClean="0">
                <a:latin typeface="+mj-lt"/>
                <a:cs typeface="Times New Roman" pitchFamily="18" charset="0"/>
              </a:rPr>
              <a:t>Pseudocode</a:t>
            </a:r>
            <a:endParaRPr lang="en-US" sz="2400" b="1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236" t="19923" r="18370" b="11972"/>
          <a:stretch/>
        </p:blipFill>
        <p:spPr bwMode="auto">
          <a:xfrm>
            <a:off x="755724" y="1667515"/>
            <a:ext cx="7778676" cy="4361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471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Recurrence -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Formally</a:t>
            </a:r>
            <a:endParaRPr lang="en-US" sz="2400" b="1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37" t="33138" r="3215" b="9939"/>
          <a:stretch/>
        </p:blipFill>
        <p:spPr bwMode="auto">
          <a:xfrm>
            <a:off x="685800" y="1934152"/>
            <a:ext cx="7883094" cy="2900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7625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Selection Sort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Selection sorting is one of the most simplest sorting algorithm. 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STEPS: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69913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MS Mincho"/>
                <a:ea typeface="MS Mincho"/>
                <a:cs typeface="Times New Roman" pitchFamily="18" charset="0"/>
              </a:rPr>
              <a:t>➢</a:t>
            </a:r>
            <a:r>
              <a:rPr lang="en-US" dirty="0" smtClean="0">
                <a:latin typeface="+mj-lt"/>
                <a:cs typeface="Times New Roman" pitchFamily="18" charset="0"/>
              </a:rPr>
              <a:t>	It </a:t>
            </a:r>
            <a:r>
              <a:rPr lang="en-US" dirty="0">
                <a:latin typeface="+mj-lt"/>
                <a:cs typeface="Times New Roman" pitchFamily="18" charset="0"/>
              </a:rPr>
              <a:t>first finds the smallest element in the </a:t>
            </a:r>
            <a:r>
              <a:rPr lang="en-US" dirty="0" smtClean="0">
                <a:latin typeface="+mj-lt"/>
                <a:cs typeface="Times New Roman" pitchFamily="18" charset="0"/>
              </a:rPr>
              <a:t>array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69913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MS Mincho"/>
                <a:ea typeface="MS Mincho"/>
                <a:cs typeface="Times New Roman" pitchFamily="18" charset="0"/>
              </a:rPr>
              <a:t>➢ </a:t>
            </a:r>
            <a:r>
              <a:rPr lang="en-US" dirty="0" smtClean="0">
                <a:latin typeface="+mj-lt"/>
                <a:cs typeface="Times New Roman" pitchFamily="18" charset="0"/>
              </a:rPr>
              <a:t>Exchanges </a:t>
            </a:r>
            <a:r>
              <a:rPr lang="en-US" dirty="0">
                <a:latin typeface="+mj-lt"/>
                <a:cs typeface="Times New Roman" pitchFamily="18" charset="0"/>
              </a:rPr>
              <a:t>it with the element in the first position,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69913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MS Mincho"/>
                <a:ea typeface="MS Mincho"/>
                <a:cs typeface="Times New Roman" pitchFamily="18" charset="0"/>
              </a:rPr>
              <a:t>➢ </a:t>
            </a:r>
            <a:r>
              <a:rPr lang="en-US" dirty="0" smtClean="0">
                <a:latin typeface="+mj-lt"/>
                <a:cs typeface="Times New Roman" pitchFamily="18" charset="0"/>
              </a:rPr>
              <a:t>Then </a:t>
            </a:r>
            <a:r>
              <a:rPr lang="en-US" dirty="0">
                <a:latin typeface="+mj-lt"/>
                <a:cs typeface="Times New Roman" pitchFamily="18" charset="0"/>
              </a:rPr>
              <a:t>find the second smallest element </a:t>
            </a:r>
            <a:r>
              <a:rPr lang="en-US" dirty="0" smtClean="0">
                <a:latin typeface="+mj-lt"/>
                <a:cs typeface="Times New Roman" pitchFamily="18" charset="0"/>
              </a:rPr>
              <a:t>and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25425" algn="l"/>
                <a:tab pos="569913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MS Mincho"/>
                <a:ea typeface="MS Mincho"/>
                <a:cs typeface="Times New Roman" pitchFamily="18" charset="0"/>
              </a:rPr>
              <a:t>➢ </a:t>
            </a:r>
            <a:r>
              <a:rPr lang="en-US" dirty="0" smtClean="0">
                <a:latin typeface="+mj-lt"/>
                <a:cs typeface="Times New Roman" pitchFamily="18" charset="0"/>
              </a:rPr>
              <a:t>Exchange </a:t>
            </a:r>
            <a:r>
              <a:rPr lang="en-US" dirty="0">
                <a:latin typeface="+mj-lt"/>
                <a:cs typeface="Times New Roman" pitchFamily="18" charset="0"/>
              </a:rPr>
              <a:t>it with the element in the second position, and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continues </a:t>
            </a:r>
            <a:r>
              <a:rPr lang="en-US" dirty="0">
                <a:latin typeface="+mj-lt"/>
                <a:cs typeface="Times New Roman" pitchFamily="18" charset="0"/>
              </a:rPr>
              <a:t>in this way until the entire array is sorted.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04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Selection Sort: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Selection sort is an unstable sort (</a:t>
            </a:r>
            <a:r>
              <a:rPr lang="en-US" dirty="0" err="1">
                <a:latin typeface="+mj-lt"/>
                <a:cs typeface="Times New Roman" pitchFamily="18" charset="0"/>
              </a:rPr>
              <a:t>i.e</a:t>
            </a:r>
            <a:r>
              <a:rPr lang="en-US" dirty="0">
                <a:latin typeface="+mj-lt"/>
                <a:cs typeface="Times New Roman" pitchFamily="18" charset="0"/>
              </a:rPr>
              <a:t>) it might change the occurrence of two similar elements in the list while sorting. 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But it can also be a stable sort when it is implemented using linked list data structures.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7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Selection Sort: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658587"/>
            <a:ext cx="7178463" cy="40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9102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On-screen Show (4:3)</PresentationFormat>
  <Paragraphs>46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Smart_ppt_Theme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2021-09-02T07:58:29Z</dcterms:modified>
</cp:coreProperties>
</file>