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9"/>
  </p:notesMasterIdLst>
  <p:handoutMasterIdLst>
    <p:handoutMasterId r:id="rId10"/>
  </p:handoutMasterIdLst>
  <p:sldIdLst>
    <p:sldId id="259" r:id="rId2"/>
    <p:sldId id="973" r:id="rId3"/>
    <p:sldId id="974" r:id="rId4"/>
    <p:sldId id="975" r:id="rId5"/>
    <p:sldId id="976" r:id="rId6"/>
    <p:sldId id="977" r:id="rId7"/>
    <p:sldId id="9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/>
        </p14:section>
        <p14:section name="Untitled Section" id="{626CD85F-AB9A-4856-B148-BBB4BF46DB5D}">
          <p14:sldIdLst>
            <p14:sldId id="259"/>
            <p14:sldId id="973"/>
            <p14:sldId id="974"/>
            <p14:sldId id="975"/>
            <p14:sldId id="976"/>
            <p14:sldId id="977"/>
            <p14:sldId id="967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88225" autoAdjust="0"/>
  </p:normalViewPr>
  <p:slideViewPr>
    <p:cSldViewPr>
      <p:cViewPr>
        <p:scale>
          <a:sx n="70" d="100"/>
          <a:sy n="70" d="100"/>
        </p:scale>
        <p:origin x="-1272" y="-114"/>
      </p:cViewPr>
      <p:guideLst>
        <p:guide orient="horz" pos="2160"/>
        <p:guide orient="horz" pos="576"/>
        <p:guide pos="3072"/>
        <p:guide pos="384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7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4D088-C02B-4F78-987E-33593DD274A4}" type="datetimeFigureOut">
              <a:rPr lang="en-IN" smtClean="0"/>
              <a:t>9/2/2021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F00F3-9898-47DB-8404-FEBA10F2C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13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</a:t>
            </a:r>
            <a:r>
              <a:rPr lang="en-US" sz="1200" baseline="0" dirty="0" smtClean="0">
                <a:solidFill>
                  <a:srgbClr val="595959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SMART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ransition spd="slow"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3048000"/>
            <a:ext cx="7620000" cy="768867"/>
          </a:xfrm>
        </p:spPr>
        <p:txBody>
          <a:bodyPr/>
          <a:lstStyle/>
          <a:p>
            <a:r>
              <a:rPr lang="en-IN" sz="4000" dirty="0" smtClean="0"/>
              <a:t>CHINESE </a:t>
            </a:r>
            <a:br>
              <a:rPr lang="en-IN" sz="4000" dirty="0" smtClean="0"/>
            </a:br>
            <a:r>
              <a:rPr lang="en-IN" sz="4000" dirty="0" smtClean="0"/>
              <a:t>REMAINDER THEOREM</a:t>
            </a:r>
            <a:endParaRPr lang="en-IN" sz="40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9355" y="914400"/>
                <a:ext cx="8067445" cy="548640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spcBef>
                    <a:spcPts val="500"/>
                  </a:spcBef>
                  <a:spcAft>
                    <a:spcPts val="500"/>
                  </a:spcAft>
                  <a:buNone/>
                  <a:tabLst>
                    <a:tab pos="463550" algn="l"/>
                  </a:tabLst>
                </a:pPr>
                <a:r>
                  <a:rPr lang="en-US" sz="2400" b="1" dirty="0">
                    <a:latin typeface="+mj-lt"/>
                    <a:cs typeface="Times New Roman" pitchFamily="18" charset="0"/>
                  </a:rPr>
                  <a:t>Chinese Remainder theorem</a:t>
                </a:r>
                <a:endParaRPr lang="en-US" sz="2400" b="1" dirty="0" smtClean="0">
                  <a:latin typeface="+mj-lt"/>
                  <a:cs typeface="Times New Roman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</a:tabLst>
                </a:pPr>
                <a:r>
                  <a:rPr lang="en-US" sz="1800" dirty="0">
                    <a:latin typeface="+mj-lt"/>
                    <a:cs typeface="Times New Roman" pitchFamily="18" charset="0"/>
                  </a:rPr>
                  <a:t>The Chinese remainder theorem solves a group of equations of the </a:t>
                </a:r>
                <a:r>
                  <a:rPr lang="en-US" sz="1800" dirty="0" smtClean="0">
                    <a:latin typeface="+mj-lt"/>
                    <a:cs typeface="Times New Roman" pitchFamily="18" charset="0"/>
                  </a:rPr>
                  <a:t>form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  <a:tab pos="3657600" algn="l"/>
                  </a:tabLst>
                </a:pPr>
                <a:r>
                  <a:rPr lang="en-US" sz="1800" dirty="0" smtClean="0">
                    <a:latin typeface="+mj-lt"/>
                    <a:cs typeface="Times New Roman" pitchFamily="18" charset="0"/>
                  </a:rPr>
                  <a:t>		x = a</a:t>
                </a:r>
                <a:r>
                  <a:rPr lang="en-US" sz="1800" baseline="-25000" dirty="0" smtClean="0">
                    <a:latin typeface="+mj-lt"/>
                    <a:cs typeface="Times New Roman" pitchFamily="18" charset="0"/>
                  </a:rPr>
                  <a:t>1</a:t>
                </a:r>
                <a:r>
                  <a:rPr lang="en-US" sz="1800" dirty="0" smtClean="0">
                    <a:latin typeface="+mj-lt"/>
                    <a:cs typeface="Times New Roman" pitchFamily="18" charset="0"/>
                  </a:rPr>
                  <a:t> mod m</a:t>
                </a:r>
                <a:r>
                  <a:rPr lang="en-US" sz="1800" baseline="-25000" dirty="0" smtClean="0">
                    <a:latin typeface="+mj-lt"/>
                    <a:cs typeface="Times New Roman" pitchFamily="18" charset="0"/>
                  </a:rPr>
                  <a:t>1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  <a:tab pos="3657600" algn="l"/>
                  </a:tabLst>
                </a:pPr>
                <a:r>
                  <a:rPr lang="en-US" sz="1800" baseline="-25000" dirty="0">
                    <a:latin typeface="+mj-lt"/>
                    <a:cs typeface="Times New Roman" pitchFamily="18" charset="0"/>
                  </a:rPr>
                  <a:t>	</a:t>
                </a:r>
                <a:r>
                  <a:rPr lang="en-US" sz="1800" baseline="-25000" dirty="0" smtClean="0">
                    <a:latin typeface="+mj-lt"/>
                    <a:cs typeface="Times New Roman" pitchFamily="18" charset="0"/>
                  </a:rPr>
                  <a:t>	</a:t>
                </a:r>
                <a:r>
                  <a:rPr lang="en-US" sz="1800" dirty="0" smtClean="0">
                    <a:cs typeface="Times New Roman" pitchFamily="18" charset="0"/>
                  </a:rPr>
                  <a:t>x </a:t>
                </a:r>
                <a:r>
                  <a:rPr lang="en-US" sz="1800" dirty="0">
                    <a:cs typeface="Times New Roman" pitchFamily="18" charset="0"/>
                  </a:rPr>
                  <a:t>= </a:t>
                </a:r>
                <a:r>
                  <a:rPr lang="en-US" sz="1800" dirty="0" smtClean="0">
                    <a:cs typeface="Times New Roman" pitchFamily="18" charset="0"/>
                  </a:rPr>
                  <a:t>a</a:t>
                </a:r>
                <a:r>
                  <a:rPr lang="en-US" sz="1800" baseline="-25000" dirty="0" smtClean="0">
                    <a:cs typeface="Times New Roman" pitchFamily="18" charset="0"/>
                  </a:rPr>
                  <a:t>2</a:t>
                </a:r>
                <a:r>
                  <a:rPr lang="en-US" sz="1800" dirty="0" smtClean="0">
                    <a:cs typeface="Times New Roman" pitchFamily="18" charset="0"/>
                  </a:rPr>
                  <a:t> mod m</a:t>
                </a:r>
                <a:r>
                  <a:rPr lang="en-US" sz="1800" baseline="-25000" dirty="0" smtClean="0">
                    <a:cs typeface="Times New Roman" pitchFamily="18" charset="0"/>
                  </a:rPr>
                  <a:t>2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  <a:tab pos="3657600" algn="l"/>
                  </a:tabLst>
                </a:pPr>
                <a:r>
                  <a:rPr lang="en-US" sz="1800" baseline="-25000" dirty="0" smtClean="0">
                    <a:latin typeface="+mj-lt"/>
                    <a:cs typeface="Times New Roman" pitchFamily="18" charset="0"/>
                  </a:rPr>
                  <a:t>		</a:t>
                </a:r>
                <a:r>
                  <a:rPr lang="en-US" sz="1800" dirty="0" smtClean="0">
                    <a:cs typeface="Times New Roman" pitchFamily="18" charset="0"/>
                  </a:rPr>
                  <a:t>…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  <a:tab pos="3657600" algn="l"/>
                  </a:tabLst>
                </a:pPr>
                <a:r>
                  <a:rPr lang="en-US" sz="1800" dirty="0">
                    <a:cs typeface="Times New Roman" pitchFamily="18" charset="0"/>
                  </a:rPr>
                  <a:t>	</a:t>
                </a:r>
                <a:r>
                  <a:rPr lang="en-US" sz="1800" dirty="0" smtClean="0">
                    <a:cs typeface="Times New Roman" pitchFamily="18" charset="0"/>
                  </a:rPr>
                  <a:t>	</a:t>
                </a:r>
                <a:r>
                  <a:rPr lang="en-US" sz="1800" dirty="0">
                    <a:cs typeface="Times New Roman" pitchFamily="18" charset="0"/>
                  </a:rPr>
                  <a:t> x = </a:t>
                </a:r>
                <a:r>
                  <a:rPr lang="en-US" sz="1800" dirty="0" smtClean="0">
                    <a:cs typeface="Times New Roman" pitchFamily="18" charset="0"/>
                  </a:rPr>
                  <a:t>a</a:t>
                </a:r>
                <a:r>
                  <a:rPr lang="en-US" sz="1800" baseline="-25000" dirty="0" smtClean="0">
                    <a:cs typeface="Times New Roman" pitchFamily="18" charset="0"/>
                  </a:rPr>
                  <a:t>n</a:t>
                </a:r>
                <a:r>
                  <a:rPr lang="en-US" sz="1800" dirty="0" smtClean="0">
                    <a:cs typeface="Times New Roman" pitchFamily="18" charset="0"/>
                  </a:rPr>
                  <a:t> mod </a:t>
                </a:r>
                <a:r>
                  <a:rPr lang="en-US" sz="1800" dirty="0" err="1" smtClean="0">
                    <a:cs typeface="Times New Roman" pitchFamily="18" charset="0"/>
                  </a:rPr>
                  <a:t>m</a:t>
                </a:r>
                <a:r>
                  <a:rPr lang="en-US" sz="1800" baseline="-25000" dirty="0" err="1" smtClean="0">
                    <a:cs typeface="Times New Roman" pitchFamily="18" charset="0"/>
                  </a:rPr>
                  <a:t>n</a:t>
                </a:r>
                <a:endParaRPr lang="en-US" sz="1800" baseline="-25000" dirty="0" smtClean="0">
                  <a:cs typeface="Times New Roman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  <a:tab pos="3657600" algn="l"/>
                  </a:tabLst>
                </a:pPr>
                <a:r>
                  <a:rPr lang="en-US" sz="1800" dirty="0" smtClean="0">
                    <a:cs typeface="Times New Roman" pitchFamily="18" charset="0"/>
                  </a:rPr>
                  <a:t>where all pairs of m</a:t>
                </a:r>
                <a:r>
                  <a:rPr lang="en-US" sz="1800" baseline="-25000" dirty="0" smtClean="0">
                    <a:cs typeface="Times New Roman" pitchFamily="18" charset="0"/>
                  </a:rPr>
                  <a:t>1</a:t>
                </a:r>
                <a:r>
                  <a:rPr lang="en-US" sz="1800" dirty="0" smtClean="0">
                    <a:cs typeface="Times New Roman" pitchFamily="18" charset="0"/>
                  </a:rPr>
                  <a:t>, m</a:t>
                </a:r>
                <a:r>
                  <a:rPr lang="en-US" sz="1800" baseline="-25000" dirty="0" smtClean="0">
                    <a:cs typeface="Times New Roman" pitchFamily="18" charset="0"/>
                  </a:rPr>
                  <a:t>2</a:t>
                </a:r>
                <a:r>
                  <a:rPr lang="en-US" sz="1800" dirty="0" smtClean="0">
                    <a:cs typeface="Times New Roman" pitchFamily="18" charset="0"/>
                  </a:rPr>
                  <a:t> …, </a:t>
                </a:r>
                <a:r>
                  <a:rPr lang="en-US" sz="1800" dirty="0" err="1" smtClean="0">
                    <a:cs typeface="Times New Roman" pitchFamily="18" charset="0"/>
                  </a:rPr>
                  <a:t>m</a:t>
                </a:r>
                <a:r>
                  <a:rPr lang="en-US" sz="1800" baseline="-25000" dirty="0" err="1" smtClean="0">
                    <a:cs typeface="Times New Roman" pitchFamily="18" charset="0"/>
                  </a:rPr>
                  <a:t>n</a:t>
                </a:r>
                <a:r>
                  <a:rPr lang="en-US" sz="1800" dirty="0" smtClean="0">
                    <a:cs typeface="Times New Roman" pitchFamily="18" charset="0"/>
                  </a:rPr>
                  <a:t> are </a:t>
                </a:r>
                <a:r>
                  <a:rPr lang="en-US" sz="1800" dirty="0" err="1" smtClean="0">
                    <a:cs typeface="Times New Roman" pitchFamily="18" charset="0"/>
                  </a:rPr>
                  <a:t>coprime</a:t>
                </a:r>
                <a:r>
                  <a:rPr lang="en-US" sz="1800" dirty="0" smtClean="0"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  <a:tab pos="3657600" algn="l"/>
                  </a:tabLst>
                </a:pPr>
                <a:r>
                  <a:rPr lang="en-US" sz="1800" dirty="0" smtClean="0"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/>
                        </m:ctrlPr>
                      </m:sSubSupPr>
                      <m:e>
                        <m:r>
                          <a:rPr lang="en-US" sz="1800" i="1"/>
                          <m:t>𝑥</m:t>
                        </m:r>
                      </m:e>
                      <m:sub>
                        <m:r>
                          <a:rPr lang="en-US" sz="1800" i="1"/>
                          <m:t>𝑚</m:t>
                        </m:r>
                      </m:sub>
                      <m:sup>
                        <m:r>
                          <a:rPr lang="en-US" sz="1800"/>
                          <m:t>−1</m:t>
                        </m:r>
                      </m:sup>
                    </m:sSubSup>
                  </m:oMath>
                </a14:m>
                <a:r>
                  <a:rPr lang="en-US" sz="1800" dirty="0" smtClean="0">
                    <a:cs typeface="Times New Roman" pitchFamily="18" charset="0"/>
                  </a:rPr>
                  <a:t> be the inverse of x modulo m, and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  <a:tab pos="365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/>
                          </m:ctrlPr>
                        </m:sSubPr>
                        <m:e>
                          <m:r>
                            <a:rPr lang="en-US" sz="1800" i="1"/>
                            <m:t>𝑋</m:t>
                          </m:r>
                        </m:e>
                        <m:sub>
                          <m:r>
                            <a:rPr lang="en-US" sz="1800" i="1"/>
                            <m:t>𝑘</m:t>
                          </m:r>
                        </m:sub>
                      </m:sSub>
                      <m:r>
                        <a:rPr lang="en-US" sz="1800"/>
                        <m:t>=</m:t>
                      </m:r>
                      <m:f>
                        <m:fPr>
                          <m:ctrlPr>
                            <a:rPr lang="en-US" sz="1800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/>
                              </m:ctrlPr>
                            </m:sSubPr>
                            <m:e>
                              <m:r>
                                <a:rPr lang="en-US" sz="1800" i="1"/>
                                <m:t>𝑚</m:t>
                              </m:r>
                            </m:e>
                            <m:sub>
                              <m:r>
                                <a:rPr lang="en-US" sz="1800"/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/>
                              </m:ctrlPr>
                            </m:sSubPr>
                            <m:e>
                              <m:r>
                                <a:rPr lang="en-US" sz="1800" i="1"/>
                                <m:t>𝑚</m:t>
                              </m:r>
                            </m:e>
                            <m:sub>
                              <m:r>
                                <a:rPr lang="en-US" sz="1800"/>
                                <m:t>2</m:t>
                              </m:r>
                            </m:sub>
                          </m:sSub>
                          <m:r>
                            <a:rPr lang="en-US" sz="1800"/>
                            <m:t>...</m:t>
                          </m:r>
                          <m:sSub>
                            <m:sSubPr>
                              <m:ctrlPr>
                                <a:rPr lang="en-US" sz="1800" i="1"/>
                              </m:ctrlPr>
                            </m:sSubPr>
                            <m:e>
                              <m:r>
                                <a:rPr lang="en-US" sz="1800" i="1"/>
                                <m:t>𝑚</m:t>
                              </m:r>
                            </m:e>
                            <m:sub>
                              <m:r>
                                <a:rPr lang="en-US" sz="1800" i="1"/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/>
                              </m:ctrlPr>
                            </m:sSubPr>
                            <m:e>
                              <m:r>
                                <a:rPr lang="en-US" sz="1800" i="1"/>
                                <m:t>𝑚</m:t>
                              </m:r>
                            </m:e>
                            <m:sub>
                              <m:r>
                                <a:rPr lang="en-US" sz="1800" i="1"/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1800"/>
                        <m:t>.</m:t>
                      </m:r>
                    </m:oMath>
                  </m:oMathPara>
                </a14:m>
                <a:endParaRPr lang="en-US" sz="1800" dirty="0" smtClean="0">
                  <a:cs typeface="Times New Roman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  <a:tab pos="3657600" algn="l"/>
                  </a:tabLst>
                </a:pPr>
                <a:r>
                  <a:rPr lang="en-US" sz="1800" dirty="0" smtClean="0">
                    <a:cs typeface="Times New Roman" pitchFamily="18" charset="0"/>
                  </a:rPr>
                  <a:t>Using this notation, a solution to the equations is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  <a:tab pos="3657600" algn="l"/>
                  </a:tabLst>
                </a:pPr>
                <a:endParaRPr lang="en-US" dirty="0" smtClean="0">
                  <a:cs typeface="Times New Roman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  <a:tab pos="3657600" algn="l"/>
                  </a:tabLst>
                </a:pPr>
                <a:endParaRPr lang="en-US" dirty="0" smtClean="0">
                  <a:cs typeface="Times New Roman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  <a:tab pos="3657600" algn="l"/>
                  </a:tabLst>
                </a:pPr>
                <a:endParaRPr lang="en-US" dirty="0" smtClean="0">
                  <a:cs typeface="Times New Roman" pitchFamily="18" charset="0"/>
                </a:endParaRPr>
              </a:p>
              <a:p>
                <a:pPr marL="0" indent="0" algn="just">
                  <a:spcBef>
                    <a:spcPts val="500"/>
                  </a:spcBef>
                  <a:spcAft>
                    <a:spcPts val="500"/>
                  </a:spcAft>
                  <a:buNone/>
                  <a:tabLst>
                    <a:tab pos="463550" algn="l"/>
                  </a:tabLst>
                </a:pPr>
                <a:endParaRPr lang="en-US" dirty="0" smtClean="0">
                  <a:cs typeface="Times New Roman" pitchFamily="18" charset="0"/>
                </a:endParaRPr>
              </a:p>
              <a:p>
                <a:pPr marL="0" indent="0" algn="just">
                  <a:spcBef>
                    <a:spcPts val="500"/>
                  </a:spcBef>
                  <a:spcAft>
                    <a:spcPts val="500"/>
                  </a:spcAft>
                  <a:buNone/>
                  <a:tabLst>
                    <a:tab pos="463550" algn="l"/>
                  </a:tabLst>
                </a:pPr>
                <a:r>
                  <a:rPr lang="en-US" baseline="-25000" dirty="0">
                    <a:cs typeface="Times New Roman" pitchFamily="18" charset="0"/>
                  </a:rPr>
                  <a:t>	</a:t>
                </a:r>
                <a:r>
                  <a:rPr lang="en-US" baseline="-25000" dirty="0" smtClean="0">
                    <a:cs typeface="Times New Roman" pitchFamily="18" charset="0"/>
                  </a:rPr>
                  <a:t>				 </a:t>
                </a:r>
                <a:r>
                  <a:rPr lang="en-US" baseline="-25000" dirty="0" smtClean="0">
                    <a:latin typeface="+mj-lt"/>
                    <a:cs typeface="Times New Roman" pitchFamily="18" charset="0"/>
                  </a:rPr>
                  <a:t>	</a:t>
                </a:r>
                <a:endParaRPr lang="en-US" baseline="-25000" dirty="0">
                  <a:latin typeface="+mj-lt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355" y="914400"/>
                <a:ext cx="8067445" cy="5486400"/>
              </a:xfrm>
              <a:blipFill rotWithShape="1">
                <a:blip r:embed="rId2"/>
                <a:stretch>
                  <a:fillRect l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985" y="5610374"/>
            <a:ext cx="5101415" cy="58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7162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9355" y="914400"/>
                <a:ext cx="8067445" cy="548640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4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  <a:tabLst>
                    <a:tab pos="463550" algn="l"/>
                  </a:tabLst>
                </a:pPr>
                <a:r>
                  <a:rPr lang="en-US" sz="1600" dirty="0" smtClean="0">
                    <a:latin typeface="+mj-lt"/>
                    <a:cs typeface="Times New Roman" pitchFamily="18" charset="0"/>
                  </a:rPr>
                  <a:t>In this solution, for each k = 1, 2, …, n,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  <a:tabLst>
                    <a:tab pos="463550" algn="l"/>
                  </a:tabLst>
                </a:pPr>
                <a:endParaRPr lang="en-US" sz="1600" dirty="0">
                  <a:latin typeface="+mj-lt"/>
                  <a:cs typeface="Times New Roman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  <a:tabLst>
                    <a:tab pos="463550" algn="l"/>
                  </a:tabLst>
                </a:pPr>
                <a:r>
                  <a:rPr lang="en-US" sz="1600" dirty="0" smtClean="0">
                    <a:latin typeface="+mj-lt"/>
                    <a:cs typeface="Times New Roman" pitchFamily="18" charset="0"/>
                  </a:rPr>
                  <a:t>because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  <a:tabLst>
                    <a:tab pos="463550" algn="l"/>
                    <a:tab pos="2522538" algn="l"/>
                  </a:tabLst>
                </a:pPr>
                <a:r>
                  <a:rPr lang="en-US" sz="1600" dirty="0" smtClean="0">
                    <a:latin typeface="+mj-lt"/>
                    <a:cs typeface="Times New Roman" pitchFamily="18" charset="0"/>
                  </a:rPr>
                  <a:t>		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  <a:tabLst>
                    <a:tab pos="463550" algn="l"/>
                  </a:tabLst>
                </a:pPr>
                <a:endParaRPr lang="en-US" sz="700" dirty="0" smtClean="0">
                  <a:latin typeface="+mj-lt"/>
                  <a:cs typeface="Times New Roman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  <a:tabLst>
                    <a:tab pos="463550" algn="l"/>
                  </a:tabLst>
                </a:pPr>
                <a:r>
                  <a:rPr lang="en-US" sz="1600" dirty="0" smtClean="0">
                    <a:latin typeface="+mj-lt"/>
                    <a:cs typeface="Times New Roman" pitchFamily="18" charset="0"/>
                  </a:rPr>
                  <a:t>Since all other terms in the sum are divisible by </a:t>
                </a:r>
                <a:r>
                  <a:rPr lang="en-US" sz="1600" dirty="0" err="1" smtClean="0">
                    <a:latin typeface="+mj-lt"/>
                    <a:cs typeface="Times New Roman" pitchFamily="18" charset="0"/>
                  </a:rPr>
                  <a:t>m</a:t>
                </a:r>
                <a:r>
                  <a:rPr lang="en-US" sz="1600" baseline="-25000" dirty="0" err="1" smtClean="0">
                    <a:latin typeface="+mj-lt"/>
                    <a:cs typeface="Times New Roman" pitchFamily="18" charset="0"/>
                  </a:rPr>
                  <a:t>k</a:t>
                </a:r>
                <a:r>
                  <a:rPr lang="en-US" sz="1600" dirty="0" smtClean="0">
                    <a:latin typeface="+mj-lt"/>
                    <a:cs typeface="Times New Roman" pitchFamily="18" charset="0"/>
                  </a:rPr>
                  <a:t>, they have no effect on the remainder, and x mod </a:t>
                </a:r>
                <a:r>
                  <a:rPr lang="en-US" sz="1600" dirty="0" err="1" smtClean="0">
                    <a:latin typeface="+mj-lt"/>
                    <a:cs typeface="Times New Roman" pitchFamily="18" charset="0"/>
                  </a:rPr>
                  <a:t>m</a:t>
                </a:r>
                <a:r>
                  <a:rPr lang="en-US" sz="1600" baseline="-25000" dirty="0" err="1" smtClean="0">
                    <a:latin typeface="+mj-lt"/>
                    <a:cs typeface="Times New Roman" pitchFamily="18" charset="0"/>
                  </a:rPr>
                  <a:t>k</a:t>
                </a:r>
                <a:r>
                  <a:rPr lang="en-US" sz="1600" dirty="0" smtClean="0">
                    <a:latin typeface="+mj-lt"/>
                    <a:cs typeface="Times New Roman" pitchFamily="18" charset="0"/>
                  </a:rPr>
                  <a:t> = </a:t>
                </a:r>
                <a:r>
                  <a:rPr lang="en-US" sz="1600" dirty="0" err="1" smtClean="0">
                    <a:latin typeface="+mj-lt"/>
                    <a:cs typeface="Times New Roman" pitchFamily="18" charset="0"/>
                  </a:rPr>
                  <a:t>a</a:t>
                </a:r>
                <a:r>
                  <a:rPr lang="en-US" sz="1600" baseline="-25000" dirty="0" err="1" smtClean="0">
                    <a:latin typeface="+mj-lt"/>
                    <a:cs typeface="Times New Roman" pitchFamily="18" charset="0"/>
                  </a:rPr>
                  <a:t>k</a:t>
                </a:r>
                <a:r>
                  <a:rPr lang="en-US" sz="1600" dirty="0" smtClean="0">
                    <a:latin typeface="+mj-lt"/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  <a:tabLst>
                    <a:tab pos="463550" algn="l"/>
                  </a:tabLst>
                </a:pPr>
                <a:r>
                  <a:rPr lang="en-US" sz="1600" dirty="0" smtClean="0">
                    <a:latin typeface="+mj-lt"/>
                    <a:cs typeface="Times New Roman" pitchFamily="18" charset="0"/>
                  </a:rPr>
                  <a:t>For example, a solution for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  <a:tabLst>
                    <a:tab pos="463550" algn="l"/>
                    <a:tab pos="2570163" algn="l"/>
                  </a:tabLst>
                </a:pPr>
                <a:r>
                  <a:rPr lang="en-US" sz="1600" dirty="0" smtClean="0">
                    <a:latin typeface="+mj-lt"/>
                    <a:cs typeface="Times New Roman" pitchFamily="18" charset="0"/>
                  </a:rPr>
                  <a:t>		x = 3 mod 5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  <a:tabLst>
                    <a:tab pos="463550" algn="l"/>
                    <a:tab pos="2570163" algn="l"/>
                  </a:tabLst>
                </a:pPr>
                <a:r>
                  <a:rPr lang="en-US" sz="1600" dirty="0">
                    <a:latin typeface="+mj-lt"/>
                    <a:cs typeface="Times New Roman" pitchFamily="18" charset="0"/>
                  </a:rPr>
                  <a:t>	</a:t>
                </a:r>
                <a:r>
                  <a:rPr lang="en-US" sz="1600" dirty="0" smtClean="0">
                    <a:latin typeface="+mj-lt"/>
                    <a:cs typeface="Times New Roman" pitchFamily="18" charset="0"/>
                  </a:rPr>
                  <a:t>	x = 4 mod 7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  <a:tabLst>
                    <a:tab pos="463550" algn="l"/>
                    <a:tab pos="2570163" algn="l"/>
                  </a:tabLst>
                </a:pPr>
                <a:r>
                  <a:rPr lang="en-US" sz="1600" dirty="0">
                    <a:latin typeface="+mj-lt"/>
                    <a:cs typeface="Times New Roman" pitchFamily="18" charset="0"/>
                  </a:rPr>
                  <a:t>	</a:t>
                </a:r>
                <a:r>
                  <a:rPr lang="en-US" sz="1600" dirty="0" smtClean="0">
                    <a:latin typeface="+mj-lt"/>
                    <a:cs typeface="Times New Roman" pitchFamily="18" charset="0"/>
                  </a:rPr>
                  <a:t>	x = 2 mod 3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  <a:tabLst>
                    <a:tab pos="463550" algn="l"/>
                    <a:tab pos="2570163" algn="l"/>
                  </a:tabLst>
                </a:pPr>
                <a:r>
                  <a:rPr lang="en-US" sz="1600" dirty="0" smtClean="0">
                    <a:latin typeface="+mj-lt"/>
                    <a:cs typeface="Times New Roman" pitchFamily="18" charset="0"/>
                  </a:rPr>
                  <a:t>is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  <a:tabLst>
                    <a:tab pos="463550" algn="l"/>
                  </a:tabLst>
                </a:pPr>
                <a:r>
                  <a:rPr lang="en-US" sz="1600" dirty="0" smtClean="0">
                    <a:latin typeface="+mj-lt"/>
                    <a:cs typeface="Times New Roman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/>
                      <m:t>3⋅21⋅1+4⋅15⋅1+2⋅35⋅2=263.</m:t>
                    </m:r>
                  </m:oMath>
                </a14:m>
                <a:endParaRPr lang="en-US" sz="1600" dirty="0" smtClean="0">
                  <a:latin typeface="+mj-lt"/>
                  <a:cs typeface="Times New Roman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</a:tabLst>
                </a:pPr>
                <a:r>
                  <a:rPr lang="en-US" sz="1600" dirty="0" smtClean="0">
                    <a:latin typeface="+mj-lt"/>
                    <a:cs typeface="Times New Roman" pitchFamily="18" charset="0"/>
                  </a:rPr>
                  <a:t>	Once we have found a solution x, we can create an infinite number of other solutions, because all numbers of the form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  <a:tab pos="2570163" algn="l"/>
                  </a:tabLst>
                </a:pPr>
                <a:r>
                  <a:rPr lang="en-US" sz="1800" dirty="0" smtClean="0">
                    <a:latin typeface="+mj-lt"/>
                    <a:cs typeface="Times New Roman" pitchFamily="18" charset="0"/>
                  </a:rPr>
                  <a:t>		x + m</a:t>
                </a:r>
                <a:r>
                  <a:rPr lang="en-US" sz="1800" baseline="-25000" dirty="0" smtClean="0">
                    <a:latin typeface="+mj-lt"/>
                    <a:cs typeface="Times New Roman" pitchFamily="18" charset="0"/>
                  </a:rPr>
                  <a:t>1</a:t>
                </a:r>
                <a:r>
                  <a:rPr lang="en-US" sz="1800" dirty="0" smtClean="0">
                    <a:latin typeface="+mj-lt"/>
                    <a:cs typeface="Times New Roman" pitchFamily="18" charset="0"/>
                  </a:rPr>
                  <a:t>m</a:t>
                </a:r>
                <a:r>
                  <a:rPr lang="en-US" sz="1800" baseline="-25000" dirty="0" smtClean="0">
                    <a:latin typeface="+mj-lt"/>
                    <a:cs typeface="Times New Roman" pitchFamily="18" charset="0"/>
                  </a:rPr>
                  <a:t>2</a:t>
                </a:r>
                <a:r>
                  <a:rPr lang="en-US" sz="1800" dirty="0" smtClean="0">
                    <a:latin typeface="+mj-lt"/>
                    <a:cs typeface="Times New Roman" pitchFamily="18" charset="0"/>
                  </a:rPr>
                  <a:t> … </a:t>
                </a:r>
                <a:r>
                  <a:rPr lang="en-US" sz="1800" dirty="0" err="1" smtClean="0">
                    <a:latin typeface="+mj-lt"/>
                    <a:cs typeface="Times New Roman" pitchFamily="18" charset="0"/>
                  </a:rPr>
                  <a:t>m</a:t>
                </a:r>
                <a:r>
                  <a:rPr lang="en-US" sz="1800" baseline="-25000" dirty="0" err="1" smtClean="0">
                    <a:latin typeface="+mj-lt"/>
                    <a:cs typeface="Times New Roman" pitchFamily="18" charset="0"/>
                  </a:rPr>
                  <a:t>n</a:t>
                </a:r>
                <a:endParaRPr lang="en-US" sz="1800" baseline="-25000" dirty="0" smtClean="0">
                  <a:latin typeface="+mj-lt"/>
                  <a:cs typeface="Times New Roman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  <a:tab pos="2570163" algn="l"/>
                  </a:tabLst>
                </a:pPr>
                <a:r>
                  <a:rPr lang="en-US" sz="1800" dirty="0" smtClean="0">
                    <a:latin typeface="+mj-lt"/>
                    <a:cs typeface="Times New Roman" pitchFamily="18" charset="0"/>
                  </a:rPr>
                  <a:t>are solutions.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</a:tabLst>
                </a:pPr>
                <a:r>
                  <a:rPr lang="en-US" sz="1800" dirty="0">
                    <a:latin typeface="+mj-lt"/>
                    <a:cs typeface="Times New Roman" pitchFamily="18" charset="0"/>
                  </a:rPr>
                  <a:t>	</a:t>
                </a:r>
                <a:endParaRPr lang="en-US" sz="1800" dirty="0" smtClean="0">
                  <a:latin typeface="+mj-lt"/>
                  <a:cs typeface="Times New Roman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  <a:tab pos="3200400" algn="l"/>
                  </a:tabLst>
                </a:pPr>
                <a:r>
                  <a:rPr lang="en-US" sz="1800" dirty="0" smtClean="0">
                    <a:latin typeface="+mj-lt"/>
                    <a:cs typeface="Times New Roman" pitchFamily="18" charset="0"/>
                  </a:rPr>
                  <a:t>		 </a:t>
                </a:r>
                <a:endParaRPr lang="en-US" sz="1800" dirty="0">
                  <a:latin typeface="+mj-lt"/>
                  <a:cs typeface="Times New Roman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</a:tabLst>
                </a:pPr>
                <a:endParaRPr lang="en-US" sz="1800" dirty="0" smtClean="0">
                  <a:latin typeface="+mj-lt"/>
                  <a:cs typeface="Times New Roman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  <a:tab pos="3657600" algn="l"/>
                  </a:tabLst>
                </a:pPr>
                <a:endParaRPr lang="en-US" dirty="0" smtClean="0">
                  <a:cs typeface="Times New Roman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63550" algn="l"/>
                    <a:tab pos="3657600" algn="l"/>
                  </a:tabLst>
                </a:pPr>
                <a:endParaRPr lang="en-US" dirty="0" smtClean="0">
                  <a:cs typeface="Times New Roman" pitchFamily="18" charset="0"/>
                </a:endParaRPr>
              </a:p>
              <a:p>
                <a:pPr marL="0" indent="0" algn="just">
                  <a:spcBef>
                    <a:spcPts val="500"/>
                  </a:spcBef>
                  <a:spcAft>
                    <a:spcPts val="500"/>
                  </a:spcAft>
                  <a:buNone/>
                  <a:tabLst>
                    <a:tab pos="463550" algn="l"/>
                  </a:tabLst>
                </a:pPr>
                <a:endParaRPr lang="en-US" dirty="0" smtClean="0">
                  <a:cs typeface="Times New Roman" pitchFamily="18" charset="0"/>
                </a:endParaRPr>
              </a:p>
              <a:p>
                <a:pPr marL="0" indent="0" algn="just">
                  <a:spcBef>
                    <a:spcPts val="500"/>
                  </a:spcBef>
                  <a:spcAft>
                    <a:spcPts val="500"/>
                  </a:spcAft>
                  <a:buNone/>
                  <a:tabLst>
                    <a:tab pos="463550" algn="l"/>
                  </a:tabLst>
                </a:pPr>
                <a:r>
                  <a:rPr lang="en-US" baseline="-25000" dirty="0">
                    <a:cs typeface="Times New Roman" pitchFamily="18" charset="0"/>
                  </a:rPr>
                  <a:t>	</a:t>
                </a:r>
                <a:r>
                  <a:rPr lang="en-US" baseline="-25000" dirty="0" smtClean="0">
                    <a:cs typeface="Times New Roman" pitchFamily="18" charset="0"/>
                  </a:rPr>
                  <a:t>				 </a:t>
                </a:r>
                <a:r>
                  <a:rPr lang="en-US" baseline="-25000" dirty="0" smtClean="0">
                    <a:latin typeface="+mj-lt"/>
                    <a:cs typeface="Times New Roman" pitchFamily="18" charset="0"/>
                  </a:rPr>
                  <a:t>	</a:t>
                </a:r>
                <a:endParaRPr lang="en-US" baseline="-25000" dirty="0">
                  <a:latin typeface="+mj-lt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355" y="914400"/>
                <a:ext cx="8067445" cy="5486400"/>
              </a:xfrm>
              <a:blipFill rotWithShape="1">
                <a:blip r:embed="rId2"/>
                <a:stretch>
                  <a:fillRect l="-680" t="-111" r="-378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646" y="1333933"/>
            <a:ext cx="2916483" cy="572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26432"/>
            <a:ext cx="2184714" cy="51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9011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5000"/>
              </a:lnSpc>
              <a:spcBef>
                <a:spcPts val="250"/>
              </a:spcBef>
              <a:spcAft>
                <a:spcPts val="250"/>
              </a:spcAft>
              <a:buNone/>
              <a:tabLst>
                <a:tab pos="463550" algn="l"/>
              </a:tabLst>
            </a:pPr>
            <a:r>
              <a:rPr lang="en-US" sz="1800" b="1" dirty="0">
                <a:latin typeface="+mj-lt"/>
                <a:cs typeface="Times New Roman" pitchFamily="18" charset="0"/>
              </a:rPr>
              <a:t>Input:</a:t>
            </a:r>
            <a:r>
              <a:rPr lang="en-US" sz="1800" dirty="0">
                <a:latin typeface="+mj-lt"/>
                <a:cs typeface="Times New Roman" pitchFamily="18" charset="0"/>
              </a:rPr>
              <a:t>  </a:t>
            </a:r>
            <a:r>
              <a:rPr lang="en-US" sz="1800" dirty="0" err="1">
                <a:latin typeface="+mj-lt"/>
                <a:cs typeface="Times New Roman" pitchFamily="18" charset="0"/>
              </a:rPr>
              <a:t>num</a:t>
            </a:r>
            <a:r>
              <a:rPr lang="en-US" sz="1800" dirty="0">
                <a:latin typeface="+mj-lt"/>
                <a:cs typeface="Times New Roman" pitchFamily="18" charset="0"/>
              </a:rPr>
              <a:t>[] = {5, 7}, rem[] = {1, 3}</a:t>
            </a:r>
          </a:p>
          <a:p>
            <a:pPr marL="0" indent="0" algn="just">
              <a:lnSpc>
                <a:spcPct val="125000"/>
              </a:lnSpc>
              <a:spcBef>
                <a:spcPts val="250"/>
              </a:spcBef>
              <a:spcAft>
                <a:spcPts val="250"/>
              </a:spcAft>
              <a:buNone/>
              <a:tabLst>
                <a:tab pos="463550" algn="l"/>
              </a:tabLst>
            </a:pPr>
            <a:r>
              <a:rPr lang="en-US" sz="1800" b="1" dirty="0">
                <a:latin typeface="+mj-lt"/>
                <a:cs typeface="Times New Roman" pitchFamily="18" charset="0"/>
              </a:rPr>
              <a:t>Output:</a:t>
            </a:r>
            <a:r>
              <a:rPr lang="en-US" sz="1800" dirty="0">
                <a:latin typeface="+mj-lt"/>
                <a:cs typeface="Times New Roman" pitchFamily="18" charset="0"/>
              </a:rPr>
              <a:t> 31</a:t>
            </a:r>
          </a:p>
          <a:p>
            <a:pPr marL="0" indent="0" algn="just">
              <a:lnSpc>
                <a:spcPct val="125000"/>
              </a:lnSpc>
              <a:spcBef>
                <a:spcPts val="250"/>
              </a:spcBef>
              <a:spcAft>
                <a:spcPts val="250"/>
              </a:spcAft>
              <a:buNone/>
              <a:tabLst>
                <a:tab pos="463550" algn="l"/>
              </a:tabLst>
            </a:pPr>
            <a:r>
              <a:rPr lang="en-US" sz="1800" b="1" dirty="0">
                <a:latin typeface="+mj-lt"/>
                <a:cs typeface="Times New Roman" pitchFamily="18" charset="0"/>
              </a:rPr>
              <a:t>Explanation: </a:t>
            </a:r>
          </a:p>
          <a:p>
            <a:pPr marL="0" indent="0" algn="just">
              <a:lnSpc>
                <a:spcPct val="125000"/>
              </a:lnSpc>
              <a:spcBef>
                <a:spcPts val="250"/>
              </a:spcBef>
              <a:spcAft>
                <a:spcPts val="250"/>
              </a:spcAft>
              <a:buNone/>
              <a:tabLst>
                <a:tab pos="46355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31 is the smallest number such that:</a:t>
            </a:r>
          </a:p>
          <a:p>
            <a:pPr marL="0" indent="0" algn="just">
              <a:lnSpc>
                <a:spcPct val="125000"/>
              </a:lnSpc>
              <a:spcBef>
                <a:spcPts val="250"/>
              </a:spcBef>
              <a:spcAft>
                <a:spcPts val="250"/>
              </a:spcAft>
              <a:buNone/>
              <a:tabLst>
                <a:tab pos="463550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	(</a:t>
            </a:r>
            <a:r>
              <a:rPr lang="en-US" sz="1800" dirty="0">
                <a:latin typeface="+mj-lt"/>
                <a:cs typeface="Times New Roman" pitchFamily="18" charset="0"/>
              </a:rPr>
              <a:t>1) When we divide it by 5, we get remainder 1. </a:t>
            </a:r>
            <a:endParaRPr lang="en-US" sz="1800" dirty="0" smtClean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25000"/>
              </a:lnSpc>
              <a:spcBef>
                <a:spcPts val="250"/>
              </a:spcBef>
              <a:spcAft>
                <a:spcPts val="250"/>
              </a:spcAft>
              <a:buNone/>
              <a:tabLst>
                <a:tab pos="46355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latin typeface="+mj-lt"/>
                <a:cs typeface="Times New Roman" pitchFamily="18" charset="0"/>
              </a:rPr>
              <a:t>(</a:t>
            </a:r>
            <a:r>
              <a:rPr lang="en-US" sz="1800" dirty="0">
                <a:latin typeface="+mj-lt"/>
                <a:cs typeface="Times New Roman" pitchFamily="18" charset="0"/>
              </a:rPr>
              <a:t>2) When we divide it by 7, we get remainder 3.</a:t>
            </a:r>
          </a:p>
          <a:p>
            <a:pPr marL="0" indent="0" algn="just">
              <a:lnSpc>
                <a:spcPct val="125000"/>
              </a:lnSpc>
              <a:spcBef>
                <a:spcPts val="250"/>
              </a:spcBef>
              <a:spcAft>
                <a:spcPts val="250"/>
              </a:spcAft>
              <a:buNone/>
              <a:tabLst>
                <a:tab pos="463550" algn="l"/>
              </a:tabLst>
            </a:pPr>
            <a:r>
              <a:rPr lang="en-US" sz="1800" b="1" dirty="0" smtClean="0">
                <a:latin typeface="+mj-lt"/>
                <a:cs typeface="Times New Roman" pitchFamily="18" charset="0"/>
              </a:rPr>
              <a:t>Input</a:t>
            </a:r>
            <a:r>
              <a:rPr lang="en-US" sz="1800" b="1" dirty="0">
                <a:latin typeface="+mj-lt"/>
                <a:cs typeface="Times New Roman" pitchFamily="18" charset="0"/>
              </a:rPr>
              <a:t>:</a:t>
            </a:r>
            <a:r>
              <a:rPr lang="en-US" sz="1800" dirty="0">
                <a:latin typeface="+mj-lt"/>
                <a:cs typeface="Times New Roman" pitchFamily="18" charset="0"/>
              </a:rPr>
              <a:t>  </a:t>
            </a:r>
            <a:r>
              <a:rPr lang="en-US" sz="1800" dirty="0" err="1">
                <a:latin typeface="+mj-lt"/>
                <a:cs typeface="Times New Roman" pitchFamily="18" charset="0"/>
              </a:rPr>
              <a:t>num</a:t>
            </a:r>
            <a:r>
              <a:rPr lang="en-US" sz="1800" dirty="0">
                <a:latin typeface="+mj-lt"/>
                <a:cs typeface="Times New Roman" pitchFamily="18" charset="0"/>
              </a:rPr>
              <a:t>[] = {3, 4, 5}, rem[] = {2, 3, 1}</a:t>
            </a:r>
          </a:p>
          <a:p>
            <a:pPr marL="0" indent="0" algn="just">
              <a:lnSpc>
                <a:spcPct val="125000"/>
              </a:lnSpc>
              <a:spcBef>
                <a:spcPts val="250"/>
              </a:spcBef>
              <a:spcAft>
                <a:spcPts val="250"/>
              </a:spcAft>
              <a:buNone/>
              <a:tabLst>
                <a:tab pos="463550" algn="l"/>
              </a:tabLst>
            </a:pPr>
            <a:r>
              <a:rPr lang="en-US" sz="1800" b="1" dirty="0">
                <a:latin typeface="+mj-lt"/>
                <a:cs typeface="Times New Roman" pitchFamily="18" charset="0"/>
              </a:rPr>
              <a:t>Output:</a:t>
            </a:r>
            <a:r>
              <a:rPr lang="en-US" sz="1800" dirty="0">
                <a:latin typeface="+mj-lt"/>
                <a:cs typeface="Times New Roman" pitchFamily="18" charset="0"/>
              </a:rPr>
              <a:t> 11</a:t>
            </a:r>
          </a:p>
          <a:p>
            <a:pPr marL="0" indent="0" algn="just">
              <a:lnSpc>
                <a:spcPct val="125000"/>
              </a:lnSpc>
              <a:spcBef>
                <a:spcPts val="250"/>
              </a:spcBef>
              <a:spcAft>
                <a:spcPts val="250"/>
              </a:spcAft>
              <a:buNone/>
              <a:tabLst>
                <a:tab pos="463550" algn="l"/>
              </a:tabLst>
            </a:pPr>
            <a:r>
              <a:rPr lang="en-US" sz="1800" b="1" dirty="0">
                <a:latin typeface="+mj-lt"/>
                <a:cs typeface="Times New Roman" pitchFamily="18" charset="0"/>
              </a:rPr>
              <a:t>Explanation: </a:t>
            </a:r>
          </a:p>
          <a:p>
            <a:pPr marL="0" indent="0" algn="just">
              <a:lnSpc>
                <a:spcPct val="125000"/>
              </a:lnSpc>
              <a:spcBef>
                <a:spcPts val="250"/>
              </a:spcBef>
              <a:spcAft>
                <a:spcPts val="250"/>
              </a:spcAft>
              <a:buNone/>
              <a:tabLst>
                <a:tab pos="46355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11 is the smallest number such that:</a:t>
            </a:r>
          </a:p>
          <a:p>
            <a:pPr marL="0" indent="0" algn="just">
              <a:lnSpc>
                <a:spcPct val="125000"/>
              </a:lnSpc>
              <a:spcBef>
                <a:spcPts val="250"/>
              </a:spcBef>
              <a:spcAft>
                <a:spcPts val="250"/>
              </a:spcAft>
              <a:buNone/>
              <a:tabLst>
                <a:tab pos="463550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	(</a:t>
            </a:r>
            <a:r>
              <a:rPr lang="en-US" sz="1800" dirty="0">
                <a:latin typeface="+mj-lt"/>
                <a:cs typeface="Times New Roman" pitchFamily="18" charset="0"/>
              </a:rPr>
              <a:t>1) When we divide it by 3, we get remainder 2. </a:t>
            </a:r>
            <a:endParaRPr lang="en-US" sz="1800" dirty="0" smtClean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25000"/>
              </a:lnSpc>
              <a:spcBef>
                <a:spcPts val="250"/>
              </a:spcBef>
              <a:spcAft>
                <a:spcPts val="250"/>
              </a:spcAft>
              <a:buNone/>
              <a:tabLst>
                <a:tab pos="463550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	(</a:t>
            </a:r>
            <a:r>
              <a:rPr lang="en-US" sz="1800" dirty="0">
                <a:latin typeface="+mj-lt"/>
                <a:cs typeface="Times New Roman" pitchFamily="18" charset="0"/>
              </a:rPr>
              <a:t>2) When we divide it by 4, we get remainder 3</a:t>
            </a:r>
            <a:r>
              <a:rPr lang="en-US" sz="1800" dirty="0" smtClean="0">
                <a:latin typeface="+mj-lt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25000"/>
              </a:lnSpc>
              <a:spcBef>
                <a:spcPts val="250"/>
              </a:spcBef>
              <a:spcAft>
                <a:spcPts val="250"/>
              </a:spcAft>
              <a:buNone/>
              <a:tabLst>
                <a:tab pos="46355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latin typeface="+mj-lt"/>
                <a:cs typeface="Times New Roman" pitchFamily="18" charset="0"/>
              </a:rPr>
              <a:t>(</a:t>
            </a:r>
            <a:r>
              <a:rPr lang="en-US" sz="1800" dirty="0">
                <a:latin typeface="+mj-lt"/>
                <a:cs typeface="Times New Roman" pitchFamily="18" charset="0"/>
              </a:rPr>
              <a:t>3) When we divide it by 5, we get remainder 1.</a:t>
            </a:r>
          </a:p>
          <a:p>
            <a:pPr marL="0" indent="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463550" algn="l"/>
              </a:tabLst>
            </a:pPr>
            <a:endParaRPr lang="en-US" sz="1600" dirty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endParaRPr lang="en-US" sz="1800" dirty="0" smtClean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  <a:tab pos="3200400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		 </a:t>
            </a:r>
            <a:endParaRPr lang="en-US" sz="1800" dirty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</a:tabLst>
            </a:pPr>
            <a:endParaRPr lang="en-US" sz="1800" dirty="0" smtClean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  <a:tab pos="3657600" algn="l"/>
              </a:tabLst>
            </a:pPr>
            <a:endParaRPr lang="en-US" dirty="0" smtClean="0"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  <a:tab pos="3657600" algn="l"/>
              </a:tabLst>
            </a:pPr>
            <a:endParaRPr lang="en-US" dirty="0" smtClean="0"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 smtClean="0"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baseline="-25000" dirty="0">
                <a:cs typeface="Times New Roman" pitchFamily="18" charset="0"/>
              </a:rPr>
              <a:t>	</a:t>
            </a:r>
            <a:r>
              <a:rPr lang="en-US" baseline="-25000" dirty="0" smtClean="0">
                <a:cs typeface="Times New Roman" pitchFamily="18" charset="0"/>
              </a:rPr>
              <a:t>				 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	</a:t>
            </a:r>
            <a:endParaRPr lang="en-US" baseline="-250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927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1900" dirty="0">
                <a:latin typeface="+mj-lt"/>
                <a:cs typeface="Times New Roman" pitchFamily="18" charset="0"/>
              </a:rPr>
              <a:t>In a garden, there are several apple trees planted in a grid format. Each point (i, j) in the grid has | i | + | j | apples. Alice can buy a square plot centered at (0, 0). Find the minimum perimeter of the plot (1 unit having length = 1) such that she can collect at least X apples. All plants on the perimeter of the plot are also included.</a:t>
            </a:r>
          </a:p>
          <a:p>
            <a:pPr marL="0" indent="0" algn="just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1900" b="1" dirty="0" smtClean="0">
                <a:latin typeface="+mj-lt"/>
                <a:cs typeface="Times New Roman" pitchFamily="18" charset="0"/>
              </a:rPr>
              <a:t>Format</a:t>
            </a:r>
            <a:r>
              <a:rPr lang="en-US" sz="1900" b="1" dirty="0">
                <a:latin typeface="+mj-lt"/>
                <a:cs typeface="Times New Roman" pitchFamily="18" charset="0"/>
              </a:rPr>
              <a:t>:</a:t>
            </a:r>
          </a:p>
          <a:p>
            <a:pPr marL="0" indent="0" algn="just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1900" b="1" dirty="0">
                <a:latin typeface="+mj-lt"/>
                <a:cs typeface="Times New Roman" pitchFamily="18" charset="0"/>
              </a:rPr>
              <a:t>Input:</a:t>
            </a:r>
          </a:p>
          <a:p>
            <a:pPr marL="0" indent="0" algn="just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1900" dirty="0">
                <a:latin typeface="+mj-lt"/>
                <a:cs typeface="Times New Roman" pitchFamily="18" charset="0"/>
              </a:rPr>
              <a:t>X denotes the number of apples Alice has to collect.</a:t>
            </a:r>
          </a:p>
          <a:p>
            <a:pPr marL="0" indent="0" algn="just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1900" b="1" dirty="0">
                <a:latin typeface="+mj-lt"/>
                <a:cs typeface="Times New Roman" pitchFamily="18" charset="0"/>
              </a:rPr>
              <a:t>Output:</a:t>
            </a:r>
          </a:p>
          <a:p>
            <a:pPr marL="0" indent="0" algn="just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1900" dirty="0">
                <a:latin typeface="+mj-lt"/>
                <a:cs typeface="Times New Roman" pitchFamily="18" charset="0"/>
              </a:rPr>
              <a:t>Your function should return the minimum perimeter of the plot, which should be bought by Alice.</a:t>
            </a:r>
          </a:p>
          <a:p>
            <a:pPr marL="0" indent="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463550" algn="l"/>
              </a:tabLst>
            </a:pPr>
            <a:endParaRPr lang="en-US" sz="1600" dirty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endParaRPr lang="en-US" sz="1800" dirty="0" smtClean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  <a:tab pos="3200400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		 </a:t>
            </a:r>
            <a:endParaRPr lang="en-US" sz="1800" dirty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</a:tabLst>
            </a:pPr>
            <a:endParaRPr lang="en-US" sz="1800" dirty="0" smtClean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  <a:tab pos="3657600" algn="l"/>
              </a:tabLst>
            </a:pPr>
            <a:endParaRPr lang="en-US" dirty="0" smtClean="0"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  <a:tab pos="3657600" algn="l"/>
              </a:tabLst>
            </a:pPr>
            <a:endParaRPr lang="en-US" dirty="0" smtClean="0"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 smtClean="0"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baseline="-25000" dirty="0">
                <a:cs typeface="Times New Roman" pitchFamily="18" charset="0"/>
              </a:rPr>
              <a:t>	</a:t>
            </a:r>
            <a:r>
              <a:rPr lang="en-US" baseline="-25000" dirty="0" smtClean="0">
                <a:cs typeface="Times New Roman" pitchFamily="18" charset="0"/>
              </a:rPr>
              <a:t>				 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	</a:t>
            </a:r>
            <a:endParaRPr lang="en-US" baseline="-250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566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463550" algn="l"/>
              </a:tabLst>
            </a:pPr>
            <a:r>
              <a:rPr lang="en-US" sz="1700" b="1" dirty="0">
                <a:latin typeface="+mj-lt"/>
                <a:cs typeface="Times New Roman" pitchFamily="18" charset="0"/>
              </a:rPr>
              <a:t>Example 1</a:t>
            </a:r>
          </a:p>
          <a:p>
            <a:pPr marL="0" indent="0" algn="just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463550" algn="l"/>
              </a:tabLst>
            </a:pPr>
            <a:r>
              <a:rPr lang="en-US" sz="1700" b="1" dirty="0">
                <a:latin typeface="+mj-lt"/>
                <a:cs typeface="Times New Roman" pitchFamily="18" charset="0"/>
              </a:rPr>
              <a:t>Input:</a:t>
            </a:r>
          </a:p>
          <a:p>
            <a:pPr marL="0" indent="0" algn="just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463550" algn="l"/>
              </a:tabLst>
            </a:pPr>
            <a:r>
              <a:rPr lang="en-US" sz="1700" dirty="0">
                <a:latin typeface="+mj-lt"/>
                <a:cs typeface="Times New Roman" pitchFamily="18" charset="0"/>
              </a:rPr>
              <a:t>1</a:t>
            </a:r>
          </a:p>
          <a:p>
            <a:pPr marL="0" indent="0" algn="just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463550" algn="l"/>
              </a:tabLst>
            </a:pPr>
            <a:r>
              <a:rPr lang="en-US" sz="1700" b="1" dirty="0">
                <a:latin typeface="+mj-lt"/>
                <a:cs typeface="Times New Roman" pitchFamily="18" charset="0"/>
              </a:rPr>
              <a:t>Output:</a:t>
            </a:r>
          </a:p>
          <a:p>
            <a:pPr marL="0" indent="0" algn="just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463550" algn="l"/>
              </a:tabLst>
            </a:pPr>
            <a:r>
              <a:rPr lang="en-US" sz="1700" dirty="0">
                <a:latin typeface="+mj-lt"/>
                <a:cs typeface="Times New Roman" pitchFamily="18" charset="0"/>
              </a:rPr>
              <a:t>8</a:t>
            </a:r>
          </a:p>
          <a:p>
            <a:pPr marL="0" indent="0" algn="just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463550" algn="l"/>
              </a:tabLst>
            </a:pPr>
            <a:r>
              <a:rPr lang="en-US" sz="1700" b="1" dirty="0">
                <a:latin typeface="+mj-lt"/>
                <a:cs typeface="Times New Roman" pitchFamily="18" charset="0"/>
              </a:rPr>
              <a:t>Explanation:</a:t>
            </a:r>
          </a:p>
          <a:p>
            <a:pPr marL="0" indent="0" algn="just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463550" algn="l"/>
              </a:tabLst>
            </a:pPr>
            <a:r>
              <a:rPr lang="en-US" sz="1700" dirty="0">
                <a:latin typeface="+mj-lt"/>
                <a:cs typeface="Times New Roman" pitchFamily="18" charset="0"/>
              </a:rPr>
              <a:t>Apples in each unit square will be | i | + | j | as a length of 1 unit will contain 0 apples (0,0). Hence, a plot of side length 2 will be taken keeping (0, 0) at the center.</a:t>
            </a:r>
          </a:p>
          <a:p>
            <a:pPr marL="0" indent="0" algn="just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463550" algn="l"/>
              </a:tabLst>
            </a:pPr>
            <a:r>
              <a:rPr lang="en-US" sz="1700" b="1" dirty="0" smtClean="0">
                <a:latin typeface="+mj-lt"/>
                <a:cs typeface="Times New Roman" pitchFamily="18" charset="0"/>
              </a:rPr>
              <a:t>Example </a:t>
            </a:r>
            <a:r>
              <a:rPr lang="en-US" sz="1700" b="1" dirty="0">
                <a:latin typeface="+mj-lt"/>
                <a:cs typeface="Times New Roman" pitchFamily="18" charset="0"/>
              </a:rPr>
              <a:t>2</a:t>
            </a:r>
          </a:p>
          <a:p>
            <a:pPr marL="0" indent="0" algn="just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463550" algn="l"/>
              </a:tabLst>
            </a:pPr>
            <a:r>
              <a:rPr lang="en-US" sz="1700" b="1" dirty="0">
                <a:latin typeface="+mj-lt"/>
                <a:cs typeface="Times New Roman" pitchFamily="18" charset="0"/>
              </a:rPr>
              <a:t>Input:</a:t>
            </a:r>
          </a:p>
          <a:p>
            <a:pPr marL="0" indent="0" algn="just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463550" algn="l"/>
              </a:tabLst>
            </a:pPr>
            <a:r>
              <a:rPr lang="en-US" sz="1700" dirty="0">
                <a:latin typeface="+mj-lt"/>
                <a:cs typeface="Times New Roman" pitchFamily="18" charset="0"/>
              </a:rPr>
              <a:t>13</a:t>
            </a:r>
          </a:p>
          <a:p>
            <a:pPr marL="0" indent="0" algn="just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463550" algn="l"/>
              </a:tabLst>
            </a:pPr>
            <a:r>
              <a:rPr lang="en-US" sz="1700" b="1" dirty="0">
                <a:latin typeface="+mj-lt"/>
                <a:cs typeface="Times New Roman" pitchFamily="18" charset="0"/>
              </a:rPr>
              <a:t>Output:</a:t>
            </a:r>
          </a:p>
          <a:p>
            <a:pPr marL="0" indent="0" algn="just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463550" algn="l"/>
              </a:tabLst>
            </a:pPr>
            <a:r>
              <a:rPr lang="en-US" sz="1700" dirty="0" smtClean="0">
                <a:latin typeface="+mj-lt"/>
                <a:cs typeface="Times New Roman" pitchFamily="18" charset="0"/>
              </a:rPr>
              <a:t>16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 </a:t>
            </a:r>
            <a:endParaRPr lang="en-US" sz="1800" dirty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</a:tabLst>
            </a:pPr>
            <a:endParaRPr lang="en-US" sz="1800" dirty="0" smtClean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  <a:tab pos="3657600" algn="l"/>
              </a:tabLst>
            </a:pPr>
            <a:endParaRPr lang="en-US" dirty="0" smtClean="0"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  <a:tab pos="3657600" algn="l"/>
              </a:tabLst>
            </a:pPr>
            <a:endParaRPr lang="en-US" dirty="0" smtClean="0"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 smtClean="0"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baseline="-25000" dirty="0">
                <a:cs typeface="Times New Roman" pitchFamily="18" charset="0"/>
              </a:rPr>
              <a:t>	</a:t>
            </a:r>
            <a:r>
              <a:rPr lang="en-US" baseline="-25000" dirty="0" smtClean="0">
                <a:cs typeface="Times New Roman" pitchFamily="18" charset="0"/>
              </a:rPr>
              <a:t>				 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	</a:t>
            </a:r>
            <a:endParaRPr lang="en-US" baseline="-250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6728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C68CF-FB51-4BF5-A51D-CAE0D36E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143" y="3149136"/>
            <a:ext cx="2800257" cy="518581"/>
          </a:xfrm>
        </p:spPr>
        <p:txBody>
          <a:bodyPr>
            <a:noAutofit/>
          </a:bodyPr>
          <a:lstStyle/>
          <a:p>
            <a:pPr algn="ctr"/>
            <a:r>
              <a:rPr lang="en-US" b="1" smtClean="0"/>
              <a:t>Thank You 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60244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254</Words>
  <Application>Microsoft Office PowerPoint</Application>
  <PresentationFormat>On-screen Show (4:3)</PresentationFormat>
  <Paragraphs>93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Smart_ppt_Theme</vt:lpstr>
      <vt:lpstr>CHINESE  REMAINDER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2021-09-02T06:46:26Z</dcterms:modified>
</cp:coreProperties>
</file>