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58" r:id="rId3"/>
    <p:sldId id="305" r:id="rId4"/>
    <p:sldId id="293" r:id="rId5"/>
    <p:sldId id="294" r:id="rId6"/>
    <p:sldId id="295" r:id="rId7"/>
    <p:sldId id="296" r:id="rId8"/>
    <p:sldId id="297" r:id="rId9"/>
    <p:sldId id="308" r:id="rId10"/>
    <p:sldId id="257" r:id="rId11"/>
    <p:sldId id="309" r:id="rId12"/>
    <p:sldId id="259" r:id="rId13"/>
    <p:sldId id="260" r:id="rId14"/>
    <p:sldId id="261" r:id="rId15"/>
    <p:sldId id="262" r:id="rId16"/>
    <p:sldId id="263" r:id="rId17"/>
    <p:sldId id="280" r:id="rId18"/>
    <p:sldId id="264" r:id="rId19"/>
    <p:sldId id="286" r:id="rId20"/>
    <p:sldId id="285" r:id="rId21"/>
    <p:sldId id="278" r:id="rId22"/>
    <p:sldId id="265" r:id="rId23"/>
    <p:sldId id="266" r:id="rId24"/>
    <p:sldId id="267" r:id="rId25"/>
    <p:sldId id="268" r:id="rId26"/>
    <p:sldId id="269" r:id="rId27"/>
    <p:sldId id="306" r:id="rId28"/>
    <p:sldId id="307" r:id="rId29"/>
    <p:sldId id="298" r:id="rId30"/>
    <p:sldId id="300" r:id="rId31"/>
    <p:sldId id="301" r:id="rId32"/>
    <p:sldId id="302" r:id="rId33"/>
    <p:sldId id="304" r:id="rId34"/>
    <p:sldId id="303" r:id="rId35"/>
    <p:sldId id="313" r:id="rId36"/>
    <p:sldId id="270" r:id="rId37"/>
    <p:sldId id="279" r:id="rId38"/>
    <p:sldId id="271" r:id="rId39"/>
    <p:sldId id="287" r:id="rId40"/>
    <p:sldId id="288" r:id="rId41"/>
    <p:sldId id="289" r:id="rId42"/>
    <p:sldId id="290" r:id="rId43"/>
    <p:sldId id="291" r:id="rId44"/>
    <p:sldId id="292" r:id="rId45"/>
    <p:sldId id="311" r:id="rId46"/>
    <p:sldId id="281" r:id="rId47"/>
    <p:sldId id="282" r:id="rId48"/>
    <p:sldId id="283" r:id="rId49"/>
    <p:sldId id="312" r:id="rId50"/>
    <p:sldId id="284" r:id="rId51"/>
    <p:sldId id="314" r:id="rId52"/>
    <p:sldId id="277" r:id="rId5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3300"/>
    <a:srgbClr val="00FF00"/>
    <a:srgbClr val="FFFF00"/>
    <a:srgbClr val="FF66CC"/>
    <a:srgbClr val="66FF33"/>
    <a:srgbClr val="006600"/>
    <a:srgbClr val="66CCFF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38E3-4375-41C1-ADE7-7E837E0EA8B2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FA47-CE91-46A1-BACA-F34C98520DF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75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FA47-CE91-46A1-BACA-F34C98520DF2}" type="slidenum">
              <a:rPr lang="th-TH" smtClean="0"/>
              <a:pPr/>
              <a:t>37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B05581-A7A1-4064-AC67-8C5E197DBBEB}" type="datetimeFigureOut">
              <a:rPr lang="th-TH" smtClean="0"/>
              <a:pPr/>
              <a:t>24/02/65</a:t>
            </a:fld>
            <a:endParaRPr lang="th-T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2F4933C-246D-4C2D-BF23-31330A08DB8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.th/imgres?imgurl=http://abmagic.com/Goals/files/page19_1.jpg&amp;imgrefurl=http://abmagic.com/Goals/goals.html&amp;usg=__e8AcaEu1c1Td4zbCQ5eaNvMCs98=&amp;h=290&amp;w=314&amp;sz=35&amp;hl=th&amp;start=1&amp;um=1&amp;tbnid=LmkHxAirU-hz7M:&amp;tbnh=108&amp;tbnw=117&amp;prev=/images?q=goal+achievement&amp;ndsp=18&amp;hl=th&amp;rlz=1T4ADBF_enTH270TH271&amp;sa=N&amp;um=1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hyperlink" Target="http://images.google.co.th/imgres?imgurl=http://news-libraries.mit.edu/blog/wp-content/uploads/2008/01/money.jpg&amp;imgrefurl=http://news-libraries.mit.edu/blog/date/2008/01/&amp;usg=__O12YNeCZApubRg6B3E37iGOd6N8=&amp;h=600&amp;w=600&amp;sz=46&amp;hl=th&amp;start=1&amp;um=1&amp;tbnid=HzBtCipplDvNaM:&amp;tbnh=135&amp;tbnw=135&amp;prev=/images?q=money&amp;hl=th&amp;rlz=1T4ADBF_enTH270TH271&amp;sa=N&amp;um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.th/imgres?imgurl=http://www.coffex.com.au/images/Factory.jpg&amp;imgrefurl=http://www.coffex.com.au/coffexfactory.php&amp;usg=__vVjm0Jk99dIXge7XZvUuhs6hnSY=&amp;h=365&amp;w=435&amp;sz=42&amp;hl=th&amp;start=6&amp;um=1&amp;tbnid=dj9GXQImmd2qmM:&amp;tbnh=106&amp;tbnw=126&amp;prev=/images?q=factory+equipment&amp;ndsp=18&amp;hl=th&amp;rlz=1T4ADBF_enTH270TH271&amp;sa=N&amp;um=1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9.jpeg"/><Relationship Id="rId10" Type="http://schemas.openxmlformats.org/officeDocument/2006/relationships/hyperlink" Target="http://images.google.co.th/imgres?imgurl=http://limitlessunits.com/images/GoalAchievement.jpg&amp;imgrefurl=http://limitlessunits.com/blog/tag/achievement/&amp;usg=__z5UHZFNtSCawl0q-0gwTN-6vEuw=&amp;h=288&amp;w=468&amp;sz=96&amp;hl=th&amp;start=13&amp;um=1&amp;tbnid=p5uSOYnVJxuabM:&amp;tbnh=79&amp;tbnw=128&amp;prev=/images?q=goal+achievement&amp;ndsp=18&amp;hl=th&amp;rlz=1T4ADBF_enTH270TH271&amp;sa=N&amp;um=1" TargetMode="External"/><Relationship Id="rId4" Type="http://schemas.openxmlformats.org/officeDocument/2006/relationships/hyperlink" Target="http://images.google.co.th/imgres?imgurl=http://www.blog.taradedu.com/Images/employee.jpg&amp;imgrefurl=http://blog.taradedu.com/tag/job-thai-thailand-%E0%B8%81%E0%B8%B2%E0%B8%A3%E0%B8%A8%E0%B8%B6%E0%B8%81%E0%B8%A9%E0%B8%B2-%E0%B8%82%E0%B9%89%E0%B8%AD%E0%B8%A1%E0%B8%B9%E0%B8%A5-%E0%B8%9B%E0%B8%A3%E0%B8%B0%E0%B8%A7%E0%B8%B1%E0%B8%95/&amp;usg=__WFRTiY69d7IvpU5v_JSapnDpqNY=&amp;h=360&amp;w=528&amp;sz=85&amp;hl=th&amp;start=2&amp;um=1&amp;tbnid=ew0HiGwpCMcZaM:&amp;tbnh=90&amp;tbnw=132&amp;prev=/images?q=employee&amp;ndsp=18&amp;hl=th&amp;rlz=1T4ADBF_enTH270TH271&amp;sa=N&amp;um=1" TargetMode="External"/><Relationship Id="rId9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images.google.co.th/imgres?imgurl=http://www.trainingontarget.com/images/interpersonal_skills_large.jpg&amp;imgrefurl=http://www.trainingontarget.com/mainpages/interpersonal_skills.asp&amp;usg=__4CpoWvYht8oG_SZEhiDdowGbmqM=&amp;h=240&amp;w=320&amp;sz=34&amp;hl=th&amp;start=28&amp;um=1&amp;tbnid=vmMslWeCALz0yM:&amp;tbnh=89&amp;tbnw=118&amp;prev=/images?q=interpersonal&amp;ndsp=18&amp;hl=th&amp;rlz=1T4ADBF_enTH270TH271&amp;sa=N&amp;start=18&amp;um=1" TargetMode="External"/><Relationship Id="rId7" Type="http://schemas.openxmlformats.org/officeDocument/2006/relationships/hyperlink" Target="http://images.google.co.th/imgres?imgurl=http://blogs.trb.com/features/family/parenting/blog/decision-making.jpg&amp;imgrefurl=http://blogs.trb.com/features/family/parenting/blog/2008/11/&amp;usg=__LqxyLZbJt-8TmN0T50Pk6atZDzE=&amp;h=260&amp;w=263&amp;sz=18&amp;hl=th&amp;start=1&amp;um=1&amp;tbnid=qO_4QQg9fvInYM:&amp;tbnh=111&amp;tbnw=112&amp;prev=/images?q=decision+making&amp;ndsp=18&amp;hl=th&amp;rlz=1T4ADBF_enTH270TH271&amp;sa=N&amp;um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images.google.co.th/imgres?imgurl=http://www.wordinfo.info/words/images/Scribe-books-computer.gif&amp;imgrefurl=http://www.wordinfo.info/words/index/info/view_unit/4248&amp;usg=__sHvH5pbtMw4tyokW6KpN1sdxb4M=&amp;h=405&amp;w=350&amp;sz=106&amp;hl=th&amp;start=2&amp;um=1&amp;tbnid=MnAcCRt9RKNwpM:&amp;tbnh=124&amp;tbnw=107&amp;prev=/images?q=computer,+info&amp;hl=th&amp;rlz=1T4ADBF_enTH270TH271&amp;um=1" TargetMode="Externa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.th/imgres?imgurl=http://images.clipartof.com/small/11363-Male-Scientist-In-A-Laboratory-Holding-A-Test-Tube-Clipart-Illustration.jpg&amp;imgrefurl=http://www.clipartof.com/details/clipart/11363.html&amp;usg=__qx9V0HIIJmTkHJoAEIvqygRCMd8=&amp;h=450&amp;w=337&amp;sz=49&amp;hl=th&amp;start=21&amp;zoom=1&amp;um=1&amp;itbs=1&amp;tbnid=t2tXYFsNk64pqM:&amp;tbnh=127&amp;tbnw=95&amp;prev=/images?q=scientist&amp;start=20&amp;um=1&amp;hl=th&amp;sa=N&amp;ndsp=20&amp;tbs=isch:1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.th/imgres?imgurl=http://images.clipartof.com/small/11363-Male-Scientist-In-A-Laboratory-Holding-A-Test-Tube-Clipart-Illustration.jpg&amp;imgrefurl=http://www.clipartof.com/details/clipart/11363.html&amp;usg=__qx9V0HIIJmTkHJoAEIvqygRCMd8=&amp;h=450&amp;w=337&amp;sz=49&amp;hl=th&amp;start=21&amp;zoom=1&amp;um=1&amp;itbs=1&amp;tbnid=t2tXYFsNk64pqM:&amp;tbnh=127&amp;tbnw=95&amp;prev=/images?q=scientist&amp;start=20&amp;um=1&amp;hl=th&amp;sa=N&amp;ndsp=20&amp;tbs=isch:1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.th/imgres?imgurl=http://images.clipartof.com/small/11363-Male-Scientist-In-A-Laboratory-Holding-A-Test-Tube-Clipart-Illustration.jpg&amp;imgrefurl=http://www.clipartof.com/details/clipart/11363.html&amp;usg=__qx9V0HIIJmTkHJoAEIvqygRCMd8=&amp;h=450&amp;w=337&amp;sz=49&amp;hl=th&amp;start=21&amp;zoom=1&amp;um=1&amp;itbs=1&amp;tbnid=t2tXYFsNk64pqM:&amp;tbnh=127&amp;tbnw=95&amp;prev=/images?q=scientist&amp;start=20&amp;um=1&amp;hl=th&amp;sa=N&amp;ndsp=20&amp;tbs=isch: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oogle.co.th/imgres?imgurl=http://images.clipartof.com/small/11363-Male-Scientist-In-A-Laboratory-Holding-A-Test-Tube-Clipart-Illustration.jpg&amp;imgrefurl=http://www.clipartof.com/details/clipart/11363.html&amp;usg=__qx9V0HIIJmTkHJoAEIvqygRCMd8=&amp;h=450&amp;w=337&amp;sz=49&amp;hl=th&amp;start=21&amp;zoom=1&amp;um=1&amp;itbs=1&amp;tbnid=t2tXYFsNk64pqM:&amp;tbnh=127&amp;tbnw=95&amp;prev=/images?q=scientist&amp;start=20&amp;um=1&amp;hl=th&amp;sa=N&amp;ndsp=20&amp;tbs=isch: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.th/imgres?imgurl=http://images.clipartof.com/small/11363-Male-Scientist-In-A-Laboratory-Holding-A-Test-Tube-Clipart-Illustration.jpg&amp;imgrefurl=http://www.clipartof.com/details/clipart/11363.html&amp;usg=__qx9V0HIIJmTkHJoAEIvqygRCMd8=&amp;h=450&amp;w=337&amp;sz=49&amp;hl=th&amp;start=21&amp;zoom=1&amp;um=1&amp;itbs=1&amp;tbnid=t2tXYFsNk64pqM:&amp;tbnh=127&amp;tbnw=95&amp;prev=/images?q=scientist&amp;start=20&amp;um=1&amp;hl=th&amp;sa=N&amp;ndsp=20&amp;tbs=isch: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540544" y="4071942"/>
            <a:ext cx="8062912" cy="1714512"/>
          </a:xfrm>
        </p:spPr>
        <p:txBody>
          <a:bodyPr/>
          <a:lstStyle/>
          <a:p>
            <a:r>
              <a:rPr lang="en-GB" dirty="0" smtClean="0"/>
              <a:t>SHROMONA NEOGI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Management and Organization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6719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Someone who </a:t>
            </a:r>
            <a:r>
              <a:rPr lang="en-US" sz="4800" i="1" u="sng" dirty="0" smtClean="0"/>
              <a:t>coordinates</a:t>
            </a:r>
            <a:r>
              <a:rPr lang="en-US" sz="4800" dirty="0" smtClean="0"/>
              <a:t> and </a:t>
            </a:r>
            <a:r>
              <a:rPr lang="en-US" sz="4800" i="1" u="sng" dirty="0" smtClean="0"/>
              <a:t>oversees</a:t>
            </a:r>
            <a:r>
              <a:rPr lang="en-US" sz="4800" dirty="0" smtClean="0"/>
              <a:t> the work of other people in order to accomplish organizational goals.</a:t>
            </a:r>
            <a:endParaRPr lang="th-TH" sz="4800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managers are?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 many level of managers can we classify?</a:t>
            </a:r>
            <a:endParaRPr lang="th-TH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Traditional Pyramid Form of Management Level</a:t>
            </a:r>
            <a:endParaRPr lang="th-TH" sz="2400" b="1" dirty="0">
              <a:solidFill>
                <a:srgbClr val="FFFF00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classify managers in organizations?</a:t>
            </a:r>
            <a:endParaRPr lang="th-TH" dirty="0"/>
          </a:p>
        </p:txBody>
      </p:sp>
      <p:grpSp>
        <p:nvGrpSpPr>
          <p:cNvPr id="15" name="กลุ่ม 14"/>
          <p:cNvGrpSpPr/>
          <p:nvPr/>
        </p:nvGrpSpPr>
        <p:grpSpPr>
          <a:xfrm>
            <a:off x="714348" y="2214554"/>
            <a:ext cx="7715304" cy="3714776"/>
            <a:chOff x="2000232" y="2285992"/>
            <a:chExt cx="7921964" cy="3714776"/>
          </a:xfrm>
        </p:grpSpPr>
        <p:sp>
          <p:nvSpPr>
            <p:cNvPr id="4" name="สามเหลี่ยมหน้าจั่ว 3"/>
            <p:cNvSpPr/>
            <p:nvPr/>
          </p:nvSpPr>
          <p:spPr>
            <a:xfrm>
              <a:off x="2000232" y="2285992"/>
              <a:ext cx="4929222" cy="37147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94455" y="2500306"/>
              <a:ext cx="2263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C000"/>
                  </a:solidFill>
                </a:rPr>
                <a:t>Top </a:t>
              </a:r>
            </a:p>
            <a:p>
              <a:pPr algn="ctr"/>
              <a:r>
                <a:rPr lang="en-US" sz="2400" b="1" dirty="0" smtClean="0">
                  <a:solidFill>
                    <a:srgbClr val="FFC000"/>
                  </a:solidFill>
                </a:rPr>
                <a:t>Managers</a:t>
              </a:r>
              <a:endParaRPr lang="th-TH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1215" y="3857628"/>
              <a:ext cx="2934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C000"/>
                  </a:solidFill>
                </a:rPr>
                <a:t>Middle Managers</a:t>
              </a:r>
              <a:endParaRPr lang="th-TH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54619" y="4500570"/>
              <a:ext cx="3447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C000"/>
                  </a:solidFill>
                </a:rPr>
                <a:t>First-Line Managers</a:t>
              </a:r>
              <a:endParaRPr lang="th-TH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4784" y="5143512"/>
              <a:ext cx="30074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Non-Managerial </a:t>
              </a:r>
            </a:p>
            <a:p>
              <a:pPr algn="ctr"/>
              <a:r>
                <a:rPr lang="en-US" sz="2400" dirty="0" smtClean="0"/>
                <a:t>Employees</a:t>
              </a:r>
              <a:endParaRPr lang="th-TH" sz="2400" dirty="0"/>
            </a:p>
          </p:txBody>
        </p:sp>
        <p:cxnSp>
          <p:nvCxnSpPr>
            <p:cNvPr id="10" name="ตัวเชื่อมต่อตรง 9"/>
            <p:cNvCxnSpPr/>
            <p:nvPr/>
          </p:nvCxnSpPr>
          <p:spPr>
            <a:xfrm>
              <a:off x="3428992" y="3786190"/>
              <a:ext cx="207170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ตัวเชื่อมต่อตรง 10"/>
            <p:cNvCxnSpPr/>
            <p:nvPr/>
          </p:nvCxnSpPr>
          <p:spPr>
            <a:xfrm>
              <a:off x="2928926" y="449898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ตัวเชื่อมต่อตรง 12"/>
            <p:cNvCxnSpPr/>
            <p:nvPr/>
          </p:nvCxnSpPr>
          <p:spPr>
            <a:xfrm>
              <a:off x="2571736" y="5213362"/>
              <a:ext cx="37862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4" idx="0"/>
          </p:cNvCxnSpPr>
          <p:nvPr/>
        </p:nvCxnSpPr>
        <p:spPr>
          <a:xfrm rot="16200000" flipH="1" flipV="1">
            <a:off x="1057251" y="3871915"/>
            <a:ext cx="3714776" cy="40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1428728" y="3929066"/>
            <a:ext cx="3714778" cy="285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0"/>
          </p:cNvCxnSpPr>
          <p:nvPr/>
        </p:nvCxnSpPr>
        <p:spPr>
          <a:xfrm rot="16200000" flipH="1" flipV="1">
            <a:off x="342870" y="3157536"/>
            <a:ext cx="3714778" cy="1828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0"/>
          </p:cNvCxnSpPr>
          <p:nvPr/>
        </p:nvCxnSpPr>
        <p:spPr>
          <a:xfrm rot="16200000" flipH="1">
            <a:off x="2057382" y="3271837"/>
            <a:ext cx="3714778" cy="1600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348" y="6264495"/>
            <a:ext cx="507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66FF33"/>
                </a:solidFill>
              </a:rPr>
              <a:t>R&amp;D          Marketing   Finance   Production        HR</a:t>
            </a:r>
            <a:endParaRPr lang="en-US" sz="1400" b="1" dirty="0">
              <a:solidFill>
                <a:srgbClr val="66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6719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First-line managers: </a:t>
            </a:r>
            <a:r>
              <a:rPr lang="en-US" dirty="0" smtClean="0"/>
              <a:t>manage the work of non-managerial employees who typically are involve with producing the organization’s products or servicing the organization’s customer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They are often called: </a:t>
            </a:r>
            <a:r>
              <a:rPr lang="en-US" dirty="0" smtClean="0">
                <a:solidFill>
                  <a:srgbClr val="FFC000"/>
                </a:solidFill>
              </a:rPr>
              <a:t>supervisor, shift manager, district manager, department manager, office manager</a:t>
            </a:r>
            <a:endParaRPr lang="th-TH" dirty="0">
              <a:solidFill>
                <a:srgbClr val="FFC000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07288" cy="875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I. Lowest Level of Management</a:t>
            </a:r>
            <a:endParaRPr lang="th-TH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Middle managers: </a:t>
            </a:r>
            <a:r>
              <a:rPr lang="en-US" dirty="0" smtClean="0"/>
              <a:t>manage work of first-line managers </a:t>
            </a:r>
          </a:p>
          <a:p>
            <a:endParaRPr lang="en-US" dirty="0" smtClean="0"/>
          </a:p>
          <a:p>
            <a:r>
              <a:rPr lang="en-US" b="1" dirty="0" smtClean="0"/>
              <a:t>They are often called: </a:t>
            </a:r>
            <a:r>
              <a:rPr lang="en-US" dirty="0" smtClean="0">
                <a:solidFill>
                  <a:srgbClr val="FFC000"/>
                </a:solidFill>
              </a:rPr>
              <a:t>regional manager, project leader, store manager, division manager</a:t>
            </a:r>
            <a:endParaRPr lang="th-TH" dirty="0">
              <a:solidFill>
                <a:srgbClr val="FFC000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115328" cy="101836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II. Middle Level of Management</a:t>
            </a:r>
            <a:endParaRPr lang="th-TH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Top managers: </a:t>
            </a:r>
            <a:r>
              <a:rPr lang="en-US" dirty="0" smtClean="0"/>
              <a:t>are responsible for making organization wide decisions and establishing  the plans and goals that affect the entire organization.</a:t>
            </a:r>
          </a:p>
          <a:p>
            <a:endParaRPr lang="en-US" dirty="0" smtClean="0"/>
          </a:p>
          <a:p>
            <a:r>
              <a:rPr lang="en-US" b="1" dirty="0" smtClean="0"/>
              <a:t>They are often called: </a:t>
            </a:r>
            <a:r>
              <a:rPr lang="en-US" dirty="0" smtClean="0">
                <a:solidFill>
                  <a:srgbClr val="FFC000"/>
                </a:solidFill>
              </a:rPr>
              <a:t>executive vice president, president, managing director, chief operating officer, chief executive officer </a:t>
            </a:r>
            <a:endParaRPr lang="th-TH" dirty="0">
              <a:solidFill>
                <a:srgbClr val="FFC000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7972452" cy="108980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III. Upper Level of Management</a:t>
            </a:r>
            <a:endParaRPr lang="th-TH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314327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Management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involves coordinating and overseeing the work activities of others so that their activities are completed </a:t>
            </a:r>
            <a:r>
              <a:rPr lang="en-US" dirty="0" smtClean="0">
                <a:solidFill>
                  <a:schemeClr val="bg1"/>
                </a:solidFill>
              </a:rPr>
              <a:t>efficiently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1"/>
                </a:solidFill>
              </a:rPr>
              <a:t>effectively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b="1" dirty="0" smtClean="0">
                <a:solidFill>
                  <a:schemeClr val="bg1"/>
                </a:solidFill>
              </a:rPr>
              <a:t>Management</a:t>
            </a:r>
            <a:r>
              <a:rPr lang="en-US" dirty="0" smtClean="0"/>
              <a:t> is the art of getting work done through others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Management?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Important Words for Management: 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Efficiency </a:t>
            </a:r>
            <a:r>
              <a:rPr lang="en-US" dirty="0" smtClean="0">
                <a:solidFill>
                  <a:srgbClr val="FFC000"/>
                </a:solidFill>
              </a:rPr>
              <a:t>and </a:t>
            </a:r>
            <a:r>
              <a:rPr lang="en-US" dirty="0" smtClean="0">
                <a:solidFill>
                  <a:srgbClr val="FF0066"/>
                </a:solidFill>
              </a:rPr>
              <a:t>Effectiveness</a:t>
            </a:r>
            <a:r>
              <a:rPr lang="en-US" dirty="0" smtClean="0"/>
              <a:t>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Efficiency</a:t>
            </a:r>
            <a:endParaRPr lang="th-TH" i="1" dirty="0">
              <a:solidFill>
                <a:schemeClr val="bg1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Efficiency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getting the most output from the least amount of inputs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doing things right</a:t>
            </a:r>
            <a:r>
              <a:rPr lang="en-US" dirty="0" smtClean="0">
                <a:solidFill>
                  <a:srgbClr val="00B0F0"/>
                </a:solidFill>
              </a:rPr>
              <a:t>”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concern with </a:t>
            </a:r>
            <a:r>
              <a:rPr lang="en-US" b="1" u="sng" dirty="0" smtClean="0">
                <a:solidFill>
                  <a:srgbClr val="FFFF00"/>
                </a:solidFill>
              </a:rPr>
              <a:t>means</a:t>
            </a:r>
            <a:r>
              <a:rPr lang="en-US" dirty="0" smtClean="0">
                <a:solidFill>
                  <a:srgbClr val="FFFF00"/>
                </a:solidFill>
              </a:rPr>
              <a:t>(ways) of getting things done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Effectiveness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= do those work activities that will help the organization reach its goals </a:t>
            </a:r>
          </a:p>
          <a:p>
            <a:r>
              <a:rPr lang="en-US" dirty="0" smtClean="0">
                <a:solidFill>
                  <a:srgbClr val="FF0066"/>
                </a:solidFill>
              </a:rPr>
              <a:t>“</a:t>
            </a:r>
            <a:r>
              <a:rPr lang="en-US" dirty="0" smtClean="0">
                <a:solidFill>
                  <a:schemeClr val="bg1"/>
                </a:solidFill>
              </a:rPr>
              <a:t>doing the right things</a:t>
            </a:r>
            <a:r>
              <a:rPr lang="en-US" dirty="0" smtClean="0">
                <a:solidFill>
                  <a:srgbClr val="FF0066"/>
                </a:solidFill>
              </a:rPr>
              <a:t>”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concern with </a:t>
            </a:r>
            <a:r>
              <a:rPr lang="en-US" b="1" u="sng" dirty="0" smtClean="0">
                <a:solidFill>
                  <a:srgbClr val="FFFF00"/>
                </a:solidFill>
              </a:rPr>
              <a:t>ends</a:t>
            </a:r>
            <a:r>
              <a:rPr lang="en-US" dirty="0" smtClean="0">
                <a:solidFill>
                  <a:srgbClr val="FFFF00"/>
                </a:solidFill>
              </a:rPr>
              <a:t>(result) of organizational goal achievement </a:t>
            </a:r>
            <a:endParaRPr lang="th-TH" dirty="0" smtClean="0">
              <a:solidFill>
                <a:srgbClr val="FFFF00"/>
              </a:solidFill>
            </a:endParaRP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Efficiency and Effectiveness</a:t>
            </a:r>
            <a:endParaRPr lang="th-TH" i="1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Effectiveness</a:t>
            </a:r>
            <a:endParaRPr lang="th-TH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685800" y="2143116"/>
            <a:ext cx="7924800" cy="14287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Or…</a:t>
            </a:r>
            <a:endParaRPr lang="th-TH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</a:rPr>
              <a:t>Group of 5, submit in paper </a:t>
            </a:r>
          </a:p>
          <a:p>
            <a:r>
              <a:rPr lang="en-US" dirty="0" smtClean="0">
                <a:latin typeface="Calibri" pitchFamily="34" charset="0"/>
              </a:rPr>
              <a:t>Read Chapter1 before class and answer the following questions:</a:t>
            </a:r>
          </a:p>
          <a:p>
            <a:endParaRPr lang="en-US" dirty="0" smtClean="0">
              <a:latin typeface="Calibri" pitchFamily="34" charset="0"/>
            </a:endParaRP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Explain how managers differ from non managerial employees.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Describe how to classify managers in organizations.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Define management.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Explain why efficiency and effectiveness are  important to management.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Describe 4 functions of management.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Describe Katz’s 3 essential managerial skills.</a:t>
            </a:r>
          </a:p>
          <a:p>
            <a:pPr marL="1042416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Discuss why it’s important to study management.</a:t>
            </a:r>
          </a:p>
          <a:p>
            <a:pPr lvl="1"/>
            <a:endParaRPr lang="th-TH" dirty="0">
              <a:latin typeface="Calibri" pitchFamily="34" charset="0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(Group) </a:t>
            </a:r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Efficiency</a:t>
            </a:r>
            <a:endParaRPr lang="th-TH" i="1" dirty="0">
              <a:solidFill>
                <a:schemeClr val="bg1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Efficiency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getting work done with a minimum effort, expense, or waste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(use resources – people, money, raw materials– wisely and cost-effectively)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Effectiveness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= accomplish tasks that help fulfill organizational objectives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(make the right decisions and successfully carry them out to accomplish the org. goal)</a:t>
            </a:r>
            <a:endParaRPr lang="th-TH" dirty="0" smtClean="0">
              <a:solidFill>
                <a:srgbClr val="FFFF00"/>
              </a:solidFill>
            </a:endParaRP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Efficiency and Effectiveness</a:t>
            </a:r>
            <a:endParaRPr lang="th-TH" i="1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Effectiveness</a:t>
            </a:r>
            <a:endParaRPr lang="th-TH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Efficiency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Effectiveness</a:t>
            </a:r>
            <a:r>
              <a:rPr lang="en-US" b="1" dirty="0" smtClean="0"/>
              <a:t> in Management</a:t>
            </a:r>
            <a:endParaRPr lang="th-TH" b="1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143108" y="3071810"/>
            <a:ext cx="200026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33CC"/>
                </a:solidFill>
              </a:rPr>
              <a:t>Resource </a:t>
            </a:r>
            <a:r>
              <a:rPr lang="en-US" sz="2400" b="1" dirty="0" smtClean="0"/>
              <a:t>Usage</a:t>
            </a:r>
            <a:endParaRPr lang="th-TH" sz="2400" b="1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000628" y="3071810"/>
            <a:ext cx="200026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Goal </a:t>
            </a:r>
            <a:r>
              <a:rPr lang="en-US" sz="2400" b="1" dirty="0" smtClean="0"/>
              <a:t>Attainment</a:t>
            </a:r>
            <a:endParaRPr lang="th-TH" sz="2400" b="1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143108" y="5214950"/>
            <a:ext cx="485778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Management Strives for: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Low Resource Waste (high efficiency)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High Goal Attainment (high effectiveness)</a:t>
            </a:r>
            <a:endParaRPr lang="th-TH" sz="1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t1.gstatic.com/images?q=tbn:HzBtCipplDvNaM:http://news-libraries.mit.edu/blog/wp-content/uploads/2008/01/money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785934"/>
            <a:ext cx="1142999" cy="1143000"/>
          </a:xfrm>
          <a:prstGeom prst="rect">
            <a:avLst/>
          </a:prstGeom>
          <a:noFill/>
        </p:spPr>
      </p:pic>
      <p:pic>
        <p:nvPicPr>
          <p:cNvPr id="1028" name="Picture 4" descr="http://t3.gstatic.com/images?q=tbn:ew0HiGwpCMcZaM:http://www.blog.taradedu.com/Images/employee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3000372"/>
            <a:ext cx="1257300" cy="85725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357422" y="421481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FF00"/>
                </a:solidFill>
              </a:rPr>
              <a:t>Low Waste</a:t>
            </a:r>
            <a:endParaRPr lang="th-TH" sz="2000" b="1" dirty="0">
              <a:solidFill>
                <a:srgbClr val="00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9190" y="421481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FF00"/>
                </a:solidFill>
              </a:rPr>
              <a:t>High Attainment</a:t>
            </a:r>
            <a:endParaRPr lang="th-TH" sz="2000" b="1" dirty="0">
              <a:solidFill>
                <a:srgbClr val="00FF00"/>
              </a:solidFill>
            </a:endParaRPr>
          </a:p>
        </p:txBody>
      </p:sp>
      <p:sp>
        <p:nvSpPr>
          <p:cNvPr id="12" name="ลูกศรลง 11"/>
          <p:cNvSpPr/>
          <p:nvPr/>
        </p:nvSpPr>
        <p:spPr>
          <a:xfrm>
            <a:off x="3000364" y="4643446"/>
            <a:ext cx="357190" cy="357190"/>
          </a:xfrm>
          <a:prstGeom prst="down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ลูกศรลง 12"/>
          <p:cNvSpPr/>
          <p:nvPr/>
        </p:nvSpPr>
        <p:spPr>
          <a:xfrm>
            <a:off x="5786446" y="4643446"/>
            <a:ext cx="357190" cy="357190"/>
          </a:xfrm>
          <a:prstGeom prst="downArrow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32" name="Picture 8" descr="http://t2.gstatic.com/images?q=tbn:dj9GXQImmd2qmM:http://www.coffex.com.au/images/Factory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472" y="4000504"/>
            <a:ext cx="1200150" cy="1009650"/>
          </a:xfrm>
          <a:prstGeom prst="rect">
            <a:avLst/>
          </a:prstGeom>
          <a:noFill/>
        </p:spPr>
      </p:pic>
      <p:pic>
        <p:nvPicPr>
          <p:cNvPr id="1034" name="Picture 10" descr="http://t3.gstatic.com/images?q=tbn:LmkHxAirU-hz7M:http://abmagic.com/Goals/files/page19_1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 t="48611"/>
          <a:stretch>
            <a:fillRect/>
          </a:stretch>
        </p:blipFill>
        <p:spPr bwMode="auto">
          <a:xfrm>
            <a:off x="7288568" y="2285992"/>
            <a:ext cx="1355398" cy="642942"/>
          </a:xfrm>
          <a:prstGeom prst="rect">
            <a:avLst/>
          </a:prstGeom>
          <a:noFill/>
        </p:spPr>
      </p:pic>
      <p:pic>
        <p:nvPicPr>
          <p:cNvPr id="1036" name="Picture 12" descr="http://t2.gstatic.com/images?q=tbn:p5uSOYnVJxuabM:http://limitlessunits.com/images/GoalAchievement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15206" y="3071810"/>
            <a:ext cx="1566442" cy="96679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000232" y="221455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Efficiency (Means)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0562" y="2221048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Effectiveness (Ends)</a:t>
            </a:r>
            <a:endParaRPr lang="th-TH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Functions</a:t>
            </a:r>
            <a:endParaRPr lang="th-TH" b="1" dirty="0"/>
          </a:p>
        </p:txBody>
      </p:sp>
      <p:grpSp>
        <p:nvGrpSpPr>
          <p:cNvPr id="18" name="กลุ่ม 17"/>
          <p:cNvGrpSpPr/>
          <p:nvPr/>
        </p:nvGrpSpPr>
        <p:grpSpPr>
          <a:xfrm>
            <a:off x="1643042" y="2143116"/>
            <a:ext cx="5929354" cy="4144198"/>
            <a:chOff x="1643042" y="2214554"/>
            <a:chExt cx="5929354" cy="4144198"/>
          </a:xfrm>
        </p:grpSpPr>
        <p:sp>
          <p:nvSpPr>
            <p:cNvPr id="4" name="สี่เหลี่ยมผืนผ้า 3"/>
            <p:cNvSpPr/>
            <p:nvPr/>
          </p:nvSpPr>
          <p:spPr>
            <a:xfrm>
              <a:off x="1643042" y="2214554"/>
              <a:ext cx="5857916" cy="4143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" name="ตัวเชื่อมต่อตรง 5"/>
            <p:cNvCxnSpPr>
              <a:stCxn id="4" idx="0"/>
              <a:endCxn id="4" idx="2"/>
            </p:cNvCxnSpPr>
            <p:nvPr/>
          </p:nvCxnSpPr>
          <p:spPr>
            <a:xfrm rot="16200000" flipH="1">
              <a:off x="2500298" y="4286256"/>
              <a:ext cx="4143404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ตัวเชื่อมต่อตรง 7"/>
            <p:cNvCxnSpPr>
              <a:stCxn id="4" idx="1"/>
              <a:endCxn id="4" idx="3"/>
            </p:cNvCxnSpPr>
            <p:nvPr/>
          </p:nvCxnSpPr>
          <p:spPr>
            <a:xfrm rot="10800000" flipH="1">
              <a:off x="1643042" y="4286256"/>
              <a:ext cx="5857916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85918" y="2571744"/>
              <a:ext cx="257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PLANNING</a:t>
              </a:r>
              <a:endParaRPr lang="th-TH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2548590"/>
              <a:ext cx="257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ORGANIZING</a:t>
              </a:r>
              <a:endParaRPr lang="th-TH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5918" y="5406110"/>
              <a:ext cx="257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LEADING</a:t>
              </a:r>
              <a:endParaRPr lang="th-TH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6314" y="5429264"/>
              <a:ext cx="2786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9933FF"/>
                  </a:solidFill>
                </a:rPr>
                <a:t>CONTROLLING</a:t>
              </a:r>
              <a:endParaRPr lang="th-TH" sz="2400" b="1" dirty="0">
                <a:solidFill>
                  <a:srgbClr val="9933FF"/>
                </a:solidFill>
              </a:endParaRPr>
            </a:p>
          </p:txBody>
        </p:sp>
        <p:sp>
          <p:nvSpPr>
            <p:cNvPr id="16" name="แผนผังลําดับงาน: การตัดสินใจ 15"/>
            <p:cNvSpPr/>
            <p:nvPr/>
          </p:nvSpPr>
          <p:spPr>
            <a:xfrm>
              <a:off x="3357554" y="3429000"/>
              <a:ext cx="2357454" cy="1643074"/>
            </a:xfrm>
            <a:prstGeom prst="flowChartDecision">
              <a:avLst/>
            </a:prstGeom>
            <a:gradFill flip="none" rotWithShape="1">
              <a:gsLst>
                <a:gs pos="0">
                  <a:schemeClr val="bg2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0430" y="3977350"/>
              <a:ext cx="2071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MANAGER</a:t>
              </a:r>
              <a:endParaRPr lang="th-TH" b="1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goals</a:t>
            </a:r>
          </a:p>
          <a:p>
            <a:r>
              <a:rPr lang="en-US" dirty="0" smtClean="0"/>
              <a:t>Establish strategies for achieving those goals</a:t>
            </a:r>
          </a:p>
          <a:p>
            <a:r>
              <a:rPr lang="en-US" dirty="0" smtClean="0"/>
              <a:t>Develop plans to integrate and coordinate activities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</a:t>
            </a:r>
            <a:r>
              <a:rPr lang="en-US" b="1" dirty="0" smtClean="0">
                <a:solidFill>
                  <a:srgbClr val="FF6699"/>
                </a:solidFill>
              </a:rPr>
              <a:t>Setting goals and plans </a:t>
            </a:r>
            <a:r>
              <a:rPr lang="en-US" dirty="0" smtClean="0">
                <a:solidFill>
                  <a:srgbClr val="FF6699"/>
                </a:solidFill>
              </a:rPr>
              <a:t>(how to achieve them)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66"/>
                </a:solidFill>
              </a:rPr>
              <a:t>1. PLANNING</a:t>
            </a:r>
            <a:endParaRPr lang="th-TH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</a:t>
            </a:r>
          </a:p>
          <a:p>
            <a:pPr lvl="1"/>
            <a:r>
              <a:rPr lang="en-US" dirty="0" smtClean="0"/>
              <a:t>What tasks are to be done ?</a:t>
            </a:r>
          </a:p>
          <a:p>
            <a:pPr lvl="1"/>
            <a:r>
              <a:rPr lang="en-US" dirty="0" smtClean="0"/>
              <a:t>Who is to do them ?</a:t>
            </a:r>
          </a:p>
          <a:p>
            <a:pPr lvl="1"/>
            <a:r>
              <a:rPr lang="en-US" dirty="0" smtClean="0"/>
              <a:t>How tasks are to be grouped ?</a:t>
            </a:r>
          </a:p>
          <a:p>
            <a:pPr lvl="1"/>
            <a:r>
              <a:rPr lang="en-US" dirty="0" smtClean="0"/>
              <a:t>Who reports to whom ?</a:t>
            </a:r>
          </a:p>
          <a:p>
            <a:pPr lvl="1"/>
            <a:r>
              <a:rPr lang="en-US" dirty="0" smtClean="0"/>
              <a:t>Where decisions are to be made 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800" b="1" dirty="0" smtClean="0">
                <a:solidFill>
                  <a:srgbClr val="00FF00"/>
                </a:solidFill>
              </a:rPr>
              <a:t>Arrange tasks and other resources to accomplish organization’s goals</a:t>
            </a:r>
          </a:p>
          <a:p>
            <a:pPr lvl="1"/>
            <a:endParaRPr lang="en-US" dirty="0" smtClean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9900"/>
                </a:solidFill>
              </a:rPr>
              <a:t>2. ORGANIZING</a:t>
            </a:r>
            <a:endParaRPr lang="th-TH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Motivate subordinates(lower positions)</a:t>
            </a:r>
          </a:p>
          <a:p>
            <a:r>
              <a:rPr lang="en-US" dirty="0" smtClean="0"/>
              <a:t>Help resolve group conflicts</a:t>
            </a:r>
          </a:p>
          <a:p>
            <a:r>
              <a:rPr lang="en-US" dirty="0" smtClean="0"/>
              <a:t>Influence individuals or teams as they work</a:t>
            </a:r>
          </a:p>
          <a:p>
            <a:r>
              <a:rPr lang="en-US" dirty="0" smtClean="0"/>
              <a:t>Select the most effective communication channel</a:t>
            </a:r>
          </a:p>
          <a:p>
            <a:r>
              <a:rPr lang="en-US" dirty="0" smtClean="0"/>
              <a:t>Deal with employee behavior issues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200" b="1" dirty="0" smtClean="0">
                <a:solidFill>
                  <a:srgbClr val="00B0F0"/>
                </a:solidFill>
              </a:rPr>
              <a:t>Hire, train, motivate</a:t>
            </a:r>
            <a:r>
              <a:rPr lang="en-US" sz="3200" dirty="0" smtClean="0">
                <a:solidFill>
                  <a:srgbClr val="00B0F0"/>
                </a:solidFill>
              </a:rPr>
              <a:t>(lead)</a:t>
            </a:r>
            <a:r>
              <a:rPr lang="en-US" sz="3200" b="1" dirty="0" smtClean="0">
                <a:solidFill>
                  <a:srgbClr val="00B0F0"/>
                </a:solidFill>
              </a:rPr>
              <a:t> people</a:t>
            </a:r>
            <a:endParaRPr lang="th-TH" b="1" dirty="0">
              <a:solidFill>
                <a:srgbClr val="00B0F0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3. LEADING</a:t>
            </a:r>
            <a:endParaRPr lang="th-TH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activities’ performance</a:t>
            </a:r>
          </a:p>
          <a:p>
            <a:r>
              <a:rPr lang="en-US" dirty="0" smtClean="0"/>
              <a:t>Compare actual performance with the set goals</a:t>
            </a:r>
          </a:p>
          <a:p>
            <a:r>
              <a:rPr lang="en-US" dirty="0" smtClean="0"/>
              <a:t>Evaluate activities’ performance whether things are going as planned</a:t>
            </a:r>
          </a:p>
          <a:p>
            <a:r>
              <a:rPr lang="en-US" dirty="0" smtClean="0"/>
              <a:t>Correct any disturbance to get work back on track and achieve the set goals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	Ensure all activities are accomplished as planned</a:t>
            </a:r>
            <a:endParaRPr lang="th-TH" b="1" dirty="0">
              <a:solidFill>
                <a:srgbClr val="FFFF00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4. CONTROLLING</a:t>
            </a:r>
            <a:endParaRPr lang="th-TH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2500330"/>
          </a:xfrm>
        </p:spPr>
        <p:txBody>
          <a:bodyPr/>
          <a:lstStyle/>
          <a:p>
            <a:r>
              <a:rPr lang="en-US" dirty="0" smtClean="0"/>
              <a:t>Describe the rewards and challenges of being a manager.</a:t>
            </a:r>
          </a:p>
          <a:p>
            <a:endParaRPr lang="th-TH" dirty="0" smtClean="0"/>
          </a:p>
          <a:p>
            <a:r>
              <a:rPr lang="en-US" dirty="0" smtClean="0"/>
              <a:t>Discuss why it’s important to study management.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285884"/>
          </a:xfrm>
        </p:spPr>
        <p:txBody>
          <a:bodyPr>
            <a:normAutofit/>
          </a:bodyPr>
          <a:lstStyle/>
          <a:p>
            <a:r>
              <a:rPr lang="en-US" b="1" dirty="0" smtClean="0"/>
              <a:t>In-class Assignment 1 </a:t>
            </a:r>
            <a:endParaRPr lang="th-TH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67132"/>
          </a:xfrm>
        </p:spPr>
        <p:txBody>
          <a:bodyPr>
            <a:normAutofit/>
          </a:bodyPr>
          <a:lstStyle/>
          <a:p>
            <a:r>
              <a:rPr lang="en-US" dirty="0" smtClean="0"/>
              <a:t>Using current business periodicals </a:t>
            </a:r>
            <a:r>
              <a:rPr lang="en-US" i="1" dirty="0" smtClean="0">
                <a:solidFill>
                  <a:srgbClr val="00B0F0"/>
                </a:solidFill>
              </a:rPr>
              <a:t>(Wall Street Journal, Financial Times, Fortune, The Economist, Forbes, etc.)</a:t>
            </a:r>
            <a:r>
              <a:rPr lang="en-US" dirty="0" smtClean="0"/>
              <a:t>, find 1 example of manager you would describe as master managers.</a:t>
            </a:r>
          </a:p>
          <a:p>
            <a:endParaRPr lang="en-US" dirty="0" smtClean="0"/>
          </a:p>
          <a:p>
            <a:r>
              <a:rPr lang="en-US" dirty="0" smtClean="0"/>
              <a:t>Write a paper describing the individual as manager and why you feel he/she deserve this title.</a:t>
            </a:r>
          </a:p>
          <a:p>
            <a:endParaRPr lang="en-US" dirty="0" smtClean="0"/>
          </a:p>
          <a:p>
            <a:pPr>
              <a:buNone/>
            </a:pPr>
            <a:endParaRPr lang="th-TH" b="1" dirty="0">
              <a:solidFill>
                <a:srgbClr val="FFC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21444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Homework</a:t>
            </a:r>
            <a:r>
              <a:rPr lang="en-US" b="1" dirty="0" smtClean="0"/>
              <a:t>: “Master Manager”</a:t>
            </a:r>
            <a:endParaRPr lang="th-TH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095760"/>
          </a:xfrm>
        </p:spPr>
        <p:txBody>
          <a:bodyPr/>
          <a:lstStyle/>
          <a:p>
            <a:r>
              <a:rPr lang="en-US" dirty="0" smtClean="0"/>
              <a:t>Suppose your group members currently are in the </a:t>
            </a:r>
            <a:r>
              <a:rPr lang="en-US" b="1" dirty="0" smtClean="0"/>
              <a:t>Student Union </a:t>
            </a:r>
            <a:r>
              <a:rPr lang="en-US" dirty="0" smtClean="0"/>
              <a:t>and your 1-year term is almost finish</a:t>
            </a:r>
          </a:p>
          <a:p>
            <a:endParaRPr lang="en-US" dirty="0" smtClean="0"/>
          </a:p>
          <a:p>
            <a:r>
              <a:rPr lang="en-US" dirty="0" smtClean="0"/>
              <a:t>Do the planning stage of SU re-election (setting goals and how to achieve them)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R&amp;D</a:t>
            </a:r>
          </a:p>
          <a:p>
            <a:r>
              <a:rPr lang="en-US" b="1" dirty="0" smtClean="0">
                <a:solidFill>
                  <a:srgbClr val="00FF00"/>
                </a:solidFill>
              </a:rPr>
              <a:t>Marketing</a:t>
            </a:r>
          </a:p>
          <a:p>
            <a:r>
              <a:rPr lang="en-US" b="1" dirty="0" smtClean="0">
                <a:solidFill>
                  <a:srgbClr val="00FF00"/>
                </a:solidFill>
              </a:rPr>
              <a:t>Finance</a:t>
            </a:r>
          </a:p>
          <a:p>
            <a:r>
              <a:rPr lang="en-US" b="1" dirty="0" smtClean="0">
                <a:solidFill>
                  <a:srgbClr val="00FF00"/>
                </a:solidFill>
              </a:rPr>
              <a:t>Production</a:t>
            </a:r>
          </a:p>
          <a:p>
            <a:r>
              <a:rPr lang="en-US" b="1" dirty="0" smtClean="0">
                <a:solidFill>
                  <a:srgbClr val="00FF00"/>
                </a:solidFill>
              </a:rPr>
              <a:t>HR</a:t>
            </a:r>
            <a:endParaRPr lang="th-TH" b="1" dirty="0">
              <a:solidFill>
                <a:srgbClr val="00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Areas of Business</a:t>
            </a:r>
            <a:endParaRPr lang="th-T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3863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Functional Managers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V.S. </a:t>
            </a:r>
          </a:p>
          <a:p>
            <a:pPr algn="ctr">
              <a:buNone/>
            </a:pPr>
            <a:endParaRPr lang="en-US" sz="6000" dirty="0" smtClean="0">
              <a:solidFill>
                <a:schemeClr val="bg1"/>
              </a:solidFill>
            </a:endParaRPr>
          </a:p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General Managers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of Management: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5288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Functional Manager</a:t>
            </a:r>
            <a:r>
              <a:rPr lang="en-US" sz="3600" b="1" dirty="0" smtClean="0">
                <a:solidFill>
                  <a:srgbClr val="FF66CC"/>
                </a:solidFill>
              </a:rPr>
              <a:t> </a:t>
            </a:r>
            <a:r>
              <a:rPr lang="en-US" sz="3600" dirty="0" smtClean="0"/>
              <a:t>is responsible for just 1 organizational activity </a:t>
            </a:r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chemeClr val="bg1"/>
                </a:solidFill>
              </a:rPr>
              <a:t>General Manager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/>
              <a:t>is responsible for several organizational activities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of Management: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67198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For-Profit Organizations: </a:t>
            </a:r>
            <a:r>
              <a:rPr lang="en-US" dirty="0" smtClean="0"/>
              <a:t>For making money, or profits, by offering products or services</a:t>
            </a:r>
          </a:p>
          <a:p>
            <a:pPr marL="578358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Non-profit Organizations: </a:t>
            </a:r>
            <a:r>
              <a:rPr lang="en-US" dirty="0" smtClean="0"/>
              <a:t>For offering services in either public sector or private sector such as hospitals, colleges, social-welfare agencies</a:t>
            </a:r>
          </a:p>
          <a:p>
            <a:pPr marL="578358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Mutual-Benefit Organizations: </a:t>
            </a:r>
            <a:r>
              <a:rPr lang="en-US" dirty="0" smtClean="0"/>
              <a:t>For aiding members such as farm cooperatives, labor unions, trade associations, and clubs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Managers for 3 Types of Organizations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643182"/>
            <a:ext cx="7924800" cy="22336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managers manage differently for different types of organizations?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2858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Management for different types of organizations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7364"/>
            <a:ext cx="4059936" cy="423863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u="sng" dirty="0" smtClean="0"/>
              <a:t>SAME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4 management functions</a:t>
            </a:r>
            <a:r>
              <a:rPr lang="en-US" dirty="0" smtClean="0"/>
              <a:t>—planning, organizing, leading, and controlling– are needed for all types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857364"/>
            <a:ext cx="4059936" cy="423863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u="sng" dirty="0" smtClean="0"/>
              <a:t>DIFFERENCE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Measurement of success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For-profit</a:t>
            </a:r>
            <a:r>
              <a:rPr lang="en-US" b="1" dirty="0" smtClean="0"/>
              <a:t>: </a:t>
            </a:r>
            <a:r>
              <a:rPr lang="en-US" dirty="0" smtClean="0"/>
              <a:t>how much profit (or loss) it generate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 smtClean="0"/>
              <a:t>Nonprofit &amp; Mutual-benefit</a:t>
            </a:r>
            <a:r>
              <a:rPr lang="en-US" b="1" dirty="0" smtClean="0"/>
              <a:t>: </a:t>
            </a:r>
            <a:r>
              <a:rPr lang="en-US" dirty="0" smtClean="0"/>
              <a:t>effectiveness of services delivered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364333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Management Roles</a:t>
            </a:r>
            <a:endParaRPr lang="th-TH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67198"/>
          </a:xfrm>
        </p:spPr>
        <p:txBody>
          <a:bodyPr/>
          <a:lstStyle/>
          <a:p>
            <a:r>
              <a:rPr lang="en-US" b="1" dirty="0" smtClean="0"/>
              <a:t>Specific actions or behaviors expected of a manager</a:t>
            </a:r>
          </a:p>
          <a:p>
            <a:endParaRPr lang="en-US" dirty="0" smtClean="0"/>
          </a:p>
          <a:p>
            <a:r>
              <a:rPr lang="en-US" b="1" dirty="0" smtClean="0"/>
              <a:t>3 types of managerial roles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Interpersonal</a:t>
            </a:r>
          </a:p>
          <a:p>
            <a:pPr lvl="1"/>
            <a:r>
              <a:rPr lang="en-US" dirty="0" smtClean="0"/>
              <a:t>Informational</a:t>
            </a:r>
          </a:p>
          <a:p>
            <a:pPr lvl="1"/>
            <a:r>
              <a:rPr lang="en-US" dirty="0" smtClean="0"/>
              <a:t>decisional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Roles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Interpersonal Roles: </a:t>
            </a:r>
            <a:r>
              <a:rPr lang="en-US" dirty="0" smtClean="0"/>
              <a:t>involve people </a:t>
            </a:r>
            <a:r>
              <a:rPr lang="en-US" dirty="0" smtClean="0">
                <a:solidFill>
                  <a:srgbClr val="66FF33"/>
                </a:solidFill>
              </a:rPr>
              <a:t>(subordinates and person outside the organization) </a:t>
            </a:r>
            <a:r>
              <a:rPr lang="en-US" dirty="0" smtClean="0"/>
              <a:t>and other duties that are ceremonial and symbolic in nature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Informational Roles: </a:t>
            </a:r>
            <a:r>
              <a:rPr lang="en-US" dirty="0" smtClean="0"/>
              <a:t>involve collecting, receiving, and disseminating information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Decisional Roles: </a:t>
            </a:r>
            <a:r>
              <a:rPr lang="en-US" dirty="0" smtClean="0"/>
              <a:t>entail making decisions or choices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Mintzberg’s Managerial Roles</a:t>
            </a:r>
            <a:endParaRPr lang="th-TH" b="1" i="1" dirty="0">
              <a:solidFill>
                <a:schemeClr val="bg1"/>
              </a:solidFill>
            </a:endParaRPr>
          </a:p>
        </p:txBody>
      </p:sp>
      <p:pic>
        <p:nvPicPr>
          <p:cNvPr id="36866" name="Picture 2" descr="http://t0.gstatic.com/images?q=tbn:vmMslWeCALz0yM:http://www.trainingontarget.com/images/interpersonal_skills_larg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40" y="5429264"/>
            <a:ext cx="1123950" cy="847725"/>
          </a:xfrm>
          <a:prstGeom prst="rect">
            <a:avLst/>
          </a:prstGeom>
          <a:noFill/>
        </p:spPr>
      </p:pic>
      <p:pic>
        <p:nvPicPr>
          <p:cNvPr id="36868" name="Picture 4" descr="http://t0.gstatic.com/images?q=tbn:MnAcCRt9RKNwpM:http://www.wordinfo.info/words/images/Scribe-books-computer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5214950"/>
            <a:ext cx="895887" cy="1038225"/>
          </a:xfrm>
          <a:prstGeom prst="rect">
            <a:avLst/>
          </a:prstGeom>
          <a:noFill/>
        </p:spPr>
      </p:pic>
      <p:pic>
        <p:nvPicPr>
          <p:cNvPr id="36870" name="Picture 6" descr="http://t0.gstatic.com/images?q=tbn:qO_4QQg9fvInYM:http://blogs.trb.com/features/family/parenting/blog/decision-making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86182" y="5500702"/>
            <a:ext cx="852486" cy="844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571472" y="1428737"/>
          <a:ext cx="8143932" cy="4929222"/>
        </p:xfrm>
        <a:graphic>
          <a:graphicData uri="http://schemas.openxmlformats.org/drawingml/2006/table">
            <a:tbl>
              <a:tblPr/>
              <a:tblGrid>
                <a:gridCol w="358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538">
                <a:tc>
                  <a:txBody>
                    <a:bodyPr/>
                    <a:lstStyle/>
                    <a:p>
                      <a:r>
                        <a:rPr lang="en-US" b="1" dirty="0"/>
                        <a:t>Managerial activities</a:t>
                      </a:r>
                      <a:r>
                        <a:rPr lang="en-US" dirty="0"/>
                        <a:t>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Associated roles</a:t>
                      </a:r>
                      <a:endParaRPr lang="en-US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073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interpersonal </a:t>
                      </a:r>
                      <a:r>
                        <a:rPr lang="en-US" b="1" u="sng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roles</a:t>
                      </a:r>
                      <a:r>
                        <a:rPr lang="en-US" b="1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:</a:t>
                      </a:r>
                      <a:r>
                        <a:rPr lang="en-US" u="sng" dirty="0" smtClean="0"/>
                        <a:t> </a:t>
                      </a:r>
                      <a:r>
                        <a:rPr lang="en-US" dirty="0"/>
                        <a:t>arising from formal authority and status and supporting the information and decision activities.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figurehead 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liaison 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leader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152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Informational roles</a:t>
                      </a:r>
                      <a:r>
                        <a:rPr lang="en-US" u="sng" dirty="0" smtClean="0"/>
                        <a:t> </a:t>
                      </a:r>
                      <a:endParaRPr lang="en-US" u="sng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monitor 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disseminator 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spokesman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459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decisional </a:t>
                      </a:r>
                      <a:r>
                        <a:rPr lang="en-US" b="1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roles:</a:t>
                      </a:r>
                      <a:r>
                        <a:rPr lang="en-US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dirty="0"/>
                        <a:t>making significant decisions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improver/changer </a:t>
                      </a:r>
                      <a:r>
                        <a:rPr lang="en-US" dirty="0" smtClean="0"/>
                        <a:t> (entrepreneur)</a:t>
                      </a:r>
                      <a:endParaRPr lang="en-US" dirty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disturbance handler 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resource allocator 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/>
                        <a:t>negotiator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Mintzberg's groups managerial activities and roles as involving:</a:t>
            </a:r>
            <a:endParaRPr lang="th-TH" b="1" dirty="0"/>
          </a:p>
        </p:txBody>
      </p:sp>
      <p:cxnSp>
        <p:nvCxnSpPr>
          <p:cNvPr id="6" name="ตัวเชื่อมต่อตรง 5"/>
          <p:cNvCxnSpPr/>
          <p:nvPr/>
        </p:nvCxnSpPr>
        <p:spPr>
          <a:xfrm>
            <a:off x="714348" y="1928802"/>
            <a:ext cx="714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 rot="5400000">
            <a:off x="1678761" y="4036223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/>
          <p:cNvCxnSpPr/>
          <p:nvPr/>
        </p:nvCxnSpPr>
        <p:spPr>
          <a:xfrm>
            <a:off x="714348" y="3643314"/>
            <a:ext cx="714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ตรง 13"/>
          <p:cNvCxnSpPr/>
          <p:nvPr/>
        </p:nvCxnSpPr>
        <p:spPr>
          <a:xfrm>
            <a:off x="714348" y="4857760"/>
            <a:ext cx="714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สี่เหลี่ยมผืนผ้า 14"/>
          <p:cNvSpPr/>
          <p:nvPr/>
        </p:nvSpPr>
        <p:spPr>
          <a:xfrm>
            <a:off x="5429288" y="66524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http://www.bola.biz/mintzberg/mintzberg2.html</a:t>
            </a:r>
            <a:endParaRPr lang="th-T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20717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Figurehead:</a:t>
            </a:r>
            <a:r>
              <a:rPr lang="en-US" dirty="0" smtClean="0">
                <a:solidFill>
                  <a:srgbClr val="9933FF"/>
                </a:solidFill>
              </a:rPr>
              <a:t> </a:t>
            </a:r>
            <a:r>
              <a:rPr lang="en-US" dirty="0" smtClean="0"/>
              <a:t>perform ceremonial duties like greeting company visitors, speaking at the opening of a new facility, or representing the company in front of  community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Interpersonal Roles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FF33"/>
                </a:solidFill>
              </a:rPr>
              <a:t>R&amp;D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66FF33"/>
                </a:solidFill>
              </a:rPr>
              <a:t>Research &amp; Development</a:t>
            </a:r>
          </a:p>
          <a:p>
            <a:pPr lvl="1"/>
            <a:r>
              <a:rPr lang="en-US" dirty="0" smtClean="0"/>
              <a:t>New product design and development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of Business</a:t>
            </a:r>
            <a:endParaRPr lang="en-US" dirty="0"/>
          </a:p>
        </p:txBody>
      </p:sp>
      <p:sp>
        <p:nvSpPr>
          <p:cNvPr id="1026" name="AutoShape 2" descr="data:image/jpg;base64,/9j/4AAQSkZJRgABAQAAAQABAAD/2wCEAAkGBhQQEBUUEBMVFRQVFxgWGBgYFhwaGBcYFRgVHBwcHR0XHSYhFxkjGxweIDAgIycpLS4uGx82NTAqNSYvLCkBCQoKDgwOGg8PGiwkHyQ0Li0tKiovLC8qKS8pLCkvKSkpNSw1NCoqKTQpLCwqKS4vLCksLCwpMDUsLSwsLCwsLf/AABEIAH8AXwMBIgACEQEDEQH/xAAcAAACAgMBAQAAAAAAAAAAAAAEBQAGAQIDBwj/xAA8EAACAQIEAggDBgMJAQAAAAABAhEAAwQSITEFQQYTIlFhcYGRBzLwQmKhscHRUnKyFCMzU4KSotLxFf/EABkBAAIDAQAAAAAAAAAAAAAAAAADAQIEBf/EACQRAAIDAAEEAgIDAAAAAAAAAAABAgMREhMhMUEiUQSBI2HR/9oADAMBAAIRAxEAPwD3GpUqUAStXeATvAnTel/GeNLh1DNzOUHlmAnKT9mROtUo9MH65ntiA4ggnvCzHcQ2Yj+c1KQF9xOOC2xcBBXQk/cMSw8BM+QrF/iSISGMR+RG/lPZ84rzZMUxJgkAljAOgzTIA5AydKJskxEmIj00/ap4geiYfFB1BmOyrEdwYTrXS3dDAEbESPI1R7NxspWTDRPjAI/IxTT/AOrcI0gaZRHIc48TA9qOIFnqUqwvFgcqhSOUb6D6/M+bNHkAjY1XANqlSpQAPicStoAtsSFHmdhXa3cDAEaggEeRrW/YV1KuoZTuCAR7GgrmEuB2IuZbZWBG6dmNAezAPamPDaqvdI76VXp5jEBa2AVuHIWB+W4nJhp8ysCJ0MTuNqnYFZ4tjGuXT1iKjr2WyAqGI+1B2nf1qWKciRhYFMLC0BYpjYNSAdZSjbdmhbBphZegDm9qKd4DHC4IAiNNx+A7qUXXoQXIYamDoY3g768qhrQLaTWIneuauvZG2nZHgPCu1LAlL7LhFNt2a4w3JGpB28/MfhtWeMY7qk7JAY7bTHOJqupjXN5WJYuYWIAkTMaaR40qV0Iyx7+hiplJckVvpXwdrN+Gy9qShUZc4B5iT2xMSSSfOheE4M3W3gDc/pVo6U/3+HuXbCDrFa2vbntq9wLlkdq2uswpHjO1JcKzYXE3MPca295UN1lXMFygEjVh80A7nWO+as57H4sFHJZJBd3hwVZWZFbWrLDcUix/TC9YK9bgroW4cttlZbhZoLZSidpZUHXXbajuCdLbWJbIXRLn+WxKv/tcBvwrPCy5LF3NEo1N9+w5t3Y3opL9LbjyxrZL1PoudjakswVbUoJNMYterg1wyAu5NDtiIrSwQ7gGYnWATpz21rSILnw5LaiFILH5jOYz4kTR1c7CqFGSMsaRtHpXSlAVjpE563bZRHiJP6zSM3z1qwCpyuPUrmH9NW/j2CLpmX5kk+a8/XSaT4fhQuAFmytoVgDTfXXzPvXMuqk7Gl7NM3GdHH3/AI9OfBsO11bi24gDTNOXMrgpMfynbvoHiKXLl5hdw9pCxi5dW7mJRDOQDIpgnsydgW76uPCsOtq2EURG/ieZ9ao3SHpCq4x7dsFsphjOmbmBprBmn9Kca0l3ZWuab+X0gTjzA3cPcuMq27WIBd2MKoa1etgk8u26idtaH6P9GWcO1+0t2WYkOEuKyAgqwLTJ3202jnTzCk3V2kGfaNj371ytcCtW8wtBrGb5updrQPpbIHrFK4yjFcln9mhtSfxf6FFvh8vdNm41q3my28kFeyIY5XkFc0iBGxgijrQZQQ7Lm1Iyg6ry32MUQ2HW2AqCFUBQPACiMDhesZe6df5RE/qKrG6fPIlnVHjsgHC2HumEBPjyE7SeUnT1q18H6O9U4dmOdSdvlZWWPQ/tR/C+G2rQPUiAx11PeeR7pjyo+uq2c4lSpUqoAvE+s6puqjPGn6x4xtVY4fje81caqXSTh5sv1qfIx7X3W7/I/n51KAZYfEh/r29Tv7ULxLgli6JYIrbBtAZ199yY76U4biYHMV3N/OUDCUDyZGhGvvE/hUgckRrEjKezzGv/AJXO3fa7cUqpI1DSNoB3rXp7ea2qZAJALD1MflPvWvw9yvhDlY9YGYXQeRYyI+6VgDyPOsNljjNx9M2xr/i6v0xjw/hZbtONN4ozht5izB7YtkBdMyk9oH+E6bURiViBMfrQt3TUGSK2QqjBfEyym5+Rthnyt4GmFJcLiM4pnhr86Hf86l9yh3qVKlQBKwVnes1CaANerA5AelLeJYfrDPcIpg7aSeVCGDuAfHY+4qUBUukuGdiumbKsRziT71r0O4UbNxr05UdMuX+LUEN4Aax5mlfxIxz4XFWLiO4RrZDKrEA5XYn1hhv4Um6O9Kb+JxmEtG9cKBwGJyg3BM9rLuIEbmZrnTUutmdvs3xm+jxTPTsSpZifbyrgcPyO3Pypq1juP4T+taHDHv8A+J/7V09MAntA2rrIeR0Pep2Pt+M00u3AFzEwBrNY4vh16tXbRlECOfgfCdfekl92bLnJgyVEQpju7zWa25V9l5HV1Off0WLh3FlugA9lu4nfy76YVSBr36e9WXgqnKT1uddgIgg+Mk0qi5z7MvdSo90Hh9fruqI2asfa+u41oo09R+QrWZiYtSV7NKsXjFsLmvMLayBLGBJEx56H2rljumWEsMUu3lD7MFBYgjecgMGI0rzLpb0u/tWI1cdUjEW8oMEEDtGftbjlEVR3Rj2Q2FTl58BPxP4/hsTatpZuZ7qMdgcuVh2pYxzAOk7Gq38OFP8Ab7P3Wcn0Rv3pLxDiAYwGB7JMz3pPp+tEYORA7ivMzuO8+VL5a9Y3MWI9/XG1uuOrxLA8RuAAdY+x+038C+NXz4Z9InN+5hbnbWC6MWGZSN17Rlgd9JjXkdLq1N4KdTS0ujYYX4D5oGoI0o27gEa31ZUZQIHhG0HkfGu4uA8xWlwSY+tZ/arcVu4U5Mrtrg7lsjggja4BKkeOo39wZ76sOFsC2gURoNYAEnmYFYca/h+FRz9egqkKow8Fp2Ofk6BDP13Gg+K4nqcPduExkRnkCYyITMc9po+sEU0WfK7cZhz1hM6ydNSSJOp20jeuGJ42GAkmcwJ1/m8deXtX0tjeheCvf4mFsn/QB/TE1zwvQPh9r5MFhge/qlJ92BpPQjuj+vLMPmC2+ZpUMRly6KSflyzp770aMTlbTMNNeWoMzBPgNPPavqe1wy0nyWra+SKPyFVrEfCvh7knqCMxJIV2Ak6mJOnkIqXUvTIVv2jwFceS2/JtT3kHlsP2ApnheJEMzKxkSQQdRqBI7tJq4cU+AV3rWOFxa9WSSFuKcyjuzLIbzgeVGcI+BTKQb+JBjkgb9xSpfjb7GR/IS9Dv4X9MDi1uWL75ntqrIWPaZdQ3i2Vo1+8KvuUkA84FV/o18PcJgHNyyhN0gqXJ5EgkADQAkDx03qy1ojHis3TPJ8nqOTWp+vCKj2ia61KsVP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579438"/>
            <a:ext cx="904875" cy="1209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 descr="C:\Documents and Settings\UserXP\Desktop\scientist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3786190"/>
            <a:ext cx="1785950" cy="2223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 algn="just"/>
            <a:r>
              <a:rPr lang="en-US" sz="3200" b="1" dirty="0" smtClean="0">
                <a:solidFill>
                  <a:schemeClr val="bg1"/>
                </a:solidFill>
              </a:rPr>
              <a:t>Leader: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motivate and encourage workers to accomplish organizational objectives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b="1" dirty="0" smtClean="0">
                <a:solidFill>
                  <a:schemeClr val="bg1"/>
                </a:solidFill>
              </a:rPr>
              <a:t>Liaison:</a:t>
            </a:r>
            <a:r>
              <a:rPr lang="en-US" sz="3200" b="1" dirty="0" smtClean="0">
                <a:solidFill>
                  <a:srgbClr val="9933FF"/>
                </a:solidFill>
              </a:rPr>
              <a:t> </a:t>
            </a:r>
            <a:r>
              <a:rPr lang="en-US" sz="3200" dirty="0" smtClean="0"/>
              <a:t>deal with people outside their units to develop alliances that will help in org. goal achievement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Interpersonal Roles </a:t>
            </a:r>
            <a:r>
              <a:rPr lang="en-US" dirty="0" smtClean="0"/>
              <a:t>(Cont)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38636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Monitor: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scan environment for information, actively contact others for information, continually update news/ stories related to their business (inside and outside org.)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Disseminator:</a:t>
            </a:r>
            <a:r>
              <a:rPr lang="en-US" b="1" dirty="0" smtClean="0">
                <a:solidFill>
                  <a:srgbClr val="9933FF"/>
                </a:solidFill>
              </a:rPr>
              <a:t> </a:t>
            </a:r>
            <a:r>
              <a:rPr lang="en-US" dirty="0" smtClean="0"/>
              <a:t>share the information they have collected with their subordinates and others in the company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Informational Roles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357454"/>
          </a:xfrm>
        </p:spPr>
        <p:txBody>
          <a:bodyPr/>
          <a:lstStyle/>
          <a:p>
            <a:pPr algn="just"/>
            <a:r>
              <a:rPr lang="en-US" sz="3200" b="1" dirty="0" smtClean="0">
                <a:solidFill>
                  <a:srgbClr val="FFFF00"/>
                </a:solidFill>
              </a:rPr>
              <a:t>Spokesperson: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share information with people outside their departments and companies</a:t>
            </a:r>
          </a:p>
          <a:p>
            <a:endParaRPr lang="en-US" dirty="0" smtClean="0"/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Informational Roles </a:t>
            </a:r>
            <a:r>
              <a:rPr lang="en-US" dirty="0" smtClean="0"/>
              <a:t>(Cont)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52884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Entrepreneur:</a:t>
            </a:r>
            <a:r>
              <a:rPr lang="en-US" dirty="0" smtClean="0">
                <a:solidFill>
                  <a:schemeClr val="bg1"/>
                </a:solidFill>
              </a:rPr>
              <a:t> adapt themselves, their subordinates, and their units to change/ innovation 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Disturbance Handler: </a:t>
            </a:r>
            <a:r>
              <a:rPr lang="en-US" dirty="0" smtClean="0">
                <a:solidFill>
                  <a:schemeClr val="bg1"/>
                </a:solidFill>
              </a:rPr>
              <a:t>respond to pressures and problems demand immediate attention and action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Decisional Roles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2432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Resource Allocator:</a:t>
            </a:r>
            <a:r>
              <a:rPr lang="en-US" dirty="0" smtClean="0">
                <a:solidFill>
                  <a:schemeClr val="bg1"/>
                </a:solidFill>
              </a:rPr>
              <a:t> set priorities and decide about use of resources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Negotiator: </a:t>
            </a:r>
            <a:r>
              <a:rPr lang="en-US" dirty="0" smtClean="0">
                <a:solidFill>
                  <a:schemeClr val="bg1"/>
                </a:solidFill>
              </a:rPr>
              <a:t>continual negotiate schedules, projects, goals, outcomes, resources, and employee raises in order to accomplish the goals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Decisional Roles </a:t>
            </a:r>
            <a:r>
              <a:rPr lang="en-US" dirty="0" smtClean="0"/>
              <a:t>(Cont)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2714644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Management Skills</a:t>
            </a:r>
            <a:endParaRPr lang="th-TH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Technical Skills: </a:t>
            </a:r>
            <a:r>
              <a:rPr lang="en-US" dirty="0" smtClean="0"/>
              <a:t>job-specific knowledge and techniques needed to proficiently perform work tasks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Human Skills: </a:t>
            </a:r>
            <a:r>
              <a:rPr lang="en-US" dirty="0" smtClean="0"/>
              <a:t>ability to work well with other people both individually and in group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Conceptual Skills: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ability to see the organization as a whole, understand the relationships among various subunits, visualize how the organization fits into its external environment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Skills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Skills Needed at Different Managerial Levels</a:t>
            </a:r>
            <a:endParaRPr lang="th-TH" sz="3200" b="1" i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65457" y="1428736"/>
            <a:ext cx="7949947" cy="4429156"/>
            <a:chOff x="765457" y="2855908"/>
            <a:chExt cx="7307799" cy="2359042"/>
          </a:xfrm>
        </p:grpSpPr>
        <p:sp>
          <p:nvSpPr>
            <p:cNvPr id="5" name="สี่เหลี่ยมผืนผ้า 4"/>
            <p:cNvSpPr/>
            <p:nvPr/>
          </p:nvSpPr>
          <p:spPr>
            <a:xfrm>
              <a:off x="3429786" y="2855908"/>
              <a:ext cx="1357322" cy="235745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สี่เหลี่ยมผืนผ้า 5"/>
            <p:cNvSpPr/>
            <p:nvPr/>
          </p:nvSpPr>
          <p:spPr>
            <a:xfrm>
              <a:off x="5072860" y="2855908"/>
              <a:ext cx="1357322" cy="2357454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6715934" y="2855908"/>
              <a:ext cx="1357322" cy="2357454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สี่เหลี่ยมผืนผ้า 8"/>
            <p:cNvSpPr/>
            <p:nvPr/>
          </p:nvSpPr>
          <p:spPr>
            <a:xfrm>
              <a:off x="6715934" y="3498850"/>
              <a:ext cx="1357322" cy="1143008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สี่เหลี่ยมผืนผ้า 7"/>
            <p:cNvSpPr/>
            <p:nvPr/>
          </p:nvSpPr>
          <p:spPr>
            <a:xfrm>
              <a:off x="6715934" y="4070354"/>
              <a:ext cx="1357322" cy="114300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สี่เหลี่ยมผืนผ้า 10"/>
            <p:cNvSpPr/>
            <p:nvPr/>
          </p:nvSpPr>
          <p:spPr>
            <a:xfrm>
              <a:off x="3429786" y="3498850"/>
              <a:ext cx="1357322" cy="121444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สี่เหลี่ยมผืนผ้า 9"/>
            <p:cNvSpPr/>
            <p:nvPr/>
          </p:nvSpPr>
          <p:spPr>
            <a:xfrm>
              <a:off x="3429786" y="2855908"/>
              <a:ext cx="1357322" cy="121444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2860" y="3771331"/>
              <a:ext cx="1357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Human Skills</a:t>
              </a:r>
              <a:endParaRPr lang="th-TH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786" y="2855908"/>
              <a:ext cx="1357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Conceptual Skills</a:t>
              </a:r>
              <a:endParaRPr lang="th-TH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15934" y="4628587"/>
              <a:ext cx="1357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Technical Skills</a:t>
              </a:r>
              <a:endParaRPr lang="th-TH" sz="1600" b="1" dirty="0"/>
            </a:p>
          </p:txBody>
        </p:sp>
        <p:cxnSp>
          <p:nvCxnSpPr>
            <p:cNvPr id="21" name="ตัวเชื่อมต่อตรง 20"/>
            <p:cNvCxnSpPr/>
            <p:nvPr/>
          </p:nvCxnSpPr>
          <p:spPr>
            <a:xfrm rot="5400000">
              <a:off x="2036745" y="4034635"/>
              <a:ext cx="23574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ตัวเชื่อมต่อตรง 22"/>
            <p:cNvCxnSpPr/>
            <p:nvPr/>
          </p:nvCxnSpPr>
          <p:spPr>
            <a:xfrm>
              <a:off x="3215472" y="5213362"/>
              <a:ext cx="48577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5457" y="2857496"/>
              <a:ext cx="1600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</a:rPr>
                <a:t>Top Managers</a:t>
              </a:r>
              <a:endParaRPr lang="th-TH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5457" y="3876264"/>
              <a:ext cx="1933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</a:rPr>
                <a:t>Middle Managers</a:t>
              </a:r>
              <a:endParaRPr lang="th-TH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5457" y="4876396"/>
              <a:ext cx="2234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</a:rPr>
                <a:t>Low-Level Managers</a:t>
              </a:r>
              <a:endParaRPr lang="th-TH" sz="16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232" y="6000768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*</a:t>
            </a:r>
            <a:r>
              <a:rPr lang="en-US" sz="2400" b="1" dirty="0" smtClean="0">
                <a:solidFill>
                  <a:schemeClr val="bg1"/>
                </a:solidFill>
              </a:rPr>
              <a:t>Dark color = necessary to have </a:t>
            </a:r>
            <a:endParaRPr lang="th-TH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deliberate arrangement of people to accomplish some specific purpose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an Organization?</a:t>
            </a:r>
            <a:endParaRPr lang="th-TH" b="1" dirty="0"/>
          </a:p>
        </p:txBody>
      </p:sp>
      <p:grpSp>
        <p:nvGrpSpPr>
          <p:cNvPr id="7" name="กลุ่ม 6"/>
          <p:cNvGrpSpPr/>
          <p:nvPr/>
        </p:nvGrpSpPr>
        <p:grpSpPr>
          <a:xfrm>
            <a:off x="2143108" y="3786190"/>
            <a:ext cx="4357718" cy="1928826"/>
            <a:chOff x="2143108" y="3571876"/>
            <a:chExt cx="4357718" cy="1928826"/>
          </a:xfrm>
        </p:grpSpPr>
        <p:sp>
          <p:nvSpPr>
            <p:cNvPr id="4" name="วงรี 3"/>
            <p:cNvSpPr/>
            <p:nvPr/>
          </p:nvSpPr>
          <p:spPr>
            <a:xfrm>
              <a:off x="2143108" y="3571876"/>
              <a:ext cx="2357454" cy="114300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33CC"/>
                  </a:solidFill>
                </a:rPr>
                <a:t>Distinct Purpose</a:t>
              </a:r>
              <a:endParaRPr lang="th-TH" sz="2000" b="1" dirty="0">
                <a:solidFill>
                  <a:srgbClr val="0033CC"/>
                </a:solidFill>
              </a:endParaRPr>
            </a:p>
          </p:txBody>
        </p:sp>
        <p:sp>
          <p:nvSpPr>
            <p:cNvPr id="5" name="วงรี 4"/>
            <p:cNvSpPr/>
            <p:nvPr/>
          </p:nvSpPr>
          <p:spPr>
            <a:xfrm>
              <a:off x="4143372" y="3571876"/>
              <a:ext cx="2357454" cy="1143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66FF33"/>
                  </a:solidFill>
                </a:rPr>
                <a:t>Deliberate Structure</a:t>
              </a:r>
              <a:endParaRPr lang="th-TH" sz="2000" b="1" dirty="0">
                <a:solidFill>
                  <a:srgbClr val="66FF33"/>
                </a:solidFill>
              </a:endParaRPr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3143240" y="4357694"/>
              <a:ext cx="2357454" cy="1143008"/>
            </a:xfrm>
            <a:prstGeom prst="ellipse">
              <a:avLst/>
            </a:prstGeom>
            <a:solidFill>
              <a:srgbClr val="9933FF"/>
            </a:solidFill>
            <a:ln>
              <a:solidFill>
                <a:srgbClr val="9933FF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People</a:t>
              </a:r>
              <a:endParaRPr lang="th-TH" sz="2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4810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Why Study Management?</a:t>
            </a:r>
            <a:endParaRPr lang="th-TH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FF33"/>
                </a:solidFill>
              </a:rPr>
              <a:t>Marketing</a:t>
            </a:r>
            <a:endParaRPr lang="en-US" dirty="0" smtClean="0">
              <a:solidFill>
                <a:srgbClr val="66FF33"/>
              </a:solidFill>
            </a:endParaRPr>
          </a:p>
          <a:p>
            <a:pPr lvl="1"/>
            <a:r>
              <a:rPr lang="en-US" dirty="0" smtClean="0"/>
              <a:t>Planning and executing the </a:t>
            </a:r>
            <a:r>
              <a:rPr lang="en-US" dirty="0" smtClean="0">
                <a:solidFill>
                  <a:srgbClr val="66FF33"/>
                </a:solidFill>
              </a:rPr>
              <a:t>conception, pricing, promotion, and distribution of ideas, goods, and services</a:t>
            </a:r>
            <a:r>
              <a:rPr lang="en-US" dirty="0" smtClean="0"/>
              <a:t> to create exchanges that satisfy individual and organizational objectives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of Business</a:t>
            </a:r>
            <a:endParaRPr lang="en-US" dirty="0"/>
          </a:p>
        </p:txBody>
      </p:sp>
      <p:sp>
        <p:nvSpPr>
          <p:cNvPr id="1026" name="AutoShape 2" descr="data:image/jpg;base64,/9j/4AAQSkZJRgABAQAAAQABAAD/2wCEAAkGBhQQEBUUEBMVFRQVFxgWGBgYFhwaGBcYFRgVHBwcHR0XHSYhFxkjGxweIDAgIycpLS4uGx82NTAqNSYvLCkBCQoKDgwOGg8PGiwkHyQ0Li0tKiovLC8qKS8pLCkvKSkpNSw1NCoqKTQpLCwqKS4vLCksLCwpMDUsLSwsLCwsLf/AABEIAH8AXwMBIgACEQEDEQH/xAAcAAACAgMBAQAAAAAAAAAAAAAEBQAGAQIDBwj/xAA8EAACAQIEAggDBgMJAQAAAAABAhEAAwQSITEFQQYTIlFhcYGRBzLwQmKhscHRUnKyFCMzU4KSotLxFf/EABkBAAIDAQAAAAAAAAAAAAAAAAADAQIEBf/EACQRAAIDAAEEAgIDAAAAAAAAAAABAgMREhMhMUEiUQSBI2HR/9oADAMBAAIRAxEAPwD3GpUqUAStXeATvAnTel/GeNLh1DNzOUHlmAnKT9mROtUo9MH65ntiA4ggnvCzHcQ2Yj+c1KQF9xOOC2xcBBXQk/cMSw8BM+QrF/iSISGMR+RG/lPZ84rzZMUxJgkAljAOgzTIA5AydKJskxEmIj00/ap4geiYfFB1BmOyrEdwYTrXS3dDAEbESPI1R7NxspWTDRPjAI/IxTT/AOrcI0gaZRHIc48TA9qOIFnqUqwvFgcqhSOUb6D6/M+bNHkAjY1XANqlSpQAPicStoAtsSFHmdhXa3cDAEaggEeRrW/YV1KuoZTuCAR7GgrmEuB2IuZbZWBG6dmNAezAPamPDaqvdI76VXp5jEBa2AVuHIWB+W4nJhp8ysCJ0MTuNqnYFZ4tjGuXT1iKjr2WyAqGI+1B2nf1qWKciRhYFMLC0BYpjYNSAdZSjbdmhbBphZegDm9qKd4DHC4IAiNNx+A7qUXXoQXIYamDoY3g768qhrQLaTWIneuauvZG2nZHgPCu1LAlL7LhFNt2a4w3JGpB28/MfhtWeMY7qk7JAY7bTHOJqupjXN5WJYuYWIAkTMaaR40qV0Iyx7+hiplJckVvpXwdrN+Gy9qShUZc4B5iT2xMSSSfOheE4M3W3gDc/pVo6U/3+HuXbCDrFa2vbntq9wLlkdq2uswpHjO1JcKzYXE3MPca295UN1lXMFygEjVh80A7nWO+as57H4sFHJZJBd3hwVZWZFbWrLDcUix/TC9YK9bgroW4cttlZbhZoLZSidpZUHXXbajuCdLbWJbIXRLn+WxKv/tcBvwrPCy5LF3NEo1N9+w5t3Y3opL9LbjyxrZL1PoudjakswVbUoJNMYterg1wyAu5NDtiIrSwQ7gGYnWATpz21rSILnw5LaiFILH5jOYz4kTR1c7CqFGSMsaRtHpXSlAVjpE563bZRHiJP6zSM3z1qwCpyuPUrmH9NW/j2CLpmX5kk+a8/XSaT4fhQuAFmytoVgDTfXXzPvXMuqk7Gl7NM3GdHH3/AI9OfBsO11bi24gDTNOXMrgpMfynbvoHiKXLl5hdw9pCxi5dW7mJRDOQDIpgnsydgW76uPCsOtq2EURG/ieZ9ao3SHpCq4x7dsFsphjOmbmBprBmn9Kca0l3ZWuab+X0gTjzA3cPcuMq27WIBd2MKoa1etgk8u26idtaH6P9GWcO1+0t2WYkOEuKyAgqwLTJ3202jnTzCk3V2kGfaNj371ytcCtW8wtBrGb5updrQPpbIHrFK4yjFcln9mhtSfxf6FFvh8vdNm41q3my28kFeyIY5XkFc0iBGxgijrQZQQ7Lm1Iyg6ry32MUQ2HW2AqCFUBQPACiMDhesZe6df5RE/qKrG6fPIlnVHjsgHC2HumEBPjyE7SeUnT1q18H6O9U4dmOdSdvlZWWPQ/tR/C+G2rQPUiAx11PeeR7pjyo+uq2c4lSpUqoAvE+s6puqjPGn6x4xtVY4fje81caqXSTh5sv1qfIx7X3W7/I/n51KAZYfEh/r29Tv7ULxLgli6JYIrbBtAZ199yY76U4biYHMV3N/OUDCUDyZGhGvvE/hUgckRrEjKezzGv/AJXO3fa7cUqpI1DSNoB3rXp7ea2qZAJALD1MflPvWvw9yvhDlY9YGYXQeRYyI+6VgDyPOsNljjNx9M2xr/i6v0xjw/hZbtONN4ozht5izB7YtkBdMyk9oH+E6bURiViBMfrQt3TUGSK2QqjBfEyym5+Rthnyt4GmFJcLiM4pnhr86Hf86l9yh3qVKlQBKwVnes1CaANerA5AelLeJYfrDPcIpg7aSeVCGDuAfHY+4qUBUukuGdiumbKsRziT71r0O4UbNxr05UdMuX+LUEN4Aax5mlfxIxz4XFWLiO4RrZDKrEA5XYn1hhv4Um6O9Kb+JxmEtG9cKBwGJyg3BM9rLuIEbmZrnTUutmdvs3xm+jxTPTsSpZifbyrgcPyO3Pypq1juP4T+taHDHv8A+J/7V09MAntA2rrIeR0Pep2Pt+M00u3AFzEwBrNY4vh16tXbRlECOfgfCdfekl92bLnJgyVEQpju7zWa25V9l5HV1Off0WLh3FlugA9lu4nfy76YVSBr36e9WXgqnKT1uddgIgg+Mk0qi5z7MvdSo90Hh9fruqI2asfa+u41oo09R+QrWZiYtSV7NKsXjFsLmvMLayBLGBJEx56H2rljumWEsMUu3lD7MFBYgjecgMGI0rzLpb0u/tWI1cdUjEW8oMEEDtGftbjlEVR3Rj2Q2FTl58BPxP4/hsTatpZuZ7qMdgcuVh2pYxzAOk7Gq38OFP8Ab7P3Wcn0Rv3pLxDiAYwGB7JMz3pPp+tEYORA7ivMzuO8+VL5a9Y3MWI9/XG1uuOrxLA8RuAAdY+x+038C+NXz4Z9InN+5hbnbWC6MWGZSN17Rlgd9JjXkdLq1N4KdTS0ujYYX4D5oGoI0o27gEa31ZUZQIHhG0HkfGu4uA8xWlwSY+tZ/arcVu4U5Mrtrg7lsjggja4BKkeOo39wZ76sOFsC2gURoNYAEnmYFYca/h+FRz9egqkKow8Fp2Ofk6BDP13Gg+K4nqcPduExkRnkCYyITMc9po+sEU0WfK7cZhz1hM6ydNSSJOp20jeuGJ42GAkmcwJ1/m8deXtX0tjeheCvf4mFsn/QB/TE1zwvQPh9r5MFhge/qlJ92BpPQjuj+vLMPmC2+ZpUMRly6KSflyzp770aMTlbTMNNeWoMzBPgNPPavqe1wy0nyWra+SKPyFVrEfCvh7knqCMxJIV2Ak6mJOnkIqXUvTIVv2jwFceS2/JtT3kHlsP2ApnheJEMzKxkSQQdRqBI7tJq4cU+AV3rWOFxa9WSSFuKcyjuzLIbzgeVGcI+BTKQb+JBjkgb9xSpfjb7GR/IS9Dv4X9MDi1uWL75ntqrIWPaZdQ3i2Vo1+8KvuUkA84FV/o18PcJgHNyyhN0gqXJ5EgkADQAkDx03qy1ojHis3TPJ8nqOTWp+vCKj2ia61KsVP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579438"/>
            <a:ext cx="904875" cy="1209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155" name="Picture 3" descr="C:\Documents and Settings\UserXP\Desktop\4p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4438661"/>
            <a:ext cx="2133611" cy="21336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3863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The universality of management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reality that management is needed in all types, sizes, level, areas of organizations.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The reality of 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You will either manage or be managed in your future career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Study Management?</a:t>
            </a:r>
            <a:endParaRPr lang="th-TH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72000"/>
          </a:xfrm>
        </p:spPr>
        <p:txBody>
          <a:bodyPr/>
          <a:lstStyle/>
          <a:p>
            <a:pPr algn="ctr">
              <a:buFont typeface="Wingdings" pitchFamily="2" charset="2"/>
              <a:buChar char="q"/>
            </a:pPr>
            <a:r>
              <a:rPr lang="en-US" b="1" i="1" dirty="0" smtClean="0">
                <a:solidFill>
                  <a:schemeClr val="bg1"/>
                </a:solidFill>
              </a:rPr>
              <a:t>Rewards and challenges of being a manager</a:t>
            </a:r>
          </a:p>
          <a:p>
            <a:pPr>
              <a:buNone/>
            </a:pPr>
            <a:endParaRPr lang="th-TH" b="1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Why Study Management?</a:t>
            </a:r>
            <a:endParaRPr lang="th-TH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034" y="2071679"/>
          <a:ext cx="817642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4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Rewards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Challenges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Create work environment where org. members can work to the best of</a:t>
                      </a:r>
                      <a:r>
                        <a:rPr lang="en-US" baseline="0" dirty="0" smtClean="0">
                          <a:latin typeface="Agency FB" pitchFamily="34" charset="0"/>
                        </a:rPr>
                        <a:t> their ability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Do hard work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Have opportunity to think creatively &amp; use imagination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May have duties that are more clerical than managerial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Help others find meaning &amp; fulfillment in work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Have to deal with a variety of personalities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Support,</a:t>
                      </a:r>
                      <a:r>
                        <a:rPr lang="en-US" baseline="0" dirty="0" smtClean="0">
                          <a:latin typeface="Agency FB" pitchFamily="34" charset="0"/>
                        </a:rPr>
                        <a:t> coach, and nurture others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Often have to</a:t>
                      </a:r>
                      <a:r>
                        <a:rPr lang="en-US" baseline="0" dirty="0" smtClean="0">
                          <a:latin typeface="Agency FB" pitchFamily="34" charset="0"/>
                        </a:rPr>
                        <a:t> deal with limited resources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Work with variety of people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Motivate</a:t>
                      </a:r>
                      <a:r>
                        <a:rPr lang="en-US" baseline="0" dirty="0" smtClean="0">
                          <a:latin typeface="Agency FB" pitchFamily="34" charset="0"/>
                        </a:rPr>
                        <a:t> workers in chaotic and uncertain situations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2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Receive recognition &amp; status in org. and community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Blend</a:t>
                      </a:r>
                      <a:r>
                        <a:rPr lang="en-US" baseline="0" dirty="0" smtClean="0">
                          <a:latin typeface="Agency FB" pitchFamily="34" charset="0"/>
                        </a:rPr>
                        <a:t> knowledge, skills, ambitions, and experiences of a diverse workgroup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4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Play a role in influencing org. outcomes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Success</a:t>
                      </a:r>
                      <a:r>
                        <a:rPr lang="en-US" baseline="0" dirty="0" smtClean="0">
                          <a:latin typeface="Agency FB" pitchFamily="34" charset="0"/>
                        </a:rPr>
                        <a:t> depends on others’ work performance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2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gency FB" pitchFamily="34" charset="0"/>
                        </a:rPr>
                        <a:t>Receive appropriate compensation</a:t>
                      </a:r>
                      <a:r>
                        <a:rPr lang="en-US" baseline="0" dirty="0" smtClean="0">
                          <a:latin typeface="Agency FB" pitchFamily="34" charset="0"/>
                        </a:rPr>
                        <a:t> in form of salaries, bonuses, and stock options</a:t>
                      </a:r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00039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66CCFF"/>
                </a:solidFill>
              </a:rPr>
              <a:t>Organization:</a:t>
            </a:r>
            <a:r>
              <a:rPr lang="en-US" dirty="0" smtClean="0">
                <a:solidFill>
                  <a:srgbClr val="66CCFF"/>
                </a:solidFill>
              </a:rPr>
              <a:t> </a:t>
            </a:r>
            <a:r>
              <a:rPr lang="en-US" dirty="0" smtClean="0"/>
              <a:t>Student Union (SU)</a:t>
            </a:r>
          </a:p>
          <a:p>
            <a:r>
              <a:rPr lang="en-US" b="1" dirty="0" smtClean="0">
                <a:solidFill>
                  <a:srgbClr val="66CCFF"/>
                </a:solidFill>
              </a:rPr>
              <a:t>Managers of SU: </a:t>
            </a:r>
            <a:r>
              <a:rPr lang="en-US" dirty="0" smtClean="0"/>
              <a:t>members in your group (group of 5)</a:t>
            </a:r>
          </a:p>
          <a:p>
            <a:r>
              <a:rPr lang="en-US" u="sng" dirty="0" smtClean="0">
                <a:solidFill>
                  <a:srgbClr val="FFFF00"/>
                </a:solidFill>
              </a:rPr>
              <a:t>Discuss and make conclusion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among your group member by using </a:t>
            </a:r>
            <a:r>
              <a:rPr lang="en-US" dirty="0" smtClean="0">
                <a:solidFill>
                  <a:srgbClr val="FF66CC"/>
                </a:solidFill>
              </a:rPr>
              <a:t>the 4-Management Functions </a:t>
            </a:r>
            <a:r>
              <a:rPr lang="en-US" dirty="0" smtClean="0"/>
              <a:t>(Planning/ Organizing/ Leading/ Controlling)</a:t>
            </a:r>
          </a:p>
          <a:p>
            <a:r>
              <a:rPr lang="en-US" u="sng" dirty="0" smtClean="0">
                <a:solidFill>
                  <a:srgbClr val="FFFF00"/>
                </a:solidFill>
              </a:rPr>
              <a:t>Make a PPT presentation and present in the class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285884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In-class assignment: SU Establishment</a:t>
            </a:r>
            <a:endParaRPr lang="th-TH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FF33"/>
                </a:solidFill>
              </a:rPr>
              <a:t>Finance</a:t>
            </a:r>
            <a:endParaRPr lang="en-US" dirty="0" smtClean="0">
              <a:solidFill>
                <a:srgbClr val="66FF33"/>
              </a:solidFill>
            </a:endParaRPr>
          </a:p>
          <a:p>
            <a:pPr lvl="1"/>
            <a:r>
              <a:rPr lang="en-US" dirty="0" smtClean="0"/>
              <a:t>Revenue, expenses, budget, financial records and financial statements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of Business</a:t>
            </a:r>
            <a:endParaRPr lang="en-US" dirty="0"/>
          </a:p>
        </p:txBody>
      </p:sp>
      <p:sp>
        <p:nvSpPr>
          <p:cNvPr id="1026" name="AutoShape 2" descr="data:image/jpg;base64,/9j/4AAQSkZJRgABAQAAAQABAAD/2wCEAAkGBhQQEBUUEBMVFRQVFxgWGBgYFhwaGBcYFRgVHBwcHR0XHSYhFxkjGxweIDAgIycpLS4uGx82NTAqNSYvLCkBCQoKDgwOGg8PGiwkHyQ0Li0tKiovLC8qKS8pLCkvKSkpNSw1NCoqKTQpLCwqKS4vLCksLCwpMDUsLSwsLCwsLf/AABEIAH8AXwMBIgACEQEDEQH/xAAcAAACAgMBAQAAAAAAAAAAAAAEBQAGAQIDBwj/xAA8EAACAQIEAggDBgMJAQAAAAABAhEAAwQSITEFQQYTIlFhcYGRBzLwQmKhscHRUnKyFCMzU4KSotLxFf/EABkBAAIDAQAAAAAAAAAAAAAAAAADAQIEBf/EACQRAAIDAAEEAgIDAAAAAAAAAAABAgMREhMhMUEiUQSBI2HR/9oADAMBAAIRAxEAPwD3GpUqUAStXeATvAnTel/GeNLh1DNzOUHlmAnKT9mROtUo9MH65ntiA4ggnvCzHcQ2Yj+c1KQF9xOOC2xcBBXQk/cMSw8BM+QrF/iSISGMR+RG/lPZ84rzZMUxJgkAljAOgzTIA5AydKJskxEmIj00/ap4geiYfFB1BmOyrEdwYTrXS3dDAEbESPI1R7NxspWTDRPjAI/IxTT/AOrcI0gaZRHIc48TA9qOIFnqUqwvFgcqhSOUb6D6/M+bNHkAjY1XANqlSpQAPicStoAtsSFHmdhXa3cDAEaggEeRrW/YV1KuoZTuCAR7GgrmEuB2IuZbZWBG6dmNAezAPamPDaqvdI76VXp5jEBa2AVuHIWB+W4nJhp8ysCJ0MTuNqnYFZ4tjGuXT1iKjr2WyAqGI+1B2nf1qWKciRhYFMLC0BYpjYNSAdZSjbdmhbBphZegDm9qKd4DHC4IAiNNx+A7qUXXoQXIYamDoY3g768qhrQLaTWIneuauvZG2nZHgPCu1LAlL7LhFNt2a4w3JGpB28/MfhtWeMY7qk7JAY7bTHOJqupjXN5WJYuYWIAkTMaaR40qV0Iyx7+hiplJckVvpXwdrN+Gy9qShUZc4B5iT2xMSSSfOheE4M3W3gDc/pVo6U/3+HuXbCDrFa2vbntq9wLlkdq2uswpHjO1JcKzYXE3MPca295UN1lXMFygEjVh80A7nWO+as57H4sFHJZJBd3hwVZWZFbWrLDcUix/TC9YK9bgroW4cttlZbhZoLZSidpZUHXXbajuCdLbWJbIXRLn+WxKv/tcBvwrPCy5LF3NEo1N9+w5t3Y3opL9LbjyxrZL1PoudjakswVbUoJNMYterg1wyAu5NDtiIrSwQ7gGYnWATpz21rSILnw5LaiFILH5jOYz4kTR1c7CqFGSMsaRtHpXSlAVjpE563bZRHiJP6zSM3z1qwCpyuPUrmH9NW/j2CLpmX5kk+a8/XSaT4fhQuAFmytoVgDTfXXzPvXMuqk7Gl7NM3GdHH3/AI9OfBsO11bi24gDTNOXMrgpMfynbvoHiKXLl5hdw9pCxi5dW7mJRDOQDIpgnsydgW76uPCsOtq2EURG/ieZ9ao3SHpCq4x7dsFsphjOmbmBprBmn9Kca0l3ZWuab+X0gTjzA3cPcuMq27WIBd2MKoa1etgk8u26idtaH6P9GWcO1+0t2WYkOEuKyAgqwLTJ3202jnTzCk3V2kGfaNj371ytcCtW8wtBrGb5updrQPpbIHrFK4yjFcln9mhtSfxf6FFvh8vdNm41q3my28kFeyIY5XkFc0iBGxgijrQZQQ7Lm1Iyg6ry32MUQ2HW2AqCFUBQPACiMDhesZe6df5RE/qKrG6fPIlnVHjsgHC2HumEBPjyE7SeUnT1q18H6O9U4dmOdSdvlZWWPQ/tR/C+G2rQPUiAx11PeeR7pjyo+uq2c4lSpUqoAvE+s6puqjPGn6x4xtVY4fje81caqXSTh5sv1qfIx7X3W7/I/n51KAZYfEh/r29Tv7ULxLgli6JYIrbBtAZ199yY76U4biYHMV3N/OUDCUDyZGhGvvE/hUgckRrEjKezzGv/AJXO3fa7cUqpI1DSNoB3rXp7ea2qZAJALD1MflPvWvw9yvhDlY9YGYXQeRYyI+6VgDyPOsNljjNx9M2xr/i6v0xjw/hZbtONN4ozht5izB7YtkBdMyk9oH+E6bURiViBMfrQt3TUGSK2QqjBfEyym5+Rthnyt4GmFJcLiM4pnhr86Hf86l9yh3qVKlQBKwVnes1CaANerA5AelLeJYfrDPcIpg7aSeVCGDuAfHY+4qUBUukuGdiumbKsRziT71r0O4UbNxr05UdMuX+LUEN4Aax5mlfxIxz4XFWLiO4RrZDKrEA5XYn1hhv4Um6O9Kb+JxmEtG9cKBwGJyg3BM9rLuIEbmZrnTUutmdvs3xm+jxTPTsSpZifbyrgcPyO3Pypq1juP4T+taHDHv8A+J/7V09MAntA2rrIeR0Pep2Pt+M00u3AFzEwBrNY4vh16tXbRlECOfgfCdfekl92bLnJgyVEQpju7zWa25V9l5HV1Off0WLh3FlugA9lu4nfy76YVSBr36e9WXgqnKT1uddgIgg+Mk0qi5z7MvdSo90Hh9fruqI2asfa+u41oo09R+QrWZiYtSV7NKsXjFsLmvMLayBLGBJEx56H2rljumWEsMUu3lD7MFBYgjecgMGI0rzLpb0u/tWI1cdUjEW8oMEEDtGftbjlEVR3Rj2Q2FTl58BPxP4/hsTatpZuZ7qMdgcuVh2pYxzAOk7Gq38OFP8Ab7P3Wcn0Rv3pLxDiAYwGB7JMz3pPp+tEYORA7ivMzuO8+VL5a9Y3MWI9/XG1uuOrxLA8RuAAdY+x+038C+NXz4Z9InN+5hbnbWC6MWGZSN17Rlgd9JjXkdLq1N4KdTS0ujYYX4D5oGoI0o27gEa31ZUZQIHhG0HkfGu4uA8xWlwSY+tZ/arcVu4U5Mrtrg7lsjggja4BKkeOo39wZ76sOFsC2gURoNYAEnmYFYca/h+FRz9egqkKow8Fp2Ofk6BDP13Gg+K4nqcPduExkRnkCYyITMc9po+sEU0WfK7cZhz1hM6ydNSSJOp20jeuGJ42GAkmcwJ1/m8deXtX0tjeheCvf4mFsn/QB/TE1zwvQPh9r5MFhge/qlJ92BpPQjuj+vLMPmC2+ZpUMRly6KSflyzp770aMTlbTMNNeWoMzBPgNPPavqe1wy0nyWra+SKPyFVrEfCvh7knqCMxJIV2Ak6mJOnkIqXUvTIVv2jwFceS2/JtT3kHlsP2ApnheJEMzKxkSQQdRqBI7tJq4cU+AV3rWOFxa9WSSFuKcyjuzLIbzgeVGcI+BTKQb+JBjkgb9xSpfjb7GR/IS9Dv4X9MDi1uWL75ntqrIWPaZdQ3i2Vo1+8KvuUkA84FV/o18PcJgHNyyhN0gqXJ5EgkADQAkDx03qy1ojHis3TPJ8nqOTWp+vCKj2ia61KsVP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579438"/>
            <a:ext cx="904875" cy="1209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79" name="Picture 3" descr="C:\Documents and Settings\UserXP\Desktop\financ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286256"/>
            <a:ext cx="2134736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FF33"/>
                </a:solidFill>
              </a:rPr>
              <a:t>Production</a:t>
            </a:r>
            <a:endParaRPr lang="en-US" dirty="0" smtClean="0">
              <a:solidFill>
                <a:srgbClr val="66FF33"/>
              </a:solidFill>
            </a:endParaRPr>
          </a:p>
          <a:p>
            <a:pPr lvl="1"/>
            <a:r>
              <a:rPr lang="en-US" dirty="0" smtClean="0">
                <a:solidFill>
                  <a:srgbClr val="66FF33"/>
                </a:solidFill>
              </a:rPr>
              <a:t>Extraction and cultivation </a:t>
            </a:r>
            <a:r>
              <a:rPr lang="en-US" dirty="0" smtClean="0"/>
              <a:t>(products are obtained from nature or grown using natural resources)</a:t>
            </a:r>
          </a:p>
          <a:p>
            <a:pPr lvl="1"/>
            <a:r>
              <a:rPr lang="en-US" dirty="0" smtClean="0">
                <a:solidFill>
                  <a:srgbClr val="66FF33"/>
                </a:solidFill>
              </a:rPr>
              <a:t>Processing</a:t>
            </a:r>
            <a:r>
              <a:rPr lang="en-US" dirty="0" smtClean="0"/>
              <a:t> (changing and improving the form of another product)</a:t>
            </a:r>
          </a:p>
          <a:p>
            <a:pPr lvl="1"/>
            <a:r>
              <a:rPr lang="en-US" dirty="0" smtClean="0">
                <a:solidFill>
                  <a:srgbClr val="66FF33"/>
                </a:solidFill>
              </a:rPr>
              <a:t>Manufacturing</a:t>
            </a:r>
            <a:r>
              <a:rPr lang="en-US" dirty="0" smtClean="0"/>
              <a:t> (combines raw materials and processes goods into                              finished products)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of Business</a:t>
            </a:r>
            <a:endParaRPr lang="en-US" dirty="0"/>
          </a:p>
        </p:txBody>
      </p:sp>
      <p:sp>
        <p:nvSpPr>
          <p:cNvPr id="1026" name="AutoShape 2" descr="data:image/jpg;base64,/9j/4AAQSkZJRgABAQAAAQABAAD/2wCEAAkGBhQQEBUUEBMVFRQVFxgWGBgYFhwaGBcYFRgVHBwcHR0XHSYhFxkjGxweIDAgIycpLS4uGx82NTAqNSYvLCkBCQoKDgwOGg8PGiwkHyQ0Li0tKiovLC8qKS8pLCkvKSkpNSw1NCoqKTQpLCwqKS4vLCksLCwpMDUsLSwsLCwsLf/AABEIAH8AXwMBIgACEQEDEQH/xAAcAAACAgMBAQAAAAAAAAAAAAAEBQAGAQIDBwj/xAA8EAACAQIEAggDBgMJAQAAAAABAhEAAwQSITEFQQYTIlFhcYGRBzLwQmKhscHRUnKyFCMzU4KSotLxFf/EABkBAAIDAQAAAAAAAAAAAAAAAAADAQIEBf/EACQRAAIDAAEEAgIDAAAAAAAAAAABAgMREhMhMUEiUQSBI2HR/9oADAMBAAIRAxEAPwD3GpUqUAStXeATvAnTel/GeNLh1DNzOUHlmAnKT9mROtUo9MH65ntiA4ggnvCzHcQ2Yj+c1KQF9xOOC2xcBBXQk/cMSw8BM+QrF/iSISGMR+RG/lPZ84rzZMUxJgkAljAOgzTIA5AydKJskxEmIj00/ap4geiYfFB1BmOyrEdwYTrXS3dDAEbESPI1R7NxspWTDRPjAI/IxTT/AOrcI0gaZRHIc48TA9qOIFnqUqwvFgcqhSOUb6D6/M+bNHkAjY1XANqlSpQAPicStoAtsSFHmdhXa3cDAEaggEeRrW/YV1KuoZTuCAR7GgrmEuB2IuZbZWBG6dmNAezAPamPDaqvdI76VXp5jEBa2AVuHIWB+W4nJhp8ysCJ0MTuNqnYFZ4tjGuXT1iKjr2WyAqGI+1B2nf1qWKciRhYFMLC0BYpjYNSAdZSjbdmhbBphZegDm9qKd4DHC4IAiNNx+A7qUXXoQXIYamDoY3g768qhrQLaTWIneuauvZG2nZHgPCu1LAlL7LhFNt2a4w3JGpB28/MfhtWeMY7qk7JAY7bTHOJqupjXN5WJYuYWIAkTMaaR40qV0Iyx7+hiplJckVvpXwdrN+Gy9qShUZc4B5iT2xMSSSfOheE4M3W3gDc/pVo6U/3+HuXbCDrFa2vbntq9wLlkdq2uswpHjO1JcKzYXE3MPca295UN1lXMFygEjVh80A7nWO+as57H4sFHJZJBd3hwVZWZFbWrLDcUix/TC9YK9bgroW4cttlZbhZoLZSidpZUHXXbajuCdLbWJbIXRLn+WxKv/tcBvwrPCy5LF3NEo1N9+w5t3Y3opL9LbjyxrZL1PoudjakswVbUoJNMYterg1wyAu5NDtiIrSwQ7gGYnWATpz21rSILnw5LaiFILH5jOYz4kTR1c7CqFGSMsaRtHpXSlAVjpE563bZRHiJP6zSM3z1qwCpyuPUrmH9NW/j2CLpmX5kk+a8/XSaT4fhQuAFmytoVgDTfXXzPvXMuqk7Gl7NM3GdHH3/AI9OfBsO11bi24gDTNOXMrgpMfynbvoHiKXLl5hdw9pCxi5dW7mJRDOQDIpgnsydgW76uPCsOtq2EURG/ieZ9ao3SHpCq4x7dsFsphjOmbmBprBmn9Kca0l3ZWuab+X0gTjzA3cPcuMq27WIBd2MKoa1etgk8u26idtaH6P9GWcO1+0t2WYkOEuKyAgqwLTJ3202jnTzCk3V2kGfaNj371ytcCtW8wtBrGb5updrQPpbIHrFK4yjFcln9mhtSfxf6FFvh8vdNm41q3my28kFeyIY5XkFc0iBGxgijrQZQQ7Lm1Iyg6ry32MUQ2HW2AqCFUBQPACiMDhesZe6df5RE/qKrG6fPIlnVHjsgHC2HumEBPjyE7SeUnT1q18H6O9U4dmOdSdvlZWWPQ/tR/C+G2rQPUiAx11PeeR7pjyo+uq2c4lSpUqoAvE+s6puqjPGn6x4xtVY4fje81caqXSTh5sv1qfIx7X3W7/I/n51KAZYfEh/r29Tv7ULxLgli6JYIrbBtAZ199yY76U4biYHMV3N/OUDCUDyZGhGvvE/hUgckRrEjKezzGv/AJXO3fa7cUqpI1DSNoB3rXp7ea2qZAJALD1MflPvWvw9yvhDlY9YGYXQeRYyI+6VgDyPOsNljjNx9M2xr/i6v0xjw/hZbtONN4ozht5izB7YtkBdMyk9oH+E6bURiViBMfrQt3TUGSK2QqjBfEyym5+Rthnyt4GmFJcLiM4pnhr86Hf86l9yh3qVKlQBKwVnes1CaANerA5AelLeJYfrDPcIpg7aSeVCGDuAfHY+4qUBUukuGdiumbKsRziT71r0O4UbNxr05UdMuX+LUEN4Aax5mlfxIxz4XFWLiO4RrZDKrEA5XYn1hhv4Um6O9Kb+JxmEtG9cKBwGJyg3BM9rLuIEbmZrnTUutmdvs3xm+jxTPTsSpZifbyrgcPyO3Pypq1juP4T+taHDHv8A+J/7V09MAntA2rrIeR0Pep2Pt+M00u3AFzEwBrNY4vh16tXbRlECOfgfCdfekl92bLnJgyVEQpju7zWa25V9l5HV1Off0WLh3FlugA9lu4nfy76YVSBr36e9WXgqnKT1uddgIgg+Mk0qi5z7MvdSo90Hh9fruqI2asfa+u41oo09R+QrWZiYtSV7NKsXjFsLmvMLayBLGBJEx56H2rljumWEsMUu3lD7MFBYgjecgMGI0rzLpb0u/tWI1cdUjEW8oMEEDtGftbjlEVR3Rj2Q2FTl58BPxP4/hsTatpZuZ7qMdgcuVh2pYxzAOk7Gq38OFP8Ab7P3Wcn0Rv3pLxDiAYwGB7JMz3pPp+tEYORA7ivMzuO8+VL5a9Y3MWI9/XG1uuOrxLA8RuAAdY+x+038C+NXz4Z9InN+5hbnbWC6MWGZSN17Rlgd9JjXkdLq1N4KdTS0ujYYX4D5oGoI0o27gEa31ZUZQIHhG0HkfGu4uA8xWlwSY+tZ/arcVu4U5Mrtrg7lsjggja4BKkeOo39wZ76sOFsC2gURoNYAEnmYFYca/h+FRz9egqkKow8Fp2Ofk6BDP13Gg+K4nqcPduExkRnkCYyITMc9po+sEU0WfK7cZhz1hM6ydNSSJOp20jeuGJ42GAkmcwJ1/m8deXtX0tjeheCvf4mFsn/QB/TE1zwvQPh9r5MFhge/qlJ92BpPQjuj+vLMPmC2+ZpUMRly6KSflyzp770aMTlbTMNNeWoMzBPgNPPavqe1wy0nyWra+SKPyFVrEfCvh7knqCMxJIV2Ak6mJOnkIqXUvTIVv2jwFceS2/JtT3kHlsP2ApnheJEMzKxkSQQdRqBI7tJq4cU+AV3rWOFxa9WSSFuKcyjuzLIbzgeVGcI+BTKQb+JBjkgb9xSpfjb7GR/IS9Dv4X9MDi1uWL75ntqrIWPaZdQ3i2Vo1+8KvuUkA84FV/o18PcJgHNyyhN0gqXJ5EgkADQAkDx03qy1ojHis3TPJ8nqOTWp+vCKj2ia61KsVP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579438"/>
            <a:ext cx="904875" cy="1209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02" name="Picture 2" descr="C:\Documents and Settings\UserXP\Desktop\production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8531" y="5167328"/>
            <a:ext cx="2312625" cy="1547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6FF33"/>
                </a:solidFill>
              </a:rPr>
              <a:t>HR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66FF33"/>
                </a:solidFill>
              </a:rPr>
              <a:t> Human Resources</a:t>
            </a:r>
          </a:p>
          <a:p>
            <a:pPr lvl="1"/>
            <a:r>
              <a:rPr lang="en-US" dirty="0" smtClean="0"/>
              <a:t>People who work for a business/organization</a:t>
            </a:r>
          </a:p>
          <a:p>
            <a:pPr lvl="1"/>
            <a:r>
              <a:rPr lang="en-US" dirty="0" smtClean="0"/>
              <a:t>Involves in </a:t>
            </a:r>
            <a:r>
              <a:rPr lang="en-US" dirty="0" smtClean="0">
                <a:solidFill>
                  <a:srgbClr val="00FF00"/>
                </a:solidFill>
              </a:rPr>
              <a:t>planning &amp; staffing, performance management, compensation &amp; benefits, and employee relations 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of Business</a:t>
            </a:r>
            <a:endParaRPr lang="en-US" dirty="0"/>
          </a:p>
        </p:txBody>
      </p:sp>
      <p:sp>
        <p:nvSpPr>
          <p:cNvPr id="1026" name="AutoShape 2" descr="data:image/jpg;base64,/9j/4AAQSkZJRgABAQAAAQABAAD/2wCEAAkGBhQQEBUUEBMVFRQVFxgWGBgYFhwaGBcYFRgVHBwcHR0XHSYhFxkjGxweIDAgIycpLS4uGx82NTAqNSYvLCkBCQoKDgwOGg8PGiwkHyQ0Li0tKiovLC8qKS8pLCkvKSkpNSw1NCoqKTQpLCwqKS4vLCksLCwpMDUsLSwsLCwsLf/AABEIAH8AXwMBIgACEQEDEQH/xAAcAAACAgMBAQAAAAAAAAAAAAAEBQAGAQIDBwj/xAA8EAACAQIEAggDBgMJAQAAAAABAhEAAwQSITEFQQYTIlFhcYGRBzLwQmKhscHRUnKyFCMzU4KSotLxFf/EABkBAAIDAQAAAAAAAAAAAAAAAAADAQIEBf/EACQRAAIDAAEEAgIDAAAAAAAAAAABAgMREhMhMUEiUQSBI2HR/9oADAMBAAIRAxEAPwD3GpUqUAStXeATvAnTel/GeNLh1DNzOUHlmAnKT9mROtUo9MH65ntiA4ggnvCzHcQ2Yj+c1KQF9xOOC2xcBBXQk/cMSw8BM+QrF/iSISGMR+RG/lPZ84rzZMUxJgkAljAOgzTIA5AydKJskxEmIj00/ap4geiYfFB1BmOyrEdwYTrXS3dDAEbESPI1R7NxspWTDRPjAI/IxTT/AOrcI0gaZRHIc48TA9qOIFnqUqwvFgcqhSOUb6D6/M+bNHkAjY1XANqlSpQAPicStoAtsSFHmdhXa3cDAEaggEeRrW/YV1KuoZTuCAR7GgrmEuB2IuZbZWBG6dmNAezAPamPDaqvdI76VXp5jEBa2AVuHIWB+W4nJhp8ysCJ0MTuNqnYFZ4tjGuXT1iKjr2WyAqGI+1B2nf1qWKciRhYFMLC0BYpjYNSAdZSjbdmhbBphZegDm9qKd4DHC4IAiNNx+A7qUXXoQXIYamDoY3g768qhrQLaTWIneuauvZG2nZHgPCu1LAlL7LhFNt2a4w3JGpB28/MfhtWeMY7qk7JAY7bTHOJqupjXN5WJYuYWIAkTMaaR40qV0Iyx7+hiplJckVvpXwdrN+Gy9qShUZc4B5iT2xMSSSfOheE4M3W3gDc/pVo6U/3+HuXbCDrFa2vbntq9wLlkdq2uswpHjO1JcKzYXE3MPca295UN1lXMFygEjVh80A7nWO+as57H4sFHJZJBd3hwVZWZFbWrLDcUix/TC9YK9bgroW4cttlZbhZoLZSidpZUHXXbajuCdLbWJbIXRLn+WxKv/tcBvwrPCy5LF3NEo1N9+w5t3Y3opL9LbjyxrZL1PoudjakswVbUoJNMYterg1wyAu5NDtiIrSwQ7gGYnWATpz21rSILnw5LaiFILH5jOYz4kTR1c7CqFGSMsaRtHpXSlAVjpE563bZRHiJP6zSM3z1qwCpyuPUrmH9NW/j2CLpmX5kk+a8/XSaT4fhQuAFmytoVgDTfXXzPvXMuqk7Gl7NM3GdHH3/AI9OfBsO11bi24gDTNOXMrgpMfynbvoHiKXLl5hdw9pCxi5dW7mJRDOQDIpgnsydgW76uPCsOtq2EURG/ieZ9ao3SHpCq4x7dsFsphjOmbmBprBmn9Kca0l3ZWuab+X0gTjzA3cPcuMq27WIBd2MKoa1etgk8u26idtaH6P9GWcO1+0t2WYkOEuKyAgqwLTJ3202jnTzCk3V2kGfaNj371ytcCtW8wtBrGb5updrQPpbIHrFK4yjFcln9mhtSfxf6FFvh8vdNm41q3my28kFeyIY5XkFc0iBGxgijrQZQQ7Lm1Iyg6ry32MUQ2HW2AqCFUBQPACiMDhesZe6df5RE/qKrG6fPIlnVHjsgHC2HumEBPjyE7SeUnT1q18H6O9U4dmOdSdvlZWWPQ/tR/C+G2rQPUiAx11PeeR7pjyo+uq2c4lSpUqoAvE+s6puqjPGn6x4xtVY4fje81caqXSTh5sv1qfIx7X3W7/I/n51KAZYfEh/r29Tv7ULxLgli6JYIrbBtAZ199yY76U4biYHMV3N/OUDCUDyZGhGvvE/hUgckRrEjKezzGv/AJXO3fa7cUqpI1DSNoB3rXp7ea2qZAJALD1MflPvWvw9yvhDlY9YGYXQeRYyI+6VgDyPOsNljjNx9M2xr/i6v0xjw/hZbtONN4ozht5izB7YtkBdMyk9oH+E6bURiViBMfrQt3TUGSK2QqjBfEyym5+Rthnyt4GmFJcLiM4pnhr86Hf86l9yh3qVKlQBKwVnes1CaANerA5AelLeJYfrDPcIpg7aSeVCGDuAfHY+4qUBUukuGdiumbKsRziT71r0O4UbNxr05UdMuX+LUEN4Aax5mlfxIxz4XFWLiO4RrZDKrEA5XYn1hhv4Um6O9Kb+JxmEtG9cKBwGJyg3BM9rLuIEbmZrnTUutmdvs3xm+jxTPTsSpZifbyrgcPyO3Pypq1juP4T+taHDHv8A+J/7V09MAntA2rrIeR0Pep2Pt+M00u3AFzEwBrNY4vh16tXbRlECOfgfCdfekl92bLnJgyVEQpju7zWa25V9l5HV1Off0WLh3FlugA9lu4nfy76YVSBr36e9WXgqnKT1uddgIgg+Mk0qi5z7MvdSo90Hh9fruqI2asfa+u41oo09R+QrWZiYtSV7NKsXjFsLmvMLayBLGBJEx56H2rljumWEsMUu3lD7MFBYgjecgMGI0rzLpb0u/tWI1cdUjEW8oMEEDtGftbjlEVR3Rj2Q2FTl58BPxP4/hsTatpZuZ7qMdgcuVh2pYxzAOk7Gq38OFP8Ab7P3Wcn0Rv3pLxDiAYwGB7JMz3pPp+tEYORA7ivMzuO8+VL5a9Y3MWI9/XG1uuOrxLA8RuAAdY+x+038C+NXz4Z9InN+5hbnbWC6MWGZSN17Rlgd9JjXkdLq1N4KdTS0ujYYX4D5oGoI0o27gEa31ZUZQIHhG0HkfGu4uA8xWlwSY+tZ/arcVu4U5Mrtrg7lsjggja4BKkeOo39wZ76sOFsC2gURoNYAEnmYFYca/h+FRz9egqkKow8Fp2Ofk6BDP13Gg+K4nqcPduExkRnkCYyITMc9po+sEU0WfK7cZhz1hM6ydNSSJOp20jeuGJ42GAkmcwJ1/m8deXtX0tjeheCvf4mFsn/QB/TE1zwvQPh9r5MFhge/qlJ92BpPQjuj+vLMPmC2+ZpUMRly6KSflyzp770aMTlbTMNNeWoMzBPgNPPavqe1wy0nyWra+SKPyFVrEfCvh7knqCMxJIV2Ak6mJOnkIqXUvTIVv2jwFceS2/JtT3kHlsP2ApnheJEMzKxkSQQdRqBI7tJq4cU+AV3rWOFxa9WSSFuKcyjuzLIbzgeVGcI+BTKQb+JBjkgb9xSpfjb7GR/IS9Dv4X9MDi1uWL75ntqrIWPaZdQ3i2Vo1+8KvuUkA84FV/o18PcJgHNyyhN0gqXJ5EgkADQAkDx03qy1ojHis3TPJ8nqOTWp+vCKj2ia61KsVP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579438"/>
            <a:ext cx="904875" cy="1209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226" name="Picture 2" descr="C:\Documents and Settings\UserXP\Desktop\hr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500570"/>
            <a:ext cx="1914667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14554"/>
            <a:ext cx="8305800" cy="1200378"/>
          </a:xfrm>
        </p:spPr>
        <p:txBody>
          <a:bodyPr/>
          <a:lstStyle/>
          <a:p>
            <a:r>
              <a:rPr lang="en-US" b="1" dirty="0" smtClean="0"/>
              <a:t>Manager </a:t>
            </a:r>
            <a:endParaRPr lang="th-TH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BB4E3633BC7488EAB193F0C2325B2" ma:contentTypeVersion="4" ma:contentTypeDescription="Create a new document." ma:contentTypeScope="" ma:versionID="8e3cb33c808a24873c1dd24a9fbc085f">
  <xsd:schema xmlns:xsd="http://www.w3.org/2001/XMLSchema" xmlns:xs="http://www.w3.org/2001/XMLSchema" xmlns:p="http://schemas.microsoft.com/office/2006/metadata/properties" xmlns:ns2="e2bad26c-aab1-4ab2-983a-d1c3fb6244b2" targetNamespace="http://schemas.microsoft.com/office/2006/metadata/properties" ma:root="true" ma:fieldsID="8169b31da8ce7bf0da6375c32c1d3e9e" ns2:_="">
    <xsd:import namespace="e2bad26c-aab1-4ab2-983a-d1c3fb6244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ad26c-aab1-4ab2-983a-d1c3fb6244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75B5E-6BE3-4AE7-850D-818DB38976CF}"/>
</file>

<file path=customXml/itemProps2.xml><?xml version="1.0" encoding="utf-8"?>
<ds:datastoreItem xmlns:ds="http://schemas.openxmlformats.org/officeDocument/2006/customXml" ds:itemID="{DFE03396-C458-4D5B-84CA-D2D47CAD7DEA}"/>
</file>

<file path=customXml/itemProps3.xml><?xml version="1.0" encoding="utf-8"?>
<ds:datastoreItem xmlns:ds="http://schemas.openxmlformats.org/officeDocument/2006/customXml" ds:itemID="{46B5B20B-4172-4E89-BA0B-693284F42EE8}"/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2967</TotalTime>
  <Words>1711</Words>
  <Application>Microsoft Office PowerPoint</Application>
  <PresentationFormat>On-screen Show (4:3)</PresentationFormat>
  <Paragraphs>270</Paragraphs>
  <Slides>52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Agency FB</vt:lpstr>
      <vt:lpstr>Arial</vt:lpstr>
      <vt:lpstr>Browallia New</vt:lpstr>
      <vt:lpstr>Calibri</vt:lpstr>
      <vt:lpstr>Constantia</vt:lpstr>
      <vt:lpstr>Cordia New</vt:lpstr>
      <vt:lpstr>Wingdings</vt:lpstr>
      <vt:lpstr>Wingdings 2</vt:lpstr>
      <vt:lpstr>Paper</vt:lpstr>
      <vt:lpstr>Introduction to Management and Organization</vt:lpstr>
      <vt:lpstr>Homework (Group) </vt:lpstr>
      <vt:lpstr>Functional Areas of Business</vt:lpstr>
      <vt:lpstr>Functional Area of Business</vt:lpstr>
      <vt:lpstr>Functional Area of Business</vt:lpstr>
      <vt:lpstr>Functional Area of Business</vt:lpstr>
      <vt:lpstr>Functional Area of Business</vt:lpstr>
      <vt:lpstr>Functional Area of Business</vt:lpstr>
      <vt:lpstr>Manager </vt:lpstr>
      <vt:lpstr>Who managers are?</vt:lpstr>
      <vt:lpstr>How many level of managers can we classify?</vt:lpstr>
      <vt:lpstr>How to classify managers in organizations?</vt:lpstr>
      <vt:lpstr>I. Lowest Level of Management</vt:lpstr>
      <vt:lpstr>II. Middle Level of Management</vt:lpstr>
      <vt:lpstr>III. Upper Level of Management</vt:lpstr>
      <vt:lpstr>What is Management?</vt:lpstr>
      <vt:lpstr>2 Important Words for Management:  Efficiency and Effectiveness </vt:lpstr>
      <vt:lpstr>Efficiency and Effectiveness</vt:lpstr>
      <vt:lpstr>Or…</vt:lpstr>
      <vt:lpstr>Efficiency and Effectiveness</vt:lpstr>
      <vt:lpstr>Efficiency and Effectiveness in Management</vt:lpstr>
      <vt:lpstr>Management Functions</vt:lpstr>
      <vt:lpstr>1. PLANNING</vt:lpstr>
      <vt:lpstr>2. ORGANIZING</vt:lpstr>
      <vt:lpstr>3. LEADING</vt:lpstr>
      <vt:lpstr>4. CONTROLLING</vt:lpstr>
      <vt:lpstr>In-class Assignment 1 </vt:lpstr>
      <vt:lpstr>Homework: “Master Manager”</vt:lpstr>
      <vt:lpstr>Group Work</vt:lpstr>
      <vt:lpstr>Area of Management:</vt:lpstr>
      <vt:lpstr>Area of Management:</vt:lpstr>
      <vt:lpstr>Managers for 3 Types of Organizations</vt:lpstr>
      <vt:lpstr>Do managers manage differently for different types of organizations?</vt:lpstr>
      <vt:lpstr>Management for different types of organizations</vt:lpstr>
      <vt:lpstr>Management Roles</vt:lpstr>
      <vt:lpstr>Management Roles</vt:lpstr>
      <vt:lpstr>Mintzberg’s Managerial Roles</vt:lpstr>
      <vt:lpstr>Mintzberg's groups managerial activities and roles as involving:</vt:lpstr>
      <vt:lpstr>1. Interpersonal Roles</vt:lpstr>
      <vt:lpstr>1. Interpersonal Roles (Cont)</vt:lpstr>
      <vt:lpstr>2. Informational Roles</vt:lpstr>
      <vt:lpstr>2. Informational Roles (Cont)</vt:lpstr>
      <vt:lpstr>3. Decisional Roles</vt:lpstr>
      <vt:lpstr>3. Decisional Roles (Cont)</vt:lpstr>
      <vt:lpstr>Management Skills</vt:lpstr>
      <vt:lpstr>Management Skills</vt:lpstr>
      <vt:lpstr>Skills Needed at Different Managerial Levels</vt:lpstr>
      <vt:lpstr>What is an Organization?</vt:lpstr>
      <vt:lpstr>Why Study Management?</vt:lpstr>
      <vt:lpstr>Why Study Management?</vt:lpstr>
      <vt:lpstr>Why Study Management?</vt:lpstr>
      <vt:lpstr>In-class assignment: SU Establishment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Management and Organization</dc:title>
  <dc:creator>ad</dc:creator>
  <cp:lastModifiedBy>Shromona Neogi</cp:lastModifiedBy>
  <cp:revision>219</cp:revision>
  <dcterms:created xsi:type="dcterms:W3CDTF">2009-09-15T21:19:52Z</dcterms:created>
  <dcterms:modified xsi:type="dcterms:W3CDTF">2022-02-24T04:48:29Z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0x010100338BB4E3633BC7488EAB193F0C2325B2</vt:lpwstr>
  </property>
</Properties>
</file>