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57" r:id="rId3"/>
    <p:sldId id="258" r:id="rId4"/>
    <p:sldId id="297" r:id="rId5"/>
    <p:sldId id="298" r:id="rId6"/>
    <p:sldId id="299" r:id="rId7"/>
    <p:sldId id="300" r:id="rId8"/>
    <p:sldId id="301" r:id="rId9"/>
    <p:sldId id="285" r:id="rId10"/>
    <p:sldId id="286" r:id="rId11"/>
    <p:sldId id="287" r:id="rId12"/>
    <p:sldId id="288" r:id="rId13"/>
    <p:sldId id="289" r:id="rId14"/>
    <p:sldId id="290" r:id="rId15"/>
    <p:sldId id="291" r:id="rId16"/>
    <p:sldId id="292" r:id="rId17"/>
    <p:sldId id="293" r:id="rId18"/>
    <p:sldId id="294" r:id="rId19"/>
    <p:sldId id="295"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3" d="100"/>
          <a:sy n="73" d="100"/>
        </p:scale>
        <p:origin x="1152"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8262756" y="5200357"/>
            <a:ext cx="1892949" cy="1402080"/>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85590" y="776289"/>
            <a:ext cx="8734821"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85590" y="2250280"/>
            <a:ext cx="8734821"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485900" y="6012657"/>
            <a:ext cx="6273800" cy="365125"/>
          </a:xfrm>
        </p:spPr>
        <p:txBody>
          <a:bodyPr tIns="0" bIns="0" anchor="t"/>
          <a:lstStyle>
            <a:lvl1pPr algn="r">
              <a:defRPr sz="1000"/>
            </a:lvl1pPr>
          </a:lstStyle>
          <a:p>
            <a:fld id="{8F8B54FD-583A-4CE0-9C89-1C2705CD964F}" type="datetimeFigureOut">
              <a:rPr lang="en-IN" smtClean="0"/>
              <a:pPr/>
              <a:t>24-02-2022</a:t>
            </a:fld>
            <a:endParaRPr lang="en-IN"/>
          </a:p>
        </p:txBody>
      </p:sp>
      <p:sp>
        <p:nvSpPr>
          <p:cNvPr id="17" name="Footer Placeholder 16"/>
          <p:cNvSpPr>
            <a:spLocks noGrp="1"/>
          </p:cNvSpPr>
          <p:nvPr>
            <p:ph type="ftr" sz="quarter" idx="11"/>
          </p:nvPr>
        </p:nvSpPr>
        <p:spPr>
          <a:xfrm>
            <a:off x="1485900" y="5650705"/>
            <a:ext cx="62738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9091601" y="5752308"/>
            <a:ext cx="544830" cy="365125"/>
          </a:xfrm>
        </p:spPr>
        <p:txBody>
          <a:bodyPr anchor="ctr"/>
          <a:lstStyle>
            <a:lvl1pPr algn="ctr">
              <a:defRPr sz="1300">
                <a:solidFill>
                  <a:srgbClr val="FFFFFF"/>
                </a:solidFill>
              </a:defRPr>
            </a:lvl1pPr>
          </a:lstStyle>
          <a:p>
            <a:fld id="{F6914E47-281F-44D1-87A4-58CC4227819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46950" y="381000"/>
            <a:ext cx="206375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381000"/>
            <a:ext cx="67691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7494"/>
            <a:ext cx="89154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95300" y="1882808"/>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190744" y="6480048"/>
            <a:ext cx="2311400" cy="301752"/>
          </a:xfrm>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a:xfrm>
            <a:off x="495300" y="6480970"/>
            <a:ext cx="4615061" cy="300831"/>
          </a:xfrm>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620" y="7035"/>
            <a:ext cx="9890760"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8262756" y="255564"/>
            <a:ext cx="1892949" cy="1402080"/>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7535268" y="6477000"/>
            <a:ext cx="2311400" cy="304800"/>
          </a:xfrm>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a:xfrm>
            <a:off x="2837657" y="6480970"/>
            <a:ext cx="4615061" cy="300831"/>
          </a:xfrm>
        </p:spPr>
        <p:txBody>
          <a:bodyPr/>
          <a:lstStyle/>
          <a:p>
            <a:endParaRPr lang="en-IN"/>
          </a:p>
        </p:txBody>
      </p:sp>
      <p:sp>
        <p:nvSpPr>
          <p:cNvPr id="6" name="Slide Number Placeholder 5"/>
          <p:cNvSpPr>
            <a:spLocks noGrp="1"/>
          </p:cNvSpPr>
          <p:nvPr>
            <p:ph type="sldNum" sz="quarter" idx="12"/>
          </p:nvPr>
        </p:nvSpPr>
        <p:spPr>
          <a:xfrm>
            <a:off x="9155311" y="809625"/>
            <a:ext cx="544830" cy="300831"/>
          </a:xfrm>
        </p:spPr>
        <p:txBody>
          <a:bodyPr/>
          <a:lstStyle/>
          <a:p>
            <a:fld id="{F6914E47-281F-44D1-87A4-58CC42278198}" type="slidenum">
              <a:rPr lang="en-IN" smtClean="0"/>
              <a:pPr/>
              <a:t>‹#›</a:t>
            </a:fld>
            <a:endParaRPr lang="en-IN"/>
          </a:p>
        </p:txBody>
      </p:sp>
      <p:cxnSp>
        <p:nvCxnSpPr>
          <p:cNvPr id="11" name="Straight Connector 10"/>
          <p:cNvCxnSpPr/>
          <p:nvPr/>
        </p:nvCxnSpPr>
        <p:spPr>
          <a:xfrm rot="10800000">
            <a:off x="7007861" y="9381"/>
            <a:ext cx="2895599"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9898380"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12750" y="271465"/>
            <a:ext cx="784225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12750" y="1633536"/>
            <a:ext cx="421005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722438"/>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722438"/>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190744" y="6480969"/>
            <a:ext cx="2311400" cy="301752"/>
          </a:xfrm>
        </p:spPr>
        <p:txBody>
          <a:body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a:xfrm>
            <a:off x="495300" y="6480969"/>
            <a:ext cx="4615061" cy="301752"/>
          </a:xfrm>
        </p:spPr>
        <p:txBody>
          <a:bodyPr/>
          <a:lstStyle/>
          <a:p>
            <a:endParaRPr lang="en-IN"/>
          </a:p>
        </p:txBody>
      </p:sp>
      <p:sp>
        <p:nvSpPr>
          <p:cNvPr id="7" name="Slide Number Placeholder 6"/>
          <p:cNvSpPr>
            <a:spLocks noGrp="1"/>
          </p:cNvSpPr>
          <p:nvPr>
            <p:ph type="sldNum" sz="quarter" idx="12"/>
          </p:nvPr>
        </p:nvSpPr>
        <p:spPr>
          <a:xfrm>
            <a:off x="8221980" y="6480969"/>
            <a:ext cx="544830" cy="301752"/>
          </a:xfrm>
        </p:spPr>
        <p:txBody>
          <a:bodyPr/>
          <a:lstStyle/>
          <a:p>
            <a:fld id="{F6914E47-281F-44D1-87A4-58CC4227819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881" y="290732"/>
            <a:ext cx="11557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78756" y="290732"/>
            <a:ext cx="629443"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478756" y="3427124"/>
            <a:ext cx="629443"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190749" y="290732"/>
            <a:ext cx="74295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190749" y="3427124"/>
            <a:ext cx="74295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5190744" y="6480969"/>
            <a:ext cx="2308098" cy="301752"/>
          </a:xfrm>
        </p:spPr>
        <p:txBody>
          <a:bodyPr/>
          <a:lstStyle/>
          <a:p>
            <a:fld id="{8F8B54FD-583A-4CE0-9C89-1C2705CD964F}" type="datetimeFigureOut">
              <a:rPr lang="en-IN" smtClean="0"/>
              <a:pPr/>
              <a:t>24-02-2022</a:t>
            </a:fld>
            <a:endParaRPr lang="en-IN"/>
          </a:p>
        </p:txBody>
      </p:sp>
      <p:sp>
        <p:nvSpPr>
          <p:cNvPr id="8" name="Footer Placeholder 7"/>
          <p:cNvSpPr>
            <a:spLocks noGrp="1"/>
          </p:cNvSpPr>
          <p:nvPr>
            <p:ph type="ftr" sz="quarter" idx="11"/>
          </p:nvPr>
        </p:nvSpPr>
        <p:spPr>
          <a:xfrm>
            <a:off x="495300" y="6480969"/>
            <a:ext cx="4616196" cy="301752"/>
          </a:xfrm>
        </p:spPr>
        <p:txBody>
          <a:bodyPr/>
          <a:lstStyle/>
          <a:p>
            <a:endParaRPr lang="en-IN"/>
          </a:p>
        </p:txBody>
      </p:sp>
      <p:sp>
        <p:nvSpPr>
          <p:cNvPr id="9" name="Slide Number Placeholder 8"/>
          <p:cNvSpPr>
            <a:spLocks noGrp="1"/>
          </p:cNvSpPr>
          <p:nvPr>
            <p:ph type="sldNum" sz="quarter" idx="12"/>
          </p:nvPr>
        </p:nvSpPr>
        <p:spPr>
          <a:xfrm>
            <a:off x="8221980" y="6483096"/>
            <a:ext cx="544830" cy="301752"/>
          </a:xfrm>
        </p:spPr>
        <p:txBody>
          <a:bodyPr/>
          <a:lstStyle>
            <a:lvl1pPr algn="ctr">
              <a:defRPr/>
            </a:lvl1pPr>
          </a:lstStyle>
          <a:p>
            <a:fld id="{F6914E47-281F-44D1-87A4-58CC4227819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190744" y="6480969"/>
            <a:ext cx="2311400" cy="301752"/>
          </a:xfrm>
        </p:spPr>
        <p:txBody>
          <a:bodyPr/>
          <a:lstStyle/>
          <a:p>
            <a:fld id="{8F8B54FD-583A-4CE0-9C89-1C2705CD964F}" type="datetimeFigureOut">
              <a:rPr lang="en-IN" smtClean="0"/>
              <a:pPr/>
              <a:t>24-02-2022</a:t>
            </a:fld>
            <a:endParaRPr lang="en-IN"/>
          </a:p>
        </p:txBody>
      </p:sp>
      <p:sp>
        <p:nvSpPr>
          <p:cNvPr id="3" name="Footer Placeholder 2"/>
          <p:cNvSpPr>
            <a:spLocks noGrp="1"/>
          </p:cNvSpPr>
          <p:nvPr>
            <p:ph type="ftr" sz="quarter" idx="11"/>
          </p:nvPr>
        </p:nvSpPr>
        <p:spPr>
          <a:xfrm>
            <a:off x="495300" y="6481891"/>
            <a:ext cx="4615061" cy="300831"/>
          </a:xfrm>
        </p:spPr>
        <p:txBody>
          <a:bodyPr/>
          <a:lstStyle/>
          <a:p>
            <a:endParaRPr lang="en-IN"/>
          </a:p>
        </p:txBody>
      </p:sp>
      <p:sp>
        <p:nvSpPr>
          <p:cNvPr id="4" name="Slide Number Placeholder 3"/>
          <p:cNvSpPr>
            <a:spLocks noGrp="1"/>
          </p:cNvSpPr>
          <p:nvPr>
            <p:ph type="sldNum" sz="quarter" idx="12"/>
          </p:nvPr>
        </p:nvSpPr>
        <p:spPr>
          <a:xfrm>
            <a:off x="8221980" y="6480969"/>
            <a:ext cx="544830" cy="301752"/>
          </a:xfrm>
        </p:spPr>
        <p:txBody>
          <a:bodyPr/>
          <a:lstStyle/>
          <a:p>
            <a:fld id="{F6914E47-281F-44D1-87A4-58CC4227819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7744" y="367664"/>
            <a:ext cx="9906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30511" y="367664"/>
            <a:ext cx="26416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955521" y="320040"/>
            <a:ext cx="5715762"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802224" y="6556248"/>
            <a:ext cx="2311400" cy="301752"/>
          </a:xfrm>
        </p:spPr>
        <p:txBody>
          <a:bodyPr/>
          <a:lstStyle>
            <a:lvl1pPr>
              <a:defRPr sz="900"/>
            </a:lvl1p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a:xfrm>
            <a:off x="1230511" y="6556248"/>
            <a:ext cx="5571713"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9111457" y="6556248"/>
            <a:ext cx="544830" cy="301752"/>
          </a:xfrm>
        </p:spPr>
        <p:txBody>
          <a:bodyPr/>
          <a:lstStyle>
            <a:lvl1pPr>
              <a:defRPr sz="900"/>
            </a:lvl1pPr>
          </a:lstStyle>
          <a:p>
            <a:fld id="{F6914E47-281F-44D1-87A4-58CC4227819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7744" y="150896"/>
            <a:ext cx="9906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233090" y="373966"/>
            <a:ext cx="7944612"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238250" y="5867400"/>
            <a:ext cx="7944612"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617208" y="6556248"/>
            <a:ext cx="2278380" cy="301752"/>
          </a:xfrm>
        </p:spPr>
        <p:txBody>
          <a:bodyPr/>
          <a:lstStyle>
            <a:lvl1pPr>
              <a:defRPr sz="900"/>
            </a:lvl1p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a:xfrm>
            <a:off x="1267968" y="6557169"/>
            <a:ext cx="5360411"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901958" y="6556248"/>
            <a:ext cx="396240" cy="301752"/>
          </a:xfrm>
        </p:spPr>
        <p:txBody>
          <a:bodyPr/>
          <a:lstStyle>
            <a:lvl1pPr algn="ctr">
              <a:defRPr sz="900"/>
            </a:lvl1pPr>
          </a:lstStyle>
          <a:p>
            <a:fld id="{F6914E47-281F-44D1-87A4-58CC4227819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620" y="14069"/>
            <a:ext cx="9890760"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9898380"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7007861" y="4948410"/>
            <a:ext cx="2895599"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95300" y="267494"/>
            <a:ext cx="89154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882808"/>
            <a:ext cx="89154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5190744" y="6480969"/>
            <a:ext cx="2311400" cy="301752"/>
          </a:xfrm>
          <a:prstGeom prst="rect">
            <a:avLst/>
          </a:prstGeom>
        </p:spPr>
        <p:txBody>
          <a:bodyPr vert="horz" anchor="b"/>
          <a:lstStyle>
            <a:lvl1pPr algn="l" eaLnBrk="1" latinLnBrk="0" hangingPunct="1">
              <a:defRPr kumimoji="0" sz="1000" b="0">
                <a:solidFill>
                  <a:schemeClr val="tx1"/>
                </a:solidFill>
              </a:defRPr>
            </a:lvl1pPr>
          </a:lstStyle>
          <a:p>
            <a:fld id="{8F8B54FD-583A-4CE0-9C89-1C2705CD964F}" type="datetimeFigureOut">
              <a:rPr lang="en-IN" smtClean="0"/>
              <a:pPr/>
              <a:t>24-02-2022</a:t>
            </a:fld>
            <a:endParaRPr lang="en-IN"/>
          </a:p>
        </p:txBody>
      </p:sp>
      <p:sp>
        <p:nvSpPr>
          <p:cNvPr id="3" name="Footer Placeholder 2"/>
          <p:cNvSpPr>
            <a:spLocks noGrp="1"/>
          </p:cNvSpPr>
          <p:nvPr>
            <p:ph type="ftr" sz="quarter" idx="3"/>
          </p:nvPr>
        </p:nvSpPr>
        <p:spPr>
          <a:xfrm>
            <a:off x="495300" y="6481891"/>
            <a:ext cx="4615061"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8221980" y="6480969"/>
            <a:ext cx="544830" cy="301752"/>
          </a:xfrm>
          <a:prstGeom prst="rect">
            <a:avLst/>
          </a:prstGeom>
        </p:spPr>
        <p:txBody>
          <a:bodyPr vert="horz" anchor="b"/>
          <a:lstStyle>
            <a:lvl1pPr algn="ctr" eaLnBrk="1" latinLnBrk="0" hangingPunct="1">
              <a:defRPr kumimoji="0" sz="1200">
                <a:solidFill>
                  <a:schemeClr val="tx1"/>
                </a:solidFill>
              </a:defRPr>
            </a:lvl1pPr>
          </a:lstStyle>
          <a:p>
            <a:fld id="{F6914E47-281F-44D1-87A4-58CC4227819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65009" y="886692"/>
            <a:ext cx="5178264" cy="1782618"/>
          </a:xfrm>
        </p:spPr>
        <p:txBody>
          <a:bodyPr>
            <a:noAutofit/>
          </a:bodyPr>
          <a:lstStyle/>
          <a:p>
            <a:pPr algn="ctr"/>
            <a:r>
              <a:rPr lang="en-US" sz="4800" b="1" dirty="0" smtClean="0">
                <a:solidFill>
                  <a:schemeClr val="accent1"/>
                </a:solidFill>
                <a:latin typeface="Algerian" pitchFamily="82" charset="0"/>
              </a:rPr>
              <a:t>PLANNING</a:t>
            </a:r>
            <a:endParaRPr lang="en-IN" sz="4800" b="1" dirty="0">
              <a:solidFill>
                <a:schemeClr val="accent1"/>
              </a:solidFill>
              <a:latin typeface="Algerian" pitchFamily="82" charset="0"/>
            </a:endParaRPr>
          </a:p>
        </p:txBody>
      </p:sp>
      <p:sp>
        <p:nvSpPr>
          <p:cNvPr id="7" name="Subtitle 6"/>
          <p:cNvSpPr>
            <a:spLocks noGrp="1"/>
          </p:cNvSpPr>
          <p:nvPr>
            <p:ph type="subTitle" idx="1"/>
          </p:nvPr>
        </p:nvSpPr>
        <p:spPr>
          <a:xfrm>
            <a:off x="535578" y="4493622"/>
            <a:ext cx="8817428" cy="1136469"/>
          </a:xfrm>
        </p:spPr>
        <p:txBody>
          <a:bodyPr>
            <a:normAutofit/>
          </a:bodyPr>
          <a:lstStyle/>
          <a:p>
            <a:r>
              <a:rPr lang="en-IN" b="1" dirty="0" smtClean="0">
                <a:latin typeface="Arial Black" panose="020B0A04020102020204" pitchFamily="34" charset="0"/>
              </a:rPr>
              <a:t>SHROMONA NEOGI</a:t>
            </a:r>
            <a:endParaRPr lang="en-IN" b="1" dirty="0">
              <a:latin typeface="Arial Black" panose="020B0A04020102020204" pitchFamily="34" charset="0"/>
            </a:endParaRPr>
          </a:p>
        </p:txBody>
      </p:sp>
      <p:sp>
        <p:nvSpPr>
          <p:cNvPr id="8" name="Title 5"/>
          <p:cNvSpPr txBox="1">
            <a:spLocks/>
          </p:cNvSpPr>
          <p:nvPr/>
        </p:nvSpPr>
        <p:spPr>
          <a:xfrm>
            <a:off x="2765009" y="3463184"/>
            <a:ext cx="4375981" cy="4762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800" b="1" dirty="0">
              <a:latin typeface="Algerian" panose="04020705040A02060702" pitchFamily="82" charset="0"/>
            </a:endParaRPr>
          </a:p>
        </p:txBody>
      </p:sp>
    </p:spTree>
    <p:extLst>
      <p:ext uri="{BB962C8B-B14F-4D97-AF65-F5344CB8AC3E}">
        <p14:creationId xmlns:p14="http://schemas.microsoft.com/office/powerpoint/2010/main" val="2857047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8971" y="240145"/>
            <a:ext cx="8948057" cy="6247864"/>
          </a:xfrm>
          <a:prstGeom prst="rect">
            <a:avLst/>
          </a:prstGeom>
        </p:spPr>
        <p:txBody>
          <a:bodyPr wrap="square">
            <a:spAutoFit/>
          </a:bodyPr>
          <a:lstStyle/>
          <a:p>
            <a:pPr algn="ctr"/>
            <a:r>
              <a:rPr lang="en-US" sz="3200" b="1" u="sng" dirty="0" smtClean="0">
                <a:latin typeface="Arial Black" panose="020B0A04020102020204" pitchFamily="34" charset="0"/>
              </a:rPr>
              <a:t>Types of Plans</a:t>
            </a:r>
          </a:p>
          <a:p>
            <a:pPr algn="ctr"/>
            <a:endParaRPr lang="en-US" sz="3200" b="1" u="sng" dirty="0" smtClean="0">
              <a:latin typeface="Arial Black" panose="020B0A04020102020204" pitchFamily="34" charset="0"/>
            </a:endParaRPr>
          </a:p>
          <a:p>
            <a:pPr algn="ctr"/>
            <a:r>
              <a:rPr lang="en-US" sz="2000" b="1" i="1" dirty="0" smtClean="0"/>
              <a:t>Planning is a pervasive function which means it is not the task of top level managers only but managers working at different levels perform planning function. The plans framed by top level manager may differ from the plans formed by middle and lower level managers. </a:t>
            </a:r>
          </a:p>
          <a:p>
            <a:pPr algn="just"/>
            <a:endParaRPr lang="en-US" sz="2000" dirty="0" smtClean="0"/>
          </a:p>
          <a:p>
            <a:pPr algn="just"/>
            <a:r>
              <a:rPr lang="en-US" sz="2000" dirty="0" smtClean="0"/>
              <a:t>The different types of plans or common plans formed by the managers at different levels are:</a:t>
            </a:r>
          </a:p>
          <a:p>
            <a:pPr algn="just"/>
            <a:endParaRPr lang="en-US" sz="2000" dirty="0" smtClean="0"/>
          </a:p>
          <a:p>
            <a:pPr algn="just"/>
            <a:r>
              <a:rPr lang="en-US" sz="2000" dirty="0" smtClean="0"/>
              <a:t>Objectives </a:t>
            </a:r>
          </a:p>
          <a:p>
            <a:pPr algn="just"/>
            <a:endParaRPr lang="en-US" sz="2000" dirty="0" smtClean="0"/>
          </a:p>
          <a:p>
            <a:pPr algn="just"/>
            <a:r>
              <a:rPr lang="en-US" sz="2000" dirty="0" smtClean="0"/>
              <a:t>Strategy – Programmes</a:t>
            </a:r>
          </a:p>
          <a:p>
            <a:pPr algn="just"/>
            <a:endParaRPr lang="en-US" sz="2000" dirty="0" smtClean="0"/>
          </a:p>
          <a:p>
            <a:pPr algn="just"/>
            <a:r>
              <a:rPr lang="en-US" sz="2000" dirty="0" smtClean="0"/>
              <a:t>Rules &amp; Policies – Methods</a:t>
            </a:r>
          </a:p>
          <a:p>
            <a:pPr algn="just"/>
            <a:endParaRPr lang="en-US" sz="2000" dirty="0" smtClean="0"/>
          </a:p>
          <a:p>
            <a:pPr algn="just"/>
            <a:r>
              <a:rPr lang="en-US" sz="2000" dirty="0" smtClean="0"/>
              <a:t>Procedures – Budgets</a:t>
            </a:r>
          </a:p>
          <a:p>
            <a:endParaRPr lang="en-US" dirty="0"/>
          </a:p>
          <a:p>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5131" y="304800"/>
            <a:ext cx="9287692" cy="5509200"/>
          </a:xfrm>
          <a:prstGeom prst="rect">
            <a:avLst/>
          </a:prstGeom>
        </p:spPr>
        <p:txBody>
          <a:bodyPr wrap="square">
            <a:spAutoFit/>
          </a:bodyPr>
          <a:lstStyle/>
          <a:p>
            <a:pPr marL="342900" indent="-342900">
              <a:buAutoNum type="arabicPeriod"/>
            </a:pPr>
            <a:r>
              <a:rPr lang="en-US" b="1" dirty="0" smtClean="0">
                <a:latin typeface="Arial Black" panose="020B0A04020102020204" pitchFamily="34" charset="0"/>
              </a:rPr>
              <a:t>Objectives</a:t>
            </a:r>
          </a:p>
          <a:p>
            <a:pPr marL="342900" indent="-342900"/>
            <a:endParaRPr lang="en-US" b="1" dirty="0" smtClean="0">
              <a:latin typeface="Arial Black" panose="020B0A04020102020204" pitchFamily="34" charset="0"/>
            </a:endParaRPr>
          </a:p>
          <a:p>
            <a:pPr marL="342900" indent="-342900"/>
            <a:endParaRPr lang="en-US" b="1" dirty="0" smtClean="0">
              <a:latin typeface="Arial Black" panose="020B0A04020102020204" pitchFamily="34" charset="0"/>
            </a:endParaRPr>
          </a:p>
          <a:p>
            <a:pPr marL="342900" indent="-342900"/>
            <a:endParaRPr lang="en-US" b="1" dirty="0" smtClean="0">
              <a:latin typeface="Arial Black" panose="020B0A04020102020204" pitchFamily="34" charset="0"/>
            </a:endParaRPr>
          </a:p>
          <a:p>
            <a:r>
              <a:rPr lang="en-US" sz="2000" dirty="0" smtClean="0"/>
              <a:t>Objectives are the ends towards which the activities are directed. They are the end result of every activity. </a:t>
            </a:r>
          </a:p>
          <a:p>
            <a:r>
              <a:rPr lang="en-US" sz="2000" dirty="0" smtClean="0"/>
              <a:t>An objective:</a:t>
            </a:r>
          </a:p>
          <a:p>
            <a:endParaRPr lang="en-US" sz="2000" dirty="0" smtClean="0"/>
          </a:p>
          <a:p>
            <a:pPr marL="342900" indent="-342900">
              <a:buAutoNum type="alphaLcParenBoth"/>
            </a:pPr>
            <a:r>
              <a:rPr lang="en-US" sz="2000" dirty="0" smtClean="0"/>
              <a:t>Should be related to single activity;</a:t>
            </a:r>
          </a:p>
          <a:p>
            <a:pPr marL="342900" indent="-342900"/>
            <a:endParaRPr lang="en-US" sz="2000" dirty="0" smtClean="0"/>
          </a:p>
          <a:p>
            <a:r>
              <a:rPr lang="en-US" sz="2000" b="1" dirty="0" smtClean="0"/>
              <a:t>(b) </a:t>
            </a:r>
            <a:r>
              <a:rPr lang="en-US" sz="2000" dirty="0" smtClean="0"/>
              <a:t>Should be related to result and not to activity to be performed;</a:t>
            </a:r>
          </a:p>
          <a:p>
            <a:endParaRPr lang="en-US" sz="2000" dirty="0" smtClean="0"/>
          </a:p>
          <a:p>
            <a:r>
              <a:rPr lang="en-US" sz="2000" b="1" dirty="0" smtClean="0"/>
              <a:t>(c) </a:t>
            </a:r>
            <a:r>
              <a:rPr lang="en-US" sz="2000" dirty="0" smtClean="0"/>
              <a:t>It should be measurable or must be measured in quantitative term;</a:t>
            </a:r>
          </a:p>
          <a:p>
            <a:endParaRPr lang="en-US" sz="2000" dirty="0" smtClean="0"/>
          </a:p>
          <a:p>
            <a:r>
              <a:rPr lang="en-US" sz="2000" b="1" dirty="0" smtClean="0"/>
              <a:t>(d) </a:t>
            </a:r>
            <a:r>
              <a:rPr lang="en-US" sz="2000" dirty="0" smtClean="0"/>
              <a:t>It must have a time limit for achievement of objective;</a:t>
            </a:r>
          </a:p>
          <a:p>
            <a:endParaRPr lang="en-US" sz="2000" dirty="0" smtClean="0"/>
          </a:p>
          <a:p>
            <a:r>
              <a:rPr lang="en-US" sz="2000" b="1" dirty="0" smtClean="0"/>
              <a:t>(e) </a:t>
            </a:r>
            <a:r>
              <a:rPr lang="en-US" sz="2000" dirty="0" smtClean="0"/>
              <a:t>It must be achievable or feasible.</a:t>
            </a:r>
          </a:p>
          <a:p>
            <a:endParaRPr lang="en-US" sz="2000" dirty="0" smtClean="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7829" y="350982"/>
            <a:ext cx="8686800" cy="5878532"/>
          </a:xfrm>
          <a:prstGeom prst="rect">
            <a:avLst/>
          </a:prstGeom>
        </p:spPr>
        <p:txBody>
          <a:bodyPr wrap="square">
            <a:spAutoFit/>
          </a:bodyPr>
          <a:lstStyle/>
          <a:p>
            <a:r>
              <a:rPr lang="en-US" b="1" u="sng" dirty="0" smtClean="0">
                <a:latin typeface="Arial Black" panose="020B0A04020102020204" pitchFamily="34" charset="0"/>
              </a:rPr>
              <a:t>2. Strategy</a:t>
            </a:r>
          </a:p>
          <a:p>
            <a:endParaRPr lang="en-US" b="1" u="sng" dirty="0" smtClean="0">
              <a:latin typeface="Arial Black" panose="020B0A04020102020204" pitchFamily="34" charset="0"/>
            </a:endParaRPr>
          </a:p>
          <a:p>
            <a:pPr algn="just"/>
            <a:r>
              <a:rPr lang="en-US" sz="2000" dirty="0" smtClean="0"/>
              <a:t>A strategy is a comprehensive plan to achieve the organizational objectives. </a:t>
            </a:r>
          </a:p>
          <a:p>
            <a:pPr algn="just"/>
            <a:endParaRPr lang="en-US" sz="2000" dirty="0" smtClean="0"/>
          </a:p>
          <a:p>
            <a:pPr algn="just"/>
            <a:r>
              <a:rPr lang="en-US" sz="2000" dirty="0" smtClean="0"/>
              <a:t>The dimensions of strategy are:</a:t>
            </a:r>
          </a:p>
          <a:p>
            <a:pPr algn="just"/>
            <a:endParaRPr lang="en-US" sz="2000" dirty="0" smtClean="0"/>
          </a:p>
          <a:p>
            <a:pPr algn="just"/>
            <a:r>
              <a:rPr lang="en-US" sz="2000" dirty="0" smtClean="0"/>
              <a:t>(</a:t>
            </a:r>
            <a:r>
              <a:rPr lang="en-US" sz="2000" dirty="0" err="1" smtClean="0"/>
              <a:t>i</a:t>
            </a:r>
            <a:r>
              <a:rPr lang="en-US" sz="2000" dirty="0" smtClean="0"/>
              <a:t>) Determining long term objectives.</a:t>
            </a:r>
          </a:p>
          <a:p>
            <a:pPr algn="just"/>
            <a:r>
              <a:rPr lang="en-US" sz="2000" dirty="0" smtClean="0"/>
              <a:t>(ii) Adopting a particular course of action.</a:t>
            </a:r>
          </a:p>
          <a:p>
            <a:pPr algn="just"/>
            <a:r>
              <a:rPr lang="en-US" sz="2000" dirty="0" smtClean="0"/>
              <a:t>(iii) Allocating resources for achieving the objectives.</a:t>
            </a:r>
          </a:p>
          <a:p>
            <a:pPr algn="just"/>
            <a:endParaRPr lang="en-US" sz="2000" dirty="0" smtClean="0"/>
          </a:p>
          <a:p>
            <a:pPr algn="just"/>
            <a:r>
              <a:rPr lang="en-US" sz="2000" dirty="0" smtClean="0"/>
              <a:t>Strategy formulation is the task of top level people and it is must to scan and understand clearly the business environment before framing the strategy. The common decisions in strategy are whether to introduce a new product or not. If to introduce then how, finding out customer for your products making changes in existing products etc. All the strategic decisions are greatly influenced by the business environment. Strategy defines the future decisions regarding the organization's direction and scope in the long run</a:t>
            </a:r>
            <a:r>
              <a:rPr lang="en-US" dirty="0" smtClean="0"/>
              <a:t>.</a:t>
            </a:r>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0263" y="862149"/>
            <a:ext cx="9170126" cy="4708981"/>
          </a:xfrm>
          <a:prstGeom prst="rect">
            <a:avLst/>
          </a:prstGeom>
        </p:spPr>
        <p:txBody>
          <a:bodyPr wrap="square">
            <a:spAutoFit/>
          </a:bodyPr>
          <a:lstStyle/>
          <a:p>
            <a:r>
              <a:rPr lang="en-US" b="1" u="sng" dirty="0" smtClean="0">
                <a:latin typeface="Arial Black" panose="020B0A04020102020204" pitchFamily="34" charset="0"/>
              </a:rPr>
              <a:t>3.Policies:</a:t>
            </a:r>
          </a:p>
          <a:p>
            <a:endParaRPr lang="en-US" b="1" u="sng" dirty="0" smtClean="0">
              <a:latin typeface="Arial Black" panose="020B0A04020102020204" pitchFamily="34" charset="0"/>
            </a:endParaRPr>
          </a:p>
          <a:p>
            <a:pPr algn="just"/>
            <a:r>
              <a:rPr lang="en-US" sz="2400" dirty="0" smtClean="0"/>
              <a:t>Policy can be defined as organization's general response to a particular problem or situation. In simple words, it is the organization's own way of handling the problems. Policies are made at every level because the managers at every level need to decide or predetermine the way of handling a situation and policy acts as a guide to take decisions in unexpected situation.</a:t>
            </a:r>
          </a:p>
          <a:p>
            <a:pPr algn="just"/>
            <a:endParaRPr lang="en-US" sz="2400" dirty="0" smtClean="0"/>
          </a:p>
          <a:p>
            <a:pPr algn="just"/>
            <a:r>
              <a:rPr lang="en-US" sz="2400" dirty="0" smtClean="0"/>
              <a:t>Policy formation always encourages initiatives of employees because employees have to deal with situations and the way of handling the situation is decided in consultation with the employees. Then they will be able to handle the situation in a much better way. </a:t>
            </a:r>
            <a:endParaRPr lang="en-US" sz="2400"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783" y="942109"/>
            <a:ext cx="9457272" cy="2492990"/>
          </a:xfrm>
          <a:prstGeom prst="rect">
            <a:avLst/>
          </a:prstGeom>
        </p:spPr>
        <p:txBody>
          <a:bodyPr wrap="square">
            <a:spAutoFit/>
          </a:bodyPr>
          <a:lstStyle/>
          <a:p>
            <a:r>
              <a:rPr lang="en-US" b="1" u="sng" dirty="0" smtClean="0">
                <a:latin typeface="Arial Black" panose="020B0A04020102020204" pitchFamily="34" charset="0"/>
              </a:rPr>
              <a:t>4. Procedures: </a:t>
            </a:r>
          </a:p>
          <a:p>
            <a:endParaRPr lang="en-US" b="1" u="sng" dirty="0" smtClean="0">
              <a:latin typeface="Arial Black" panose="020B0A04020102020204" pitchFamily="34" charset="0"/>
            </a:endParaRPr>
          </a:p>
          <a:p>
            <a:pPr algn="just"/>
            <a:r>
              <a:rPr lang="en-US" sz="2400" dirty="0" smtClean="0"/>
              <a:t>Procedures are required steps established in advance to handle future conditions. The sequence of steps to be followed by employees in different situations must be predetermined so that everyone follows same steps.</a:t>
            </a:r>
          </a:p>
          <a:p>
            <a:pPr algn="just"/>
            <a:r>
              <a:rPr lang="en-US" sz="2400" dirty="0" smtClean="0"/>
              <a:t>The procedure can be defined as the exact manner in which an activity has to be accomplished.</a:t>
            </a:r>
            <a:endParaRPr lang="en-US" sz="2400" dirty="0"/>
          </a:p>
        </p:txBody>
      </p:sp>
      <p:sp>
        <p:nvSpPr>
          <p:cNvPr id="5" name="Rectangle 4"/>
          <p:cNvSpPr/>
          <p:nvPr/>
        </p:nvSpPr>
        <p:spPr>
          <a:xfrm>
            <a:off x="543197" y="4541474"/>
            <a:ext cx="9097192" cy="830997"/>
          </a:xfrm>
          <a:prstGeom prst="rect">
            <a:avLst/>
          </a:prstGeom>
        </p:spPr>
        <p:txBody>
          <a:bodyPr wrap="square">
            <a:spAutoFit/>
          </a:bodyPr>
          <a:lstStyle/>
          <a:p>
            <a:pPr algn="just"/>
            <a:r>
              <a:rPr lang="en-US" sz="2400" dirty="0" smtClean="0"/>
              <a:t>Procedures are made common for all the departments to co-ordinate their activities. So procedures cut across all the departmental lines</a:t>
            </a:r>
            <a:r>
              <a:rPr lang="en-US" dirty="0" smtClean="0"/>
              <a:t>. </a:t>
            </a:r>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954" y="953590"/>
            <a:ext cx="8412480" cy="3139321"/>
          </a:xfrm>
          <a:prstGeom prst="rect">
            <a:avLst/>
          </a:prstGeom>
        </p:spPr>
        <p:txBody>
          <a:bodyPr wrap="square">
            <a:spAutoFit/>
          </a:bodyPr>
          <a:lstStyle/>
          <a:p>
            <a:r>
              <a:rPr lang="en-US" b="1" u="sng" dirty="0" smtClean="0">
                <a:latin typeface="Arial Black" panose="020B0A04020102020204" pitchFamily="34" charset="0"/>
              </a:rPr>
              <a:t>5. Rules:</a:t>
            </a:r>
          </a:p>
          <a:p>
            <a:endParaRPr lang="en-US" b="1" u="sng" dirty="0">
              <a:latin typeface="Arial Black" panose="020B0A04020102020204" pitchFamily="34" charset="0"/>
            </a:endParaRPr>
          </a:p>
          <a:p>
            <a:r>
              <a:rPr lang="en-US" b="1" u="sng" dirty="0" smtClean="0">
                <a:latin typeface="Arial Black" panose="020B0A04020102020204" pitchFamily="34" charset="0"/>
              </a:rPr>
              <a:t> </a:t>
            </a:r>
          </a:p>
          <a:p>
            <a:pPr algn="just"/>
            <a:r>
              <a:rPr lang="en-US" sz="2400" dirty="0" smtClean="0"/>
              <a:t>Rules spell out special actions or non-actions of the employees. There is no discretion allowed in rules, i.e., they must be followed strictly and if rules are not followed then strict actions can be taken against employees who are disobeying the rules. Rules are spelt out to create the environment of discipline in the organization</a:t>
            </a:r>
            <a:r>
              <a:rPr lang="en-US" dirty="0" smtClean="0"/>
              <a:t>. </a:t>
            </a:r>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13" y="901338"/>
            <a:ext cx="9065623" cy="4339650"/>
          </a:xfrm>
          <a:prstGeom prst="rect">
            <a:avLst/>
          </a:prstGeom>
        </p:spPr>
        <p:txBody>
          <a:bodyPr wrap="square">
            <a:spAutoFit/>
          </a:bodyPr>
          <a:lstStyle/>
          <a:p>
            <a:r>
              <a:rPr lang="en-US" sz="2800" b="1" u="sng" dirty="0" smtClean="0">
                <a:latin typeface="Arial Black" panose="020B0A04020102020204" pitchFamily="34" charset="0"/>
              </a:rPr>
              <a:t>6. Programmes: </a:t>
            </a:r>
          </a:p>
          <a:p>
            <a:endParaRPr lang="en-US" sz="2800" b="1" u="sng" dirty="0">
              <a:latin typeface="Arial Black" panose="020B0A04020102020204" pitchFamily="34" charset="0"/>
            </a:endParaRPr>
          </a:p>
          <a:p>
            <a:endParaRPr lang="en-US" sz="2800" b="1" u="sng" dirty="0" smtClean="0">
              <a:latin typeface="Arial Black" panose="020B0A04020102020204" pitchFamily="34" charset="0"/>
            </a:endParaRPr>
          </a:p>
          <a:p>
            <a:pPr algn="just"/>
            <a:r>
              <a:rPr lang="en-US" sz="2400" dirty="0" smtClean="0"/>
              <a:t>Programmes are the combination of goals, policies, procedures and rules. All these plans together form a program. The </a:t>
            </a:r>
            <a:r>
              <a:rPr lang="en-US" sz="2400" dirty="0" err="1" smtClean="0"/>
              <a:t>programmes</a:t>
            </a:r>
            <a:r>
              <a:rPr lang="en-US" sz="2400" dirty="0" smtClean="0"/>
              <a:t> are made to get a systematic working in the </a:t>
            </a:r>
            <a:r>
              <a:rPr lang="en-US" sz="2400" dirty="0" err="1" smtClean="0"/>
              <a:t>organisation</a:t>
            </a:r>
            <a:r>
              <a:rPr lang="en-US" sz="2400" dirty="0" smtClean="0"/>
              <a:t>. The </a:t>
            </a:r>
            <a:r>
              <a:rPr lang="en-US" sz="2400" dirty="0" err="1" smtClean="0"/>
              <a:t>programmes</a:t>
            </a:r>
            <a:r>
              <a:rPr lang="en-US" sz="2400" dirty="0" smtClean="0"/>
              <a:t> create relation between policies, procedures and goals. The </a:t>
            </a:r>
            <a:r>
              <a:rPr lang="en-US" sz="2400" dirty="0" err="1" smtClean="0"/>
              <a:t>programmes</a:t>
            </a:r>
            <a:r>
              <a:rPr lang="en-US" sz="2400" dirty="0" smtClean="0"/>
              <a:t> are also prepared at different levels. A primary programme is prepared by the top level and then to support the primary programme supportive </a:t>
            </a:r>
            <a:r>
              <a:rPr lang="en-US" sz="2400" dirty="0" err="1" smtClean="0"/>
              <a:t>programmes</a:t>
            </a:r>
            <a:r>
              <a:rPr lang="en-US" sz="2400" dirty="0" smtClean="0"/>
              <a:t> of different levels are prepared for smooth function of the company.</a:t>
            </a:r>
            <a:endParaRPr lang="en-US" sz="2400"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2068" y="900228"/>
            <a:ext cx="9444445" cy="4770537"/>
          </a:xfrm>
          <a:prstGeom prst="rect">
            <a:avLst/>
          </a:prstGeom>
        </p:spPr>
        <p:txBody>
          <a:bodyPr wrap="square">
            <a:spAutoFit/>
          </a:bodyPr>
          <a:lstStyle/>
          <a:p>
            <a:r>
              <a:rPr lang="en-US" sz="2400" b="1" u="sng" dirty="0" smtClean="0">
                <a:latin typeface="Arial Black" panose="020B0A04020102020204" pitchFamily="34" charset="0"/>
              </a:rPr>
              <a:t>7. Methods: </a:t>
            </a:r>
          </a:p>
          <a:p>
            <a:pPr algn="just"/>
            <a:r>
              <a:rPr lang="en-US" sz="2000" dirty="0" smtClean="0"/>
              <a:t>Methods can be defined as formalized or systematic way of doing routine or repetitive jobs. The managers decide in advance the common way of doing a job. </a:t>
            </a:r>
          </a:p>
          <a:p>
            <a:pPr algn="just"/>
            <a:endParaRPr lang="en-US" sz="2000" dirty="0" smtClean="0"/>
          </a:p>
          <a:p>
            <a:pPr algn="just"/>
            <a:r>
              <a:rPr lang="en-US" sz="2000" dirty="0" smtClean="0"/>
              <a:t>So, that</a:t>
            </a:r>
          </a:p>
          <a:p>
            <a:pPr algn="just"/>
            <a:r>
              <a:rPr lang="en-US" sz="2000" dirty="0" smtClean="0"/>
              <a:t>(a) There is no doubt in the minds of employees;</a:t>
            </a:r>
          </a:p>
          <a:p>
            <a:pPr algn="just"/>
            <a:r>
              <a:rPr lang="en-US" sz="2000" dirty="0" smtClean="0"/>
              <a:t>(b) There can be uniformity in actions of the employees;</a:t>
            </a:r>
          </a:p>
          <a:p>
            <a:pPr algn="just"/>
            <a:r>
              <a:rPr lang="en-US" sz="2000" dirty="0" smtClean="0"/>
              <a:t>(c) These help in applying the techniques of standardization and simplification;</a:t>
            </a:r>
          </a:p>
          <a:p>
            <a:pPr algn="just"/>
            <a:r>
              <a:rPr lang="en-US" sz="2000" dirty="0" smtClean="0"/>
              <a:t>(d) Act as guide for employees.</a:t>
            </a:r>
          </a:p>
          <a:p>
            <a:pPr algn="just"/>
            <a:endParaRPr lang="en-US" sz="2000" dirty="0" smtClean="0"/>
          </a:p>
          <a:p>
            <a:pPr algn="just"/>
            <a:r>
              <a:rPr lang="en-US" sz="2000" dirty="0" smtClean="0"/>
              <a:t>If the common way of doing the job is not decided in advance then there will be confusion and comparison will not be possible. For example, for the valuation of stock, the </a:t>
            </a:r>
            <a:r>
              <a:rPr lang="en-US" sz="2000" dirty="0" err="1" smtClean="0"/>
              <a:t>organisation</a:t>
            </a:r>
            <a:r>
              <a:rPr lang="en-US" sz="2000" dirty="0" smtClean="0"/>
              <a:t> must decide in advance what method has to be adopted (</a:t>
            </a:r>
            <a:r>
              <a:rPr lang="en-US" sz="2000" dirty="0" err="1" smtClean="0"/>
              <a:t>lifo</a:t>
            </a:r>
            <a:r>
              <a:rPr lang="en-US" sz="2000" dirty="0" smtClean="0"/>
              <a:t> or </a:t>
            </a:r>
            <a:r>
              <a:rPr lang="en-US" sz="2000" dirty="0" err="1" smtClean="0"/>
              <a:t>fifo</a:t>
            </a:r>
            <a:r>
              <a:rPr lang="en-US" sz="2000" dirty="0" smtClean="0"/>
              <a:t>). So that everyone follows the same method and comparison with the past value of stock can be done, method for calculation of depreciation.</a:t>
            </a:r>
            <a:endParaRPr lang="en-US" sz="2000"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2697" y="805942"/>
            <a:ext cx="9183189" cy="5447645"/>
          </a:xfrm>
          <a:prstGeom prst="rect">
            <a:avLst/>
          </a:prstGeom>
        </p:spPr>
        <p:txBody>
          <a:bodyPr wrap="square">
            <a:spAutoFit/>
          </a:bodyPr>
          <a:lstStyle/>
          <a:p>
            <a:r>
              <a:rPr lang="en-US" sz="2400" b="1" u="sng" dirty="0" smtClean="0">
                <a:latin typeface="Arial Black" panose="020B0A04020102020204" pitchFamily="34" charset="0"/>
              </a:rPr>
              <a:t>8. Budget:</a:t>
            </a:r>
          </a:p>
          <a:p>
            <a:pPr algn="just"/>
            <a:r>
              <a:rPr lang="en-US" dirty="0" smtClean="0"/>
              <a:t>Budget is the statement of expected result expressed in numerical terms. In budgets the results are always measurable and most of the time these are financial in nature but it does not mean that company prepares only financial budget. Financial budget is also known as profit plan of the company because it includes the expected income and related expenditures with that income and the profit which the company will earn in the coming year.</a:t>
            </a:r>
          </a:p>
          <a:p>
            <a:pPr algn="just"/>
            <a:endParaRPr lang="en-US" dirty="0" smtClean="0"/>
          </a:p>
          <a:p>
            <a:pPr algn="just"/>
            <a:r>
              <a:rPr lang="en-US" dirty="0" smtClean="0"/>
              <a:t>Along with financial budget, capital budget is prepared to find out the expected capital requirement. Operational budget is prepared where instead of finance hourly units are used stating expected hours the employees will be working. Budgets are prepared by managers at every level and lower level managers generally prepare operational budgets.</a:t>
            </a:r>
          </a:p>
          <a:p>
            <a:pPr algn="just"/>
            <a:endParaRPr lang="en-US" dirty="0" smtClean="0"/>
          </a:p>
          <a:p>
            <a:pPr algn="just"/>
            <a:r>
              <a:rPr lang="en-US" dirty="0" smtClean="0"/>
              <a:t>The most common budget prepared by managers at different levels is cash budget. This budget estimates the expected cash inflow and cash outflow over a period of time. Cash inflow comes from sales and cash outflow is in the form of expenses. Businessmen can find out net cash position by subtracting cash outflow from cash inflow.</a:t>
            </a:r>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3064669" y="1280160"/>
            <a:ext cx="4456816" cy="2955063"/>
          </a:xfrm>
          <a:prstGeom prst="rect">
            <a:avLst/>
          </a:prstGeom>
        </p:spPr>
      </p:pic>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TextBox 4"/>
          <p:cNvSpPr txBox="1"/>
          <p:nvPr/>
        </p:nvSpPr>
        <p:spPr>
          <a:xfrm>
            <a:off x="341745" y="418505"/>
            <a:ext cx="9162473" cy="7325082"/>
          </a:xfrm>
          <a:prstGeom prst="rect">
            <a:avLst/>
          </a:prstGeom>
          <a:noFill/>
        </p:spPr>
        <p:txBody>
          <a:bodyPr wrap="square" rtlCol="0" anchor="ctr">
            <a:spAutoFit/>
          </a:bodyPr>
          <a:lstStyle/>
          <a:p>
            <a:r>
              <a:rPr lang="en-US" sz="2800" b="1" dirty="0" smtClean="0"/>
              <a:t>                                     </a:t>
            </a:r>
            <a:r>
              <a:rPr lang="en-US" sz="2800" b="1" u="sng" dirty="0" smtClean="0">
                <a:latin typeface="Arial Black" panose="020B0A04020102020204" pitchFamily="34" charset="0"/>
              </a:rPr>
              <a:t>CONTENT</a:t>
            </a:r>
          </a:p>
          <a:p>
            <a:endParaRPr lang="en-US" sz="2800" b="1" u="sng" dirty="0" smtClean="0">
              <a:latin typeface="Arial Black" panose="020B0A04020102020204" pitchFamily="34" charset="0"/>
            </a:endParaRPr>
          </a:p>
          <a:p>
            <a:endParaRPr lang="en-US" dirty="0" smtClean="0"/>
          </a:p>
          <a:p>
            <a:pPr marL="571500" indent="-571500">
              <a:buFont typeface="Wingdings" panose="05000000000000000000" pitchFamily="2" charset="2"/>
              <a:buChar char="q"/>
            </a:pPr>
            <a:r>
              <a:rPr lang="en-US" sz="3600" dirty="0" smtClean="0"/>
              <a:t>Planning: </a:t>
            </a:r>
          </a:p>
          <a:p>
            <a:pPr marL="571500" indent="-571500">
              <a:buFont typeface="Wingdings" panose="05000000000000000000" pitchFamily="2" charset="2"/>
              <a:buChar char="q"/>
            </a:pPr>
            <a:r>
              <a:rPr lang="en-US" sz="3600" dirty="0" smtClean="0"/>
              <a:t>Meaning, </a:t>
            </a:r>
          </a:p>
          <a:p>
            <a:pPr marL="571500" indent="-571500">
              <a:buFont typeface="Wingdings" panose="05000000000000000000" pitchFamily="2" charset="2"/>
              <a:buChar char="q"/>
            </a:pPr>
            <a:r>
              <a:rPr lang="en-US" sz="3600" dirty="0" smtClean="0"/>
              <a:t>Definition, </a:t>
            </a:r>
          </a:p>
          <a:p>
            <a:pPr marL="571500" indent="-571500">
              <a:buFont typeface="Wingdings" panose="05000000000000000000" pitchFamily="2" charset="2"/>
              <a:buChar char="q"/>
            </a:pPr>
            <a:r>
              <a:rPr lang="en-US" sz="3600" dirty="0" smtClean="0"/>
              <a:t>Features of Planning,</a:t>
            </a:r>
          </a:p>
          <a:p>
            <a:pPr marL="571500" indent="-571500">
              <a:buFont typeface="Wingdings" panose="05000000000000000000" pitchFamily="2" charset="2"/>
              <a:buChar char="q"/>
            </a:pPr>
            <a:r>
              <a:rPr lang="en-US" sz="3600" dirty="0" smtClean="0"/>
              <a:t>Importance of Planning,</a:t>
            </a:r>
          </a:p>
          <a:p>
            <a:pPr marL="571500" indent="-571500">
              <a:buFont typeface="Wingdings" panose="05000000000000000000" pitchFamily="2" charset="2"/>
              <a:buChar char="q"/>
            </a:pPr>
            <a:r>
              <a:rPr lang="en-US" sz="3600" dirty="0" smtClean="0"/>
              <a:t>Limitations of Planning,</a:t>
            </a:r>
          </a:p>
          <a:p>
            <a:pPr marL="571500" indent="-571500">
              <a:buFont typeface="Wingdings" panose="05000000000000000000" pitchFamily="2" charset="2"/>
              <a:buChar char="q"/>
            </a:pPr>
            <a:r>
              <a:rPr lang="en-US" sz="3600" dirty="0" smtClean="0"/>
              <a:t>Plans: Types of Plans.</a:t>
            </a:r>
          </a:p>
          <a:p>
            <a:pPr algn="ctr"/>
            <a:endParaRPr lang="en-US" sz="3600" dirty="0"/>
          </a:p>
          <a:p>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47758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6872" y="497831"/>
            <a:ext cx="659741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b="1" dirty="0" smtClean="0">
                <a:latin typeface="Arial Black" panose="020B0A04020102020204" pitchFamily="34" charset="0"/>
              </a:rPr>
              <a:t>Meaning</a:t>
            </a:r>
          </a:p>
        </p:txBody>
      </p:sp>
      <p:sp>
        <p:nvSpPr>
          <p:cNvPr id="5" name="Rectangle 4"/>
          <p:cNvSpPr/>
          <p:nvPr/>
        </p:nvSpPr>
        <p:spPr>
          <a:xfrm>
            <a:off x="477881" y="1491916"/>
            <a:ext cx="9227821" cy="4893647"/>
          </a:xfrm>
          <a:prstGeom prst="rect">
            <a:avLst/>
          </a:prstGeom>
        </p:spPr>
        <p:txBody>
          <a:bodyPr wrap="square" anchor="ctr">
            <a:spAutoFit/>
          </a:bodyPr>
          <a:lstStyle/>
          <a:p>
            <a:pPr marL="342900" indent="-342900" algn="just">
              <a:buFont typeface="Wingdings" panose="05000000000000000000" pitchFamily="2" charset="2"/>
              <a:buChar char="q"/>
            </a:pPr>
            <a:r>
              <a:rPr lang="en-US" sz="2400" dirty="0"/>
              <a:t>I</a:t>
            </a:r>
            <a:r>
              <a:rPr lang="en-US" sz="2400" dirty="0" smtClean="0"/>
              <a:t>n simple words we can say, planning bridges the gap between where we are standing today and where we want to reach.</a:t>
            </a:r>
          </a:p>
          <a:p>
            <a:endParaRPr lang="en-US" sz="2400" dirty="0" smtClean="0"/>
          </a:p>
          <a:p>
            <a:pPr marL="342900" indent="-342900" algn="just">
              <a:buFont typeface="Wingdings" panose="05000000000000000000" pitchFamily="2" charset="2"/>
              <a:buChar char="q"/>
            </a:pPr>
            <a:r>
              <a:rPr lang="en-US" sz="2400" dirty="0" smtClean="0"/>
              <a:t>Planning involves setting objectives and deciding in advance the appropriate course of action to achieve these objectives so we can also define planning as setting up of objectives and targets and formulating an action plan to achieve them.</a:t>
            </a:r>
          </a:p>
          <a:p>
            <a:endParaRPr lang="en-US" sz="2400" dirty="0" smtClean="0"/>
          </a:p>
          <a:p>
            <a:pPr marL="342900" indent="-342900" algn="just">
              <a:buFont typeface="Wingdings" panose="05000000000000000000" pitchFamily="2" charset="2"/>
              <a:buChar char="q"/>
            </a:pPr>
            <a:r>
              <a:rPr lang="en-US" sz="2400" dirty="0" smtClean="0"/>
              <a:t>Another important ingredient of planning is time. Plans are always developed for a fixed time period as no business can go on planning endlessly.</a:t>
            </a:r>
            <a:endParaRPr lang="en-US" sz="2400" dirty="0"/>
          </a:p>
        </p:txBody>
      </p:sp>
    </p:spTree>
    <p:extLst>
      <p:ext uri="{BB962C8B-B14F-4D97-AF65-F5344CB8AC3E}">
        <p14:creationId xmlns:p14="http://schemas.microsoft.com/office/powerpoint/2010/main" val="265677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399504" y="3408793"/>
            <a:ext cx="9084129" cy="2246769"/>
          </a:xfrm>
          <a:prstGeom prst="rect">
            <a:avLst/>
          </a:prstGeom>
        </p:spPr>
        <p:txBody>
          <a:bodyPr wrap="square">
            <a:spAutoFit/>
          </a:bodyPr>
          <a:lstStyle/>
          <a:p>
            <a:pPr algn="just"/>
            <a:r>
              <a:rPr lang="en-US" sz="2800" dirty="0" smtClean="0"/>
              <a:t>Keeping in mind the time dimension we can define planning as “Setting objectives for a given time period, formulating various courses of action to achieve them and then selecting the best possible alternative from the different courses of actions”.</a:t>
            </a:r>
            <a:endParaRPr lang="en-US" sz="2800" dirty="0"/>
          </a:p>
        </p:txBody>
      </p:sp>
      <p:sp>
        <p:nvSpPr>
          <p:cNvPr id="8" name="Rectangle 7"/>
          <p:cNvSpPr/>
          <p:nvPr/>
        </p:nvSpPr>
        <p:spPr>
          <a:xfrm>
            <a:off x="347254" y="1728876"/>
            <a:ext cx="8757558" cy="1384995"/>
          </a:xfrm>
          <a:prstGeom prst="rect">
            <a:avLst/>
          </a:prstGeom>
        </p:spPr>
        <p:txBody>
          <a:bodyPr wrap="square">
            <a:spAutoFit/>
          </a:bodyPr>
          <a:lstStyle/>
          <a:p>
            <a:pPr algn="just"/>
            <a:r>
              <a:rPr lang="en-US" sz="2800" dirty="0" smtClean="0"/>
              <a:t>Planning can be defined as “thinking in advance what is to be done, when it is to be done, how it is to be done and by whom it should be done”. </a:t>
            </a:r>
            <a:endParaRPr lang="en-US" sz="2800" dirty="0"/>
          </a:p>
        </p:txBody>
      </p:sp>
      <p:sp>
        <p:nvSpPr>
          <p:cNvPr id="9" name="TextBox 8"/>
          <p:cNvSpPr txBox="1"/>
          <p:nvPr/>
        </p:nvSpPr>
        <p:spPr>
          <a:xfrm>
            <a:off x="1789610" y="731520"/>
            <a:ext cx="6550825" cy="646331"/>
          </a:xfrm>
          <a:prstGeom prst="rect">
            <a:avLst/>
          </a:prstGeom>
          <a:noFill/>
        </p:spPr>
        <p:txBody>
          <a:bodyPr wrap="square" rtlCol="0">
            <a:spAutoFit/>
          </a:bodyPr>
          <a:lstStyle/>
          <a:p>
            <a:pPr algn="ctr"/>
            <a:r>
              <a:rPr lang="en-US" sz="3600" b="1" u="sng" dirty="0" smtClean="0">
                <a:latin typeface="Arial Black" panose="020B0A04020102020204" pitchFamily="34" charset="0"/>
              </a:rPr>
              <a:t>Definition</a:t>
            </a:r>
            <a:endParaRPr lang="en-US" sz="3600" b="1" u="sng" dirty="0">
              <a:latin typeface="Arial Black" panose="020B0A04020102020204" pitchFamily="34" charset="0"/>
            </a:endParaRPr>
          </a:p>
        </p:txBody>
      </p:sp>
    </p:spTree>
    <p:extLst>
      <p:ext uri="{BB962C8B-B14F-4D97-AF65-F5344CB8AC3E}">
        <p14:creationId xmlns:p14="http://schemas.microsoft.com/office/powerpoint/2010/main" val="3047758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542473"/>
            <a:ext cx="8889655" cy="9138533"/>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Planning contributes to </a:t>
            </a:r>
            <a:r>
              <a:rPr lang="en-US" sz="2400" b="1" dirty="0" smtClean="0"/>
              <a:t>Objectives</a:t>
            </a:r>
          </a:p>
          <a:p>
            <a:endParaRPr lang="en-US" sz="2400" b="1" dirty="0"/>
          </a:p>
          <a:p>
            <a:pPr marL="285750" indent="-285750">
              <a:buFont typeface="Wingdings" panose="05000000000000000000" pitchFamily="2" charset="2"/>
              <a:buChar char="q"/>
            </a:pPr>
            <a:r>
              <a:rPr lang="en-US" sz="2400" b="1" dirty="0"/>
              <a:t>Planning is Primary function of </a:t>
            </a:r>
            <a:r>
              <a:rPr lang="en-US" sz="2400" b="1" dirty="0" smtClean="0"/>
              <a:t>management Pervasive</a:t>
            </a:r>
          </a:p>
          <a:p>
            <a:endParaRPr lang="en-US" sz="2400" b="1" dirty="0"/>
          </a:p>
          <a:p>
            <a:pPr marL="285750" indent="-285750">
              <a:buFont typeface="Wingdings" panose="05000000000000000000" pitchFamily="2" charset="2"/>
              <a:buChar char="q"/>
            </a:pPr>
            <a:r>
              <a:rPr lang="en-US" sz="2400" b="1" dirty="0"/>
              <a:t>Planning is futuristic/Forward </a:t>
            </a:r>
            <a:r>
              <a:rPr lang="en-US" sz="2400" b="1" dirty="0" smtClean="0"/>
              <a:t>looking</a:t>
            </a:r>
          </a:p>
          <a:p>
            <a:endParaRPr lang="en-US" sz="2400" b="1" dirty="0"/>
          </a:p>
          <a:p>
            <a:pPr marL="285750" indent="-285750">
              <a:buFont typeface="Wingdings" panose="05000000000000000000" pitchFamily="2" charset="2"/>
              <a:buChar char="q"/>
            </a:pPr>
            <a:r>
              <a:rPr lang="en-US" sz="2400" b="1" dirty="0"/>
              <a:t>Planning is </a:t>
            </a:r>
            <a:r>
              <a:rPr lang="en-US" sz="2400" b="1" dirty="0" smtClean="0"/>
              <a:t>continuous</a:t>
            </a:r>
          </a:p>
          <a:p>
            <a:endParaRPr lang="en-US" sz="2400" b="1" dirty="0"/>
          </a:p>
          <a:p>
            <a:pPr marL="285750" indent="-285750">
              <a:buFont typeface="Wingdings" panose="05000000000000000000" pitchFamily="2" charset="2"/>
              <a:buChar char="q"/>
            </a:pPr>
            <a:r>
              <a:rPr lang="en-US" sz="2400" b="1" dirty="0"/>
              <a:t>Planning involves decision </a:t>
            </a:r>
            <a:r>
              <a:rPr lang="en-US" sz="2400" b="1" dirty="0" smtClean="0"/>
              <a:t>making</a:t>
            </a:r>
          </a:p>
          <a:p>
            <a:endParaRPr lang="en-US" sz="2400" b="1" dirty="0"/>
          </a:p>
          <a:p>
            <a:pPr marL="285750" indent="-285750">
              <a:buFont typeface="Wingdings" panose="05000000000000000000" pitchFamily="2" charset="2"/>
              <a:buChar char="q"/>
            </a:pPr>
            <a:r>
              <a:rPr lang="en-US" sz="2400" b="1" dirty="0" smtClean="0"/>
              <a:t>Planning </a:t>
            </a:r>
            <a:r>
              <a:rPr lang="en-US" sz="2400" b="1" dirty="0"/>
              <a:t>is a mental exercise</a:t>
            </a:r>
          </a:p>
          <a:p>
            <a:endParaRPr lang="en-US" b="1" dirty="0"/>
          </a:p>
          <a:p>
            <a:endParaRPr lang="en-US" b="1" dirty="0"/>
          </a:p>
          <a:p>
            <a:endParaRPr lang="en-US" b="1" dirty="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a:p>
            <a:endParaRPr lang="en-US" b="1" dirty="0"/>
          </a:p>
        </p:txBody>
      </p:sp>
      <p:sp>
        <p:nvSpPr>
          <p:cNvPr id="9" name="TextBox 8"/>
          <p:cNvSpPr txBox="1"/>
          <p:nvPr/>
        </p:nvSpPr>
        <p:spPr>
          <a:xfrm>
            <a:off x="586854" y="231007"/>
            <a:ext cx="8487873" cy="1200329"/>
          </a:xfrm>
          <a:prstGeom prst="rect">
            <a:avLst/>
          </a:prstGeom>
          <a:noFill/>
        </p:spPr>
        <p:txBody>
          <a:bodyPr wrap="square" rtlCol="0">
            <a:spAutoFit/>
          </a:bodyPr>
          <a:lstStyle/>
          <a:p>
            <a:pPr algn="ctr"/>
            <a:r>
              <a:rPr lang="en-US" sz="3600" b="1" u="sng" dirty="0"/>
              <a:t>Features/Nature/Characteristic of </a:t>
            </a:r>
            <a:r>
              <a:rPr lang="en-US" sz="3600" b="1" u="sng" dirty="0" smtClean="0"/>
              <a:t>Planning</a:t>
            </a:r>
            <a:endParaRPr lang="en-US" sz="3600" b="1" u="sng" dirty="0"/>
          </a:p>
        </p:txBody>
      </p:sp>
    </p:spTree>
    <p:extLst>
      <p:ext uri="{BB962C8B-B14F-4D97-AF65-F5344CB8AC3E}">
        <p14:creationId xmlns:p14="http://schemas.microsoft.com/office/powerpoint/2010/main" val="209198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217094"/>
            <a:ext cx="8238491" cy="9079409"/>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Planning provides </a:t>
            </a:r>
            <a:r>
              <a:rPr lang="en-US" sz="2000" b="1" dirty="0" smtClean="0"/>
              <a:t>Direction</a:t>
            </a:r>
          </a:p>
          <a:p>
            <a:endParaRPr lang="en-US" sz="2000" b="1" dirty="0"/>
          </a:p>
          <a:p>
            <a:pPr marL="285750" indent="-285750">
              <a:buFont typeface="Wingdings" panose="05000000000000000000" pitchFamily="2" charset="2"/>
              <a:buChar char="q"/>
            </a:pPr>
            <a:r>
              <a:rPr lang="en-US" sz="2000" b="1" dirty="0"/>
              <a:t>Planning Reduces the risk of </a:t>
            </a:r>
            <a:r>
              <a:rPr lang="en-US" sz="2000" b="1" dirty="0" smtClean="0"/>
              <a:t>uncertainties</a:t>
            </a:r>
          </a:p>
          <a:p>
            <a:endParaRPr lang="en-US" sz="2000" b="1" dirty="0"/>
          </a:p>
          <a:p>
            <a:pPr marL="285750" indent="-285750">
              <a:buFont typeface="Wingdings" panose="05000000000000000000" pitchFamily="2" charset="2"/>
              <a:buChar char="q"/>
            </a:pPr>
            <a:r>
              <a:rPr lang="en-US" sz="2000" b="1" dirty="0"/>
              <a:t>Planning reduces over lapping and wasteful activities</a:t>
            </a:r>
          </a:p>
          <a:p>
            <a:endParaRPr lang="en-US" sz="2000" b="1" dirty="0" smtClean="0"/>
          </a:p>
          <a:p>
            <a:pPr marL="285750" indent="-285750">
              <a:buFont typeface="Wingdings" panose="05000000000000000000" pitchFamily="2" charset="2"/>
              <a:buChar char="q"/>
            </a:pPr>
            <a:r>
              <a:rPr lang="en-US" sz="2000" b="1" dirty="0" smtClean="0"/>
              <a:t>Planning </a:t>
            </a:r>
            <a:r>
              <a:rPr lang="en-US" sz="2000" b="1" dirty="0"/>
              <a:t>Promotes innovative </a:t>
            </a:r>
            <a:r>
              <a:rPr lang="en-US" sz="2000" b="1" dirty="0" smtClean="0"/>
              <a:t>ideas</a:t>
            </a:r>
          </a:p>
          <a:p>
            <a:endParaRPr lang="en-US" sz="2000" b="1" dirty="0"/>
          </a:p>
          <a:p>
            <a:pPr marL="285750" indent="-285750">
              <a:buFont typeface="Wingdings" panose="05000000000000000000" pitchFamily="2" charset="2"/>
              <a:buChar char="q"/>
            </a:pPr>
            <a:r>
              <a:rPr lang="en-US" sz="2000" b="1" dirty="0"/>
              <a:t>Planning Facilitates Decision </a:t>
            </a:r>
            <a:r>
              <a:rPr lang="en-US" sz="2000" b="1" dirty="0" smtClean="0"/>
              <a:t>Making</a:t>
            </a:r>
          </a:p>
          <a:p>
            <a:endParaRPr lang="en-US" sz="2000" b="1" dirty="0"/>
          </a:p>
          <a:p>
            <a:pPr marL="285750" indent="-285750">
              <a:buFont typeface="Wingdings" panose="05000000000000000000" pitchFamily="2" charset="2"/>
              <a:buChar char="q"/>
            </a:pPr>
            <a:r>
              <a:rPr lang="en-US" sz="2000" b="1" dirty="0"/>
              <a:t>Planning establishes standard for </a:t>
            </a:r>
            <a:r>
              <a:rPr lang="en-US" sz="2000" b="1" dirty="0" smtClean="0"/>
              <a:t>controlling</a:t>
            </a:r>
          </a:p>
          <a:p>
            <a:endParaRPr lang="en-US" sz="2000" b="1" dirty="0"/>
          </a:p>
          <a:p>
            <a:pPr marL="285750" indent="-285750">
              <a:buFont typeface="Wingdings" panose="05000000000000000000" pitchFamily="2" charset="2"/>
              <a:buChar char="q"/>
            </a:pPr>
            <a:r>
              <a:rPr lang="en-US" sz="2000" b="1" dirty="0"/>
              <a:t>Focuses attention on objectives of the company</a:t>
            </a:r>
          </a:p>
          <a:p>
            <a:endParaRPr lang="en-US" b="1" dirty="0"/>
          </a:p>
          <a:p>
            <a:endParaRPr lang="en-US" b="1" dirty="0"/>
          </a:p>
          <a:p>
            <a:endParaRPr lang="en-US" b="1" dirty="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p:txBody>
      </p:sp>
      <p:sp>
        <p:nvSpPr>
          <p:cNvPr id="9" name="TextBox 8"/>
          <p:cNvSpPr txBox="1"/>
          <p:nvPr/>
        </p:nvSpPr>
        <p:spPr>
          <a:xfrm>
            <a:off x="586854" y="184727"/>
            <a:ext cx="8487873" cy="646331"/>
          </a:xfrm>
          <a:prstGeom prst="rect">
            <a:avLst/>
          </a:prstGeom>
          <a:noFill/>
        </p:spPr>
        <p:txBody>
          <a:bodyPr wrap="square" rtlCol="0">
            <a:spAutoFit/>
          </a:bodyPr>
          <a:lstStyle/>
          <a:p>
            <a:pPr algn="ctr"/>
            <a:r>
              <a:rPr lang="en-US" sz="3600" b="1" u="sng" dirty="0"/>
              <a:t>Importance/Significance of Planning</a:t>
            </a:r>
          </a:p>
        </p:txBody>
      </p:sp>
    </p:spTree>
    <p:extLst>
      <p:ext uri="{BB962C8B-B14F-4D97-AF65-F5344CB8AC3E}">
        <p14:creationId xmlns:p14="http://schemas.microsoft.com/office/powerpoint/2010/main" val="1195392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217094"/>
            <a:ext cx="9065146" cy="9017853"/>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Planning leads to </a:t>
            </a:r>
            <a:r>
              <a:rPr lang="en-US" sz="2000" b="1" dirty="0" smtClean="0"/>
              <a:t>rigidity</a:t>
            </a:r>
          </a:p>
          <a:p>
            <a:endParaRPr lang="en-US" sz="2000" b="1" dirty="0" smtClean="0"/>
          </a:p>
          <a:p>
            <a:pPr marL="285750" indent="-285750">
              <a:buFont typeface="Wingdings" panose="05000000000000000000" pitchFamily="2" charset="2"/>
              <a:buChar char="q"/>
            </a:pPr>
            <a:r>
              <a:rPr lang="en-US" sz="2000" b="1" dirty="0"/>
              <a:t>Planning may not work in dynamic </a:t>
            </a:r>
            <a:r>
              <a:rPr lang="en-US" sz="2000" b="1" dirty="0" smtClean="0"/>
              <a:t>environment</a:t>
            </a:r>
          </a:p>
          <a:p>
            <a:endParaRPr lang="en-US" sz="2000" b="1" dirty="0"/>
          </a:p>
          <a:p>
            <a:pPr marL="285750" indent="-285750">
              <a:buFont typeface="Wingdings" panose="05000000000000000000" pitchFamily="2" charset="2"/>
              <a:buChar char="q"/>
            </a:pPr>
            <a:r>
              <a:rPr lang="en-US" sz="2000" b="1" dirty="0"/>
              <a:t>Planning involves huge </a:t>
            </a:r>
            <a:r>
              <a:rPr lang="en-US" sz="2000" b="1" dirty="0" smtClean="0"/>
              <a:t>Cost</a:t>
            </a:r>
          </a:p>
          <a:p>
            <a:endParaRPr lang="en-US" sz="2000" b="1" dirty="0"/>
          </a:p>
          <a:p>
            <a:pPr marL="285750" indent="-285750">
              <a:buFont typeface="Wingdings" panose="05000000000000000000" pitchFamily="2" charset="2"/>
              <a:buChar char="q"/>
            </a:pPr>
            <a:r>
              <a:rPr lang="en-US" sz="2000" b="1" dirty="0"/>
              <a:t>It is a time consuming </a:t>
            </a:r>
            <a:r>
              <a:rPr lang="en-US" sz="2000" b="1" dirty="0" smtClean="0"/>
              <a:t>process</a:t>
            </a:r>
          </a:p>
          <a:p>
            <a:endParaRPr lang="en-US" sz="2000" b="1" dirty="0"/>
          </a:p>
          <a:p>
            <a:pPr marL="285750" indent="-285750">
              <a:buFont typeface="Wingdings" panose="05000000000000000000" pitchFamily="2" charset="2"/>
              <a:buChar char="q"/>
            </a:pPr>
            <a:r>
              <a:rPr lang="en-US" sz="2000" b="1" dirty="0"/>
              <a:t>Planning does not guarantee </a:t>
            </a:r>
            <a:r>
              <a:rPr lang="en-US" sz="2000" b="1" dirty="0" smtClean="0"/>
              <a:t>success</a:t>
            </a:r>
          </a:p>
          <a:p>
            <a:pPr marL="285750" indent="-285750"/>
            <a:endParaRPr lang="en-US" sz="2000"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p:sp>
        <p:nvSpPr>
          <p:cNvPr id="9" name="TextBox 8"/>
          <p:cNvSpPr txBox="1"/>
          <p:nvPr/>
        </p:nvSpPr>
        <p:spPr>
          <a:xfrm>
            <a:off x="586854" y="221673"/>
            <a:ext cx="8238491" cy="646331"/>
          </a:xfrm>
          <a:prstGeom prst="rect">
            <a:avLst/>
          </a:prstGeom>
          <a:noFill/>
        </p:spPr>
        <p:txBody>
          <a:bodyPr wrap="square" rtlCol="0">
            <a:spAutoFit/>
          </a:bodyPr>
          <a:lstStyle/>
          <a:p>
            <a:pPr algn="ctr"/>
            <a:r>
              <a:rPr lang="en-US" sz="3600" b="1" u="sng" dirty="0"/>
              <a:t>Limitations of </a:t>
            </a:r>
            <a:r>
              <a:rPr lang="en-US" sz="3600" b="1" u="sng" dirty="0" smtClean="0"/>
              <a:t>Planning</a:t>
            </a:r>
            <a:endParaRPr lang="en-US" sz="3600" b="1" u="sng" dirty="0"/>
          </a:p>
        </p:txBody>
      </p:sp>
    </p:spTree>
    <p:extLst>
      <p:ext uri="{BB962C8B-B14F-4D97-AF65-F5344CB8AC3E}">
        <p14:creationId xmlns:p14="http://schemas.microsoft.com/office/powerpoint/2010/main" val="182094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217094"/>
            <a:ext cx="8917364" cy="9910405"/>
          </a:xfrm>
          <a:prstGeom prst="rect">
            <a:avLst/>
          </a:prstGeom>
          <a:noFill/>
        </p:spPr>
        <p:txBody>
          <a:bodyPr wrap="square" rtlCol="0">
            <a:spAutoFit/>
          </a:bodyPr>
          <a:lstStyle/>
          <a:p>
            <a:pPr marL="342900" indent="-342900" algn="just">
              <a:buFont typeface="+mj-lt"/>
              <a:buAutoNum type="arabicPeriod"/>
            </a:pPr>
            <a:r>
              <a:rPr lang="en-US" sz="2000" b="1" dirty="0"/>
              <a:t>Setting up of the </a:t>
            </a:r>
            <a:r>
              <a:rPr lang="en-US" sz="2000" b="1" dirty="0" smtClean="0"/>
              <a:t>objectives</a:t>
            </a:r>
          </a:p>
          <a:p>
            <a:pPr algn="just"/>
            <a:endParaRPr lang="en-US" sz="2000" b="1" dirty="0"/>
          </a:p>
          <a:p>
            <a:pPr algn="just"/>
            <a:r>
              <a:rPr lang="en-US" sz="2000" b="1" dirty="0" smtClean="0"/>
              <a:t>2.   Developing premises</a:t>
            </a:r>
          </a:p>
          <a:p>
            <a:pPr algn="just"/>
            <a:endParaRPr lang="en-US" sz="2000" b="1" dirty="0"/>
          </a:p>
          <a:p>
            <a:pPr algn="just"/>
            <a:r>
              <a:rPr lang="en-US" sz="2000" b="1" dirty="0" smtClean="0"/>
              <a:t>3.   Listing </a:t>
            </a:r>
            <a:r>
              <a:rPr lang="en-US" sz="2000" b="1" dirty="0"/>
              <a:t>the various alternatives for achieving the </a:t>
            </a:r>
            <a:r>
              <a:rPr lang="en-US" sz="2000" b="1" dirty="0" smtClean="0"/>
              <a:t>objectives</a:t>
            </a:r>
          </a:p>
          <a:p>
            <a:pPr algn="just"/>
            <a:endParaRPr lang="en-US" sz="2000" b="1" dirty="0"/>
          </a:p>
          <a:p>
            <a:pPr algn="just"/>
            <a:r>
              <a:rPr lang="en-US" sz="2000" b="1" dirty="0" smtClean="0"/>
              <a:t>4.    Evaluation </a:t>
            </a:r>
            <a:r>
              <a:rPr lang="en-US" sz="2000" b="1" dirty="0"/>
              <a:t>of different </a:t>
            </a:r>
            <a:r>
              <a:rPr lang="en-US" sz="2000" b="1" dirty="0" smtClean="0"/>
              <a:t>alternatives</a:t>
            </a:r>
          </a:p>
          <a:p>
            <a:pPr algn="just"/>
            <a:endParaRPr lang="en-US" sz="2000" b="1" dirty="0"/>
          </a:p>
          <a:p>
            <a:pPr algn="just"/>
            <a:r>
              <a:rPr lang="en-US" sz="2000" b="1" dirty="0" smtClean="0"/>
              <a:t>5.   Selecting </a:t>
            </a:r>
            <a:r>
              <a:rPr lang="en-US" sz="2000" b="1" dirty="0"/>
              <a:t>an </a:t>
            </a:r>
            <a:r>
              <a:rPr lang="en-US" sz="2000" b="1" dirty="0" smtClean="0"/>
              <a:t>alternative</a:t>
            </a:r>
          </a:p>
          <a:p>
            <a:pPr algn="just"/>
            <a:endParaRPr lang="en-US" sz="2000" b="1" dirty="0"/>
          </a:p>
          <a:p>
            <a:pPr algn="just"/>
            <a:r>
              <a:rPr lang="en-US" sz="2000" b="1" dirty="0" smtClean="0"/>
              <a:t>6.   Implement </a:t>
            </a:r>
            <a:r>
              <a:rPr lang="en-US" sz="2000" b="1" dirty="0"/>
              <a:t>the </a:t>
            </a:r>
            <a:r>
              <a:rPr lang="en-US" sz="2000" b="1" dirty="0" smtClean="0"/>
              <a:t>plan</a:t>
            </a:r>
          </a:p>
          <a:p>
            <a:pPr algn="just"/>
            <a:endParaRPr lang="en-US" sz="2000" b="1" dirty="0"/>
          </a:p>
          <a:p>
            <a:pPr algn="just"/>
            <a:r>
              <a:rPr lang="en-US" sz="2000" b="1" dirty="0" smtClean="0"/>
              <a:t>7.  Follow-up</a:t>
            </a:r>
            <a:endParaRPr lang="en-US" sz="2000"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p:txBody>
      </p:sp>
      <p:sp>
        <p:nvSpPr>
          <p:cNvPr id="9" name="TextBox 8"/>
          <p:cNvSpPr txBox="1"/>
          <p:nvPr/>
        </p:nvSpPr>
        <p:spPr>
          <a:xfrm>
            <a:off x="379036" y="382364"/>
            <a:ext cx="8238491" cy="646331"/>
          </a:xfrm>
          <a:prstGeom prst="rect">
            <a:avLst/>
          </a:prstGeom>
          <a:noFill/>
        </p:spPr>
        <p:txBody>
          <a:bodyPr wrap="square" rtlCol="0">
            <a:spAutoFit/>
          </a:bodyPr>
          <a:lstStyle/>
          <a:p>
            <a:pPr algn="ctr"/>
            <a:r>
              <a:rPr lang="en-US" sz="3600" b="1" u="sng" dirty="0"/>
              <a:t>Planning </a:t>
            </a:r>
            <a:r>
              <a:rPr lang="en-US" sz="3600" b="1" u="sng" dirty="0" smtClean="0"/>
              <a:t>Process</a:t>
            </a:r>
            <a:endParaRPr lang="en-US" sz="3600" b="1" u="sng" dirty="0"/>
          </a:p>
        </p:txBody>
      </p:sp>
    </p:spTree>
    <p:extLst>
      <p:ext uri="{BB962C8B-B14F-4D97-AF65-F5344CB8AC3E}">
        <p14:creationId xmlns:p14="http://schemas.microsoft.com/office/powerpoint/2010/main" val="233957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446" y="705395"/>
            <a:ext cx="9300754" cy="4801314"/>
          </a:xfrm>
          <a:prstGeom prst="rect">
            <a:avLst/>
          </a:prstGeom>
        </p:spPr>
        <p:txBody>
          <a:bodyPr wrap="square">
            <a:spAutoFit/>
          </a:bodyPr>
          <a:lstStyle/>
          <a:p>
            <a:r>
              <a:rPr lang="en-US" b="1" u="sng" dirty="0" smtClean="0">
                <a:latin typeface="Arial Black" panose="020B0A04020102020204" pitchFamily="34" charset="0"/>
              </a:rPr>
              <a:t>Plan:</a:t>
            </a:r>
          </a:p>
          <a:p>
            <a:pPr algn="just"/>
            <a:r>
              <a:rPr lang="en-US" dirty="0" smtClean="0"/>
              <a:t>Plan is a document that outlines how goals are going to be met. It is a specific action proposed to help the organization achieve its objectives. There may be more than one way and means of reaching a particular goal but with the help of logical plans, objectives of an organization could be easily achieved.</a:t>
            </a:r>
          </a:p>
          <a:p>
            <a:endParaRPr lang="en-US" dirty="0" smtClean="0"/>
          </a:p>
          <a:p>
            <a:r>
              <a:rPr lang="en-US" b="1" u="sng" dirty="0" smtClean="0">
                <a:latin typeface="Arial Black" panose="020B0A04020102020204" pitchFamily="34" charset="0"/>
              </a:rPr>
              <a:t>Single Use Plans:</a:t>
            </a:r>
          </a:p>
          <a:p>
            <a:pPr algn="just"/>
            <a:r>
              <a:rPr lang="en-US" dirty="0" smtClean="0"/>
              <a:t>Single use plans are one time use plan. These are designed to achieve a particular goal that once achieved will not reoccur in future. These are made to meet the needs of unique situations. The duration or length of single use plan depends upon the activity or goal for which it is made. It may last one day or it may last for weeks or months if the project for which it is made is long.</a:t>
            </a:r>
          </a:p>
          <a:p>
            <a:pPr algn="just"/>
            <a:endParaRPr lang="en-US" dirty="0" smtClean="0"/>
          </a:p>
          <a:p>
            <a:r>
              <a:rPr lang="en-US" b="1" u="sng" dirty="0" smtClean="0">
                <a:latin typeface="Arial Black" panose="020B0A04020102020204" pitchFamily="34" charset="0"/>
              </a:rPr>
              <a:t>Standing Plans:</a:t>
            </a:r>
          </a:p>
          <a:p>
            <a:pPr algn="just"/>
            <a:r>
              <a:rPr lang="en-US" dirty="0" smtClean="0"/>
              <a:t>Standing plans are also known as Repeat Use Plans. These plans focus on situations which occur repeatedly. Standing plans are used over and over again. They are made once but retain their value over a period of years. Although some revisions and updates are made in these plans from time to time.</a:t>
            </a:r>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BB4E3633BC7488EAB193F0C2325B2" ma:contentTypeVersion="4" ma:contentTypeDescription="Create a new document." ma:contentTypeScope="" ma:versionID="8e3cb33c808a24873c1dd24a9fbc085f">
  <xsd:schema xmlns:xsd="http://www.w3.org/2001/XMLSchema" xmlns:xs="http://www.w3.org/2001/XMLSchema" xmlns:p="http://schemas.microsoft.com/office/2006/metadata/properties" xmlns:ns2="e2bad26c-aab1-4ab2-983a-d1c3fb6244b2" targetNamespace="http://schemas.microsoft.com/office/2006/metadata/properties" ma:root="true" ma:fieldsID="8169b31da8ce7bf0da6375c32c1d3e9e" ns2:_="">
    <xsd:import namespace="e2bad26c-aab1-4ab2-983a-d1c3fb6244b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bad26c-aab1-4ab2-983a-d1c3fb624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1B69E4-2E0D-4991-A36A-11B0502CE3EF}"/>
</file>

<file path=customXml/itemProps2.xml><?xml version="1.0" encoding="utf-8"?>
<ds:datastoreItem xmlns:ds="http://schemas.openxmlformats.org/officeDocument/2006/customXml" ds:itemID="{AED333AA-8FBD-4EE1-98B5-FA210BB06587}"/>
</file>

<file path=customXml/itemProps3.xml><?xml version="1.0" encoding="utf-8"?>
<ds:datastoreItem xmlns:ds="http://schemas.openxmlformats.org/officeDocument/2006/customXml" ds:itemID="{7A32CA2E-FE48-4342-A032-424BB8771CB3}"/>
</file>

<file path=docProps/app.xml><?xml version="1.0" encoding="utf-8"?>
<Properties xmlns="http://schemas.openxmlformats.org/officeDocument/2006/extended-properties" xmlns:vt="http://schemas.openxmlformats.org/officeDocument/2006/docPropsVTypes">
  <Template>Verve</Template>
  <TotalTime>748</TotalTime>
  <Words>1544</Words>
  <Application>Microsoft Office PowerPoint</Application>
  <PresentationFormat>A4 Paper (210x297 mm)</PresentationFormat>
  <Paragraphs>234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 Black</vt:lpstr>
      <vt:lpstr>Century Gothic</vt:lpstr>
      <vt:lpstr>Verdana</vt:lpstr>
      <vt:lpstr>Wingdings</vt:lpstr>
      <vt:lpstr>Wingdings 2</vt:lpstr>
      <vt:lpstr>Verve</vt:lpstr>
      <vt:lpstr>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Shromona Neogi</cp:lastModifiedBy>
  <cp:revision>251</cp:revision>
  <dcterms:created xsi:type="dcterms:W3CDTF">2019-03-07T12:43:44Z</dcterms:created>
  <dcterms:modified xsi:type="dcterms:W3CDTF">2022-02-24T04:49:49Z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0x010100338BB4E3633BC7488EAB193F0C2325B2</vt:lpwstr>
  </property>
</Properties>
</file>