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slides/slide16.xml" ContentType="application/vnd.openxmlformats-officedocument.presentationml.slide+xml"/>
  <Override PartName="/ppt/presentation.xml" ContentType="application/vnd.openxmlformats-officedocument.presentationml.presentation.main+xml"/>
  <Override PartName="/ppt/slides/slide2.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Masters/slideMaster1.xml" ContentType="application/vnd.openxmlformats-officedocument.presentationml.slideMaster+xml"/>
  <Override PartName="/ppt/slideLayouts/slideLayout24.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25.xml" ContentType="application/vnd.openxmlformats-officedocument.presentationml.slideLayout+xml"/>
  <Override PartName="/ppt/slideLayouts/slideLayout30.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29.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7.xml" ContentType="application/vnd.openxmlformats-officedocument.presentationml.slideLayout+xml"/>
  <Override PartName="/ppt/slideLayouts/slideLayout43.xml" ContentType="application/vnd.openxmlformats-officedocument.presentationml.slideLayout+xml"/>
  <Override PartName="/ppt/slideLayouts/slideLayout35.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6.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 id="2147483672" r:id="rId2"/>
    <p:sldMasterId id="2147483685" r:id="rId3"/>
    <p:sldMasterId id="2147483697" r:id="rId4"/>
  </p:sldMasterIdLst>
  <p:sldIdLst>
    <p:sldId id="256" r:id="rId5"/>
    <p:sldId id="294" r:id="rId6"/>
    <p:sldId id="295" r:id="rId7"/>
    <p:sldId id="296" r:id="rId8"/>
    <p:sldId id="297" r:id="rId9"/>
    <p:sldId id="298" r:id="rId10"/>
    <p:sldId id="299" r:id="rId11"/>
    <p:sldId id="300" r:id="rId12"/>
    <p:sldId id="301" r:id="rId13"/>
    <p:sldId id="302" r:id="rId14"/>
    <p:sldId id="303" r:id="rId15"/>
    <p:sldId id="291" r:id="rId16"/>
    <p:sldId id="304" r:id="rId17"/>
    <p:sldId id="282" r:id="rId18"/>
    <p:sldId id="280" r:id="rId19"/>
    <p:sldId id="293" r:id="rId20"/>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62" autoAdjust="0"/>
    <p:restoredTop sz="94660"/>
  </p:normalViewPr>
  <p:slideViewPr>
    <p:cSldViewPr snapToGrid="0">
      <p:cViewPr varScale="1">
        <p:scale>
          <a:sx n="73" d="100"/>
          <a:sy n="73" d="100"/>
        </p:scale>
        <p:origin x="1182" y="72"/>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ustomXml" Target="../customXml/item2.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ustomXml" Target="../customXml/item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 Id="rId27"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62724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9" y="457200"/>
            <a:ext cx="3194943"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11340" y="987429"/>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2329"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8B54FD-583A-4CE0-9C89-1C2705CD964F}" type="datetimeFigureOut">
              <a:rPr lang="en-IN" smtClean="0"/>
              <a:pPr/>
              <a:t>24-02-2022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914E47-281F-44D1-87A4-58CC42278198}" type="slidenum">
              <a:rPr lang="en-IN" smtClean="0"/>
              <a:pPr/>
              <a:t>‹#›</a:t>
            </a:fld>
            <a:endParaRPr lang="en-IN"/>
          </a:p>
        </p:txBody>
      </p:sp>
    </p:spTree>
    <p:extLst>
      <p:ext uri="{BB962C8B-B14F-4D97-AF65-F5344CB8AC3E}">
        <p14:creationId xmlns:p14="http://schemas.microsoft.com/office/powerpoint/2010/main" val="898467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8B54FD-583A-4CE0-9C89-1C2705CD964F}" type="datetimeFigureOut">
              <a:rPr lang="en-IN" smtClean="0"/>
              <a:pPr/>
              <a:t>24-02-2022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914E47-281F-44D1-87A4-58CC42278198}" type="slidenum">
              <a:rPr lang="en-IN" smtClean="0"/>
              <a:pPr/>
              <a:t>‹#›</a:t>
            </a:fld>
            <a:endParaRPr lang="en-IN"/>
          </a:p>
        </p:txBody>
      </p:sp>
    </p:spTree>
    <p:extLst>
      <p:ext uri="{BB962C8B-B14F-4D97-AF65-F5344CB8AC3E}">
        <p14:creationId xmlns:p14="http://schemas.microsoft.com/office/powerpoint/2010/main" val="11383797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3" y="365125"/>
            <a:ext cx="2135981"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1039"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8B54FD-583A-4CE0-9C89-1C2705CD964F}" type="datetimeFigureOut">
              <a:rPr lang="en-IN" smtClean="0"/>
              <a:pPr/>
              <a:t>24-02-2022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914E47-281F-44D1-87A4-58CC42278198}" type="slidenum">
              <a:rPr lang="en-IN" smtClean="0"/>
              <a:pPr/>
              <a:t>‹#›</a:t>
            </a:fld>
            <a:endParaRPr lang="en-IN"/>
          </a:p>
        </p:txBody>
      </p:sp>
    </p:spTree>
    <p:extLst>
      <p:ext uri="{BB962C8B-B14F-4D97-AF65-F5344CB8AC3E}">
        <p14:creationId xmlns:p14="http://schemas.microsoft.com/office/powerpoint/2010/main" val="4302049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7"/>
            <a:ext cx="84201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0A5B360-051E-4DF6-9F09-433E0D0A15B9}" type="datetimeFigureOut">
              <a:rPr lang="en-US" smtClean="0"/>
              <a:pPr/>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7BEE4A-4373-495A-8D59-181BE3967358}"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A5B360-051E-4DF6-9F09-433E0D0A15B9}" type="datetimeFigureOut">
              <a:rPr lang="en-US" smtClean="0"/>
              <a:pPr/>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7BEE4A-4373-495A-8D59-181BE3967358}"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2"/>
            <a:ext cx="84201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A5B360-051E-4DF6-9F09-433E0D0A15B9}" type="datetimeFigureOut">
              <a:rPr lang="en-US" smtClean="0"/>
              <a:pPr/>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7BEE4A-4373-495A-8D59-181BE3967358}"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95300" y="1600202"/>
            <a:ext cx="438150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29199" y="1600202"/>
            <a:ext cx="438150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0A5B360-051E-4DF6-9F09-433E0D0A15B9}" type="datetimeFigureOut">
              <a:rPr lang="en-US" smtClean="0"/>
              <a:pPr/>
              <a:t>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7BEE4A-4373-495A-8D59-181BE3967358}"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377"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377"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0A5B360-051E-4DF6-9F09-433E0D0A15B9}" type="datetimeFigureOut">
              <a:rPr lang="en-US" smtClean="0"/>
              <a:pPr/>
              <a:t>2/24/2022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7BEE4A-4373-495A-8D59-181BE3967358}"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0A5B360-051E-4DF6-9F09-433E0D0A15B9}" type="datetimeFigureOut">
              <a:rPr lang="en-US" smtClean="0"/>
              <a:pPr/>
              <a:t>2/24/2022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7BEE4A-4373-495A-8D59-181BE3967358}"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A5B360-051E-4DF6-9F09-433E0D0A15B9}" type="datetimeFigureOut">
              <a:rPr lang="en-US" smtClean="0"/>
              <a:pPr/>
              <a:t>2/24/2022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7BEE4A-4373-495A-8D59-181BE396735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8B54FD-583A-4CE0-9C89-1C2705CD964F}" type="datetimeFigureOut">
              <a:rPr lang="en-IN" smtClean="0"/>
              <a:pPr/>
              <a:t>24-02-2022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914E47-281F-44D1-87A4-58CC42278198}" type="slidenum">
              <a:rPr lang="en-IN" smtClean="0"/>
              <a:pPr/>
              <a:t>‹#›</a:t>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1" y="273050"/>
            <a:ext cx="3259138"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3499" y="273052"/>
            <a:ext cx="553720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1" y="1435102"/>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A5B360-051E-4DF6-9F09-433E0D0A15B9}" type="datetimeFigureOut">
              <a:rPr lang="en-US" smtClean="0"/>
              <a:pPr/>
              <a:t>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7BEE4A-4373-495A-8D59-181BE3967358}"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A5B360-051E-4DF6-9F09-433E0D0A15B9}" type="datetimeFigureOut">
              <a:rPr lang="en-US" smtClean="0"/>
              <a:pPr/>
              <a:t>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7BEE4A-4373-495A-8D59-181BE3967358}"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A5B360-051E-4DF6-9F09-433E0D0A15B9}" type="datetimeFigureOut">
              <a:rPr lang="en-US" smtClean="0"/>
              <a:pPr/>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7BEE4A-4373-495A-8D59-181BE3967358}"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40"/>
            <a:ext cx="222885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95301" y="274640"/>
            <a:ext cx="653415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A5B360-051E-4DF6-9F09-433E0D0A15B9}" type="datetimeFigureOut">
              <a:rPr lang="en-US" smtClean="0"/>
              <a:pPr/>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7BEE4A-4373-495A-8D59-181BE3967358}" type="slidenum">
              <a:rPr lang="en-US" smtClean="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95300" y="3699804"/>
            <a:ext cx="899795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95300" y="1433732"/>
            <a:ext cx="899795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585595" y="3550126"/>
            <a:ext cx="321945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100955" y="3550126"/>
            <a:ext cx="321945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918710" y="3526302"/>
            <a:ext cx="4953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B41ABA4E-CD72-497B-97AA-7213B3980F60}" type="datetimeFigureOut">
              <a:rPr lang="en-US" smtClean="0"/>
              <a:pPr/>
              <a:t>2/24/2022</a:t>
            </a:fld>
            <a:endParaRPr lang="en-US"/>
          </a:p>
        </p:txBody>
      </p:sp>
      <p:sp>
        <p:nvSpPr>
          <p:cNvPr id="16" name="Slide Number Placeholder 15"/>
          <p:cNvSpPr>
            <a:spLocks noGrp="1"/>
          </p:cNvSpPr>
          <p:nvPr>
            <p:ph type="sldNum" sz="quarter" idx="11"/>
          </p:nvPr>
        </p:nvSpPr>
        <p:spPr/>
        <p:txBody>
          <a:bodyPr/>
          <a:lstStyle/>
          <a:p>
            <a:fld id="{D2E57653-3E58-4892-A7ED-712530ACC680}" type="slidenum">
              <a:rPr kumimoji="0" lang="en-US" smtClean="0"/>
              <a:pPr/>
              <a:t>‹#›</a:t>
            </a:fld>
            <a:endParaRPr kumimoji="0" lang="en-US"/>
          </a:p>
        </p:txBody>
      </p:sp>
      <p:sp>
        <p:nvSpPr>
          <p:cNvPr id="17" name="Footer Placeholder 16"/>
          <p:cNvSpPr>
            <a:spLocks noGrp="1"/>
          </p:cNvSpPr>
          <p:nvPr>
            <p:ph type="ftr" sz="quarter" idx="12"/>
          </p:nvPr>
        </p:nvSpPr>
        <p:spPr/>
        <p:txBody>
          <a:bodyPr/>
          <a:lstStyle/>
          <a:p>
            <a:endParaRPr kumimoji="0"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95300" y="1524000"/>
            <a:ext cx="89154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8F8B54FD-583A-4CE0-9C89-1C2705CD964F}" type="datetimeFigureOut">
              <a:rPr lang="en-IN" smtClean="0"/>
              <a:pPr/>
              <a:t>24-02-2022</a:t>
            </a:fld>
            <a:endParaRPr lang="en-IN"/>
          </a:p>
        </p:txBody>
      </p:sp>
      <p:sp>
        <p:nvSpPr>
          <p:cNvPr id="15" name="Slide Number Placeholder 14"/>
          <p:cNvSpPr>
            <a:spLocks noGrp="1"/>
          </p:cNvSpPr>
          <p:nvPr>
            <p:ph type="sldNum" sz="quarter" idx="15"/>
          </p:nvPr>
        </p:nvSpPr>
        <p:spPr/>
        <p:txBody>
          <a:bodyPr/>
          <a:lstStyle>
            <a:lvl1pPr algn="ctr">
              <a:defRPr/>
            </a:lvl1pPr>
          </a:lstStyle>
          <a:p>
            <a:fld id="{F6914E47-281F-44D1-87A4-58CC42278198}" type="slidenum">
              <a:rPr lang="en-IN" smtClean="0"/>
              <a:pPr/>
              <a:t>‹#›</a:t>
            </a:fld>
            <a:endParaRPr lang="en-IN"/>
          </a:p>
        </p:txBody>
      </p:sp>
      <p:sp>
        <p:nvSpPr>
          <p:cNvPr id="16" name="Footer Placeholder 15"/>
          <p:cNvSpPr>
            <a:spLocks noGrp="1"/>
          </p:cNvSpPr>
          <p:nvPr>
            <p:ph type="ftr" sz="quarter" idx="16"/>
          </p:nvPr>
        </p:nvSpPr>
        <p:spPr/>
        <p:txBody>
          <a:bodyPr/>
          <a:lstStyle/>
          <a:p>
            <a:endParaRPr lang="en-IN"/>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F8B54FD-583A-4CE0-9C89-1C2705CD964F}" type="datetimeFigureOut">
              <a:rPr lang="en-IN" smtClean="0"/>
              <a:pPr/>
              <a:t>24-02-2022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914E47-281F-44D1-87A4-58CC42278198}" type="slidenum">
              <a:rPr lang="en-IN" smtClean="0"/>
              <a:pPr/>
              <a:t>‹#›</a:t>
            </a:fld>
            <a:endParaRPr lang="en-IN"/>
          </a:p>
        </p:txBody>
      </p:sp>
      <p:sp>
        <p:nvSpPr>
          <p:cNvPr id="2" name="Title 1"/>
          <p:cNvSpPr>
            <a:spLocks noGrp="1"/>
          </p:cNvSpPr>
          <p:nvPr>
            <p:ph type="title"/>
          </p:nvPr>
        </p:nvSpPr>
        <p:spPr>
          <a:xfrm>
            <a:off x="742950" y="3505200"/>
            <a:ext cx="85852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42950" y="4958864"/>
            <a:ext cx="85852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742950" y="4916995"/>
            <a:ext cx="85852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F8B54FD-583A-4CE0-9C89-1C2705CD964F}" type="datetimeFigureOut">
              <a:rPr lang="en-IN" smtClean="0"/>
              <a:pPr/>
              <a:t>24-02-2022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914E47-281F-44D1-87A4-58CC42278198}" type="slidenum">
              <a:rPr lang="en-IN" smtClean="0"/>
              <a:pPr/>
              <a:t>‹#›</a:t>
            </a:fld>
            <a:endParaRPr lang="en-IN"/>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95300" y="1524000"/>
            <a:ext cx="4398264"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5035550" y="1524000"/>
            <a:ext cx="4398264"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F6914E47-281F-44D1-87A4-58CC42278198}" type="slidenum">
              <a:rPr lang="en-IN" smtClean="0"/>
              <a:pPr/>
              <a:t>‹#›</a:t>
            </a:fld>
            <a:endParaRPr lang="en-IN"/>
          </a:p>
        </p:txBody>
      </p:sp>
      <p:sp>
        <p:nvSpPr>
          <p:cNvPr id="8" name="Footer Placeholder 7"/>
          <p:cNvSpPr>
            <a:spLocks noGrp="1"/>
          </p:cNvSpPr>
          <p:nvPr>
            <p:ph type="ftr" sz="quarter" idx="11"/>
          </p:nvPr>
        </p:nvSpPr>
        <p:spPr/>
        <p:txBody>
          <a:bodyPr/>
          <a:lstStyle/>
          <a:p>
            <a:endParaRPr lang="en-IN"/>
          </a:p>
        </p:txBody>
      </p:sp>
      <p:sp>
        <p:nvSpPr>
          <p:cNvPr id="7" name="Date Placeholder 6"/>
          <p:cNvSpPr>
            <a:spLocks noGrp="1"/>
          </p:cNvSpPr>
          <p:nvPr>
            <p:ph type="dt" sz="half" idx="10"/>
          </p:nvPr>
        </p:nvSpPr>
        <p:spPr/>
        <p:txBody>
          <a:bodyPr/>
          <a:lstStyle/>
          <a:p>
            <a:fld id="{8F8B54FD-583A-4CE0-9C89-1C2705CD964F}" type="datetimeFigureOut">
              <a:rPr lang="en-IN" smtClean="0"/>
              <a:pPr/>
              <a:t>24-02-2022</a:t>
            </a:fld>
            <a:endParaRPr lang="en-IN"/>
          </a:p>
        </p:txBody>
      </p:sp>
      <p:sp>
        <p:nvSpPr>
          <p:cNvPr id="3" name="Text Placeholder 2"/>
          <p:cNvSpPr>
            <a:spLocks noGrp="1"/>
          </p:cNvSpPr>
          <p:nvPr>
            <p:ph type="body" idx="1"/>
          </p:nvPr>
        </p:nvSpPr>
        <p:spPr>
          <a:xfrm>
            <a:off x="495300" y="1399593"/>
            <a:ext cx="4376870"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95300" y="2201896"/>
            <a:ext cx="437515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5037270" y="2201896"/>
            <a:ext cx="437515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95300" y="155448"/>
            <a:ext cx="89154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5035550" y="1399593"/>
            <a:ext cx="4376870"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609857" y="2180219"/>
            <a:ext cx="406146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151120" y="2180219"/>
            <a:ext cx="406146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F8B54FD-583A-4CE0-9C89-1C2705CD964F}" type="datetimeFigureOut">
              <a:rPr lang="en-IN" smtClean="0"/>
              <a:pPr/>
              <a:t>24-02-2022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914E47-281F-44D1-87A4-58CC42278198}" type="slidenum">
              <a:rPr lang="en-IN" smtClean="0"/>
              <a:pPr/>
              <a:t>‹#›</a:t>
            </a:fld>
            <a:endParaRPr lang="en-IN"/>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8B54FD-583A-4CE0-9C89-1C2705CD964F}" type="datetimeFigureOut">
              <a:rPr lang="en-IN" smtClean="0"/>
              <a:pPr/>
              <a:t>24-02-2022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914E47-281F-44D1-87A4-58CC42278198}" type="slidenum">
              <a:rPr lang="en-IN" smtClean="0"/>
              <a:pPr/>
              <a:t>‹#›</a:t>
            </a:fld>
            <a:endParaRPr lang="en-IN"/>
          </a:p>
        </p:txBody>
      </p:sp>
    </p:spTree>
    <p:extLst>
      <p:ext uri="{BB962C8B-B14F-4D97-AF65-F5344CB8AC3E}">
        <p14:creationId xmlns:p14="http://schemas.microsoft.com/office/powerpoint/2010/main" val="247208906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8B54FD-583A-4CE0-9C89-1C2705CD964F}" type="datetimeFigureOut">
              <a:rPr lang="en-IN" smtClean="0"/>
              <a:pPr/>
              <a:t>24-02-2022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6914E47-281F-44D1-87A4-58CC42278198}" type="slidenum">
              <a:rPr lang="en-IN" smtClean="0"/>
              <a:pPr/>
              <a:t>‹#›</a:t>
            </a:fld>
            <a:endParaRPr lang="en-I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95300" y="457200"/>
            <a:ext cx="67691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7346950" y="1600200"/>
            <a:ext cx="2149602"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7346950" y="457200"/>
            <a:ext cx="21463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8F8B54FD-583A-4CE0-9C89-1C2705CD964F}" type="datetimeFigureOut">
              <a:rPr lang="en-IN" smtClean="0"/>
              <a:pPr/>
              <a:t>24-02-2022</a:t>
            </a:fld>
            <a:endParaRPr lang="en-IN"/>
          </a:p>
        </p:txBody>
      </p:sp>
      <p:sp>
        <p:nvSpPr>
          <p:cNvPr id="9" name="Slide Number Placeholder 8"/>
          <p:cNvSpPr>
            <a:spLocks noGrp="1"/>
          </p:cNvSpPr>
          <p:nvPr>
            <p:ph type="sldNum" sz="quarter" idx="15"/>
          </p:nvPr>
        </p:nvSpPr>
        <p:spPr/>
        <p:txBody>
          <a:bodyPr/>
          <a:lstStyle/>
          <a:p>
            <a:fld id="{F6914E47-281F-44D1-87A4-58CC42278198}" type="slidenum">
              <a:rPr lang="en-IN" smtClean="0"/>
              <a:pPr/>
              <a:t>‹#›</a:t>
            </a:fld>
            <a:endParaRPr lang="en-IN"/>
          </a:p>
        </p:txBody>
      </p:sp>
      <p:sp>
        <p:nvSpPr>
          <p:cNvPr id="10" name="Footer Placeholder 9"/>
          <p:cNvSpPr>
            <a:spLocks noGrp="1"/>
          </p:cNvSpPr>
          <p:nvPr>
            <p:ph type="ftr" sz="quarter" idx="16"/>
          </p:nvPr>
        </p:nvSpPr>
        <p:spPr/>
        <p:txBody>
          <a:bodyPr/>
          <a:lstStyle/>
          <a:p>
            <a:endParaRPr lang="en-I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81850" y="457200"/>
            <a:ext cx="222885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95300" y="457200"/>
            <a:ext cx="652145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7181850" y="1600200"/>
            <a:ext cx="222885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8F8B54FD-583A-4CE0-9C89-1C2705CD964F}" type="datetimeFigureOut">
              <a:rPr lang="en-IN" smtClean="0"/>
              <a:pPr/>
              <a:t>24-02-2022</a:t>
            </a:fld>
            <a:endParaRPr lang="en-IN"/>
          </a:p>
        </p:txBody>
      </p:sp>
      <p:sp>
        <p:nvSpPr>
          <p:cNvPr id="9" name="Slide Number Placeholder 8"/>
          <p:cNvSpPr>
            <a:spLocks noGrp="1"/>
          </p:cNvSpPr>
          <p:nvPr>
            <p:ph type="sldNum" sz="quarter" idx="11"/>
          </p:nvPr>
        </p:nvSpPr>
        <p:spPr/>
        <p:txBody>
          <a:bodyPr/>
          <a:lstStyle/>
          <a:p>
            <a:fld id="{F6914E47-281F-44D1-87A4-58CC42278198}" type="slidenum">
              <a:rPr lang="en-IN" smtClean="0"/>
              <a:pPr/>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F8B54FD-583A-4CE0-9C89-1C2705CD964F}" type="datetimeFigureOut">
              <a:rPr lang="en-IN" smtClean="0"/>
              <a:pPr/>
              <a:t>24-02-2022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914E47-281F-44D1-87A4-58CC42278198}" type="slidenum">
              <a:rPr lang="en-IN" smtClean="0"/>
              <a:pPr/>
              <a:t>‹#›</a:t>
            </a:fld>
            <a:endParaRPr lang="en-IN"/>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41"/>
            <a:ext cx="222885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95300" y="274641"/>
            <a:ext cx="652145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F8B54FD-583A-4CE0-9C89-1C2705CD964F}" type="datetimeFigureOut">
              <a:rPr lang="en-IN" smtClean="0"/>
              <a:pPr/>
              <a:t>24-02-2022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914E47-281F-44D1-87A4-58CC42278198}" type="slidenum">
              <a:rPr lang="en-IN" smtClean="0"/>
              <a:pPr/>
              <a:t>‹#›</a:t>
            </a:fld>
            <a:endParaRPr lang="en-IN"/>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95300" y="3699804"/>
            <a:ext cx="899795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95300" y="1433732"/>
            <a:ext cx="899795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585595" y="3550126"/>
            <a:ext cx="321945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100955" y="3550126"/>
            <a:ext cx="321945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918710" y="3526302"/>
            <a:ext cx="4953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B41ABA4E-CD72-497B-97AA-7213B3980F60}" type="datetimeFigureOut">
              <a:rPr lang="en-US" smtClean="0"/>
              <a:pPr/>
              <a:t>2/24/2022</a:t>
            </a:fld>
            <a:endParaRPr lang="en-US"/>
          </a:p>
        </p:txBody>
      </p:sp>
      <p:sp>
        <p:nvSpPr>
          <p:cNvPr id="16" name="Slide Number Placeholder 15"/>
          <p:cNvSpPr>
            <a:spLocks noGrp="1"/>
          </p:cNvSpPr>
          <p:nvPr>
            <p:ph type="sldNum" sz="quarter" idx="11"/>
          </p:nvPr>
        </p:nvSpPr>
        <p:spPr/>
        <p:txBody>
          <a:bodyPr/>
          <a:lstStyle/>
          <a:p>
            <a:fld id="{D2E57653-3E58-4892-A7ED-712530ACC680}" type="slidenum">
              <a:rPr kumimoji="0" lang="en-US" smtClean="0"/>
              <a:pPr/>
              <a:t>‹#›</a:t>
            </a:fld>
            <a:endParaRPr kumimoji="0" lang="en-US"/>
          </a:p>
        </p:txBody>
      </p:sp>
      <p:sp>
        <p:nvSpPr>
          <p:cNvPr id="17" name="Footer Placeholder 16"/>
          <p:cNvSpPr>
            <a:spLocks noGrp="1"/>
          </p:cNvSpPr>
          <p:nvPr>
            <p:ph type="ftr" sz="quarter" idx="12"/>
          </p:nvPr>
        </p:nvSpPr>
        <p:spPr/>
        <p:txBody>
          <a:bodyPr/>
          <a:lstStyle/>
          <a:p>
            <a:endParaRPr kumimoji="0"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95300" y="1524000"/>
            <a:ext cx="89154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8F8B54FD-583A-4CE0-9C89-1C2705CD964F}" type="datetimeFigureOut">
              <a:rPr lang="en-IN" smtClean="0"/>
              <a:pPr/>
              <a:t>24-02-2022</a:t>
            </a:fld>
            <a:endParaRPr lang="en-IN"/>
          </a:p>
        </p:txBody>
      </p:sp>
      <p:sp>
        <p:nvSpPr>
          <p:cNvPr id="15" name="Slide Number Placeholder 14"/>
          <p:cNvSpPr>
            <a:spLocks noGrp="1"/>
          </p:cNvSpPr>
          <p:nvPr>
            <p:ph type="sldNum" sz="quarter" idx="15"/>
          </p:nvPr>
        </p:nvSpPr>
        <p:spPr/>
        <p:txBody>
          <a:bodyPr/>
          <a:lstStyle>
            <a:lvl1pPr algn="ctr">
              <a:defRPr/>
            </a:lvl1pPr>
          </a:lstStyle>
          <a:p>
            <a:fld id="{F6914E47-281F-44D1-87A4-58CC42278198}" type="slidenum">
              <a:rPr lang="en-IN" smtClean="0"/>
              <a:pPr/>
              <a:t>‹#›</a:t>
            </a:fld>
            <a:endParaRPr lang="en-IN"/>
          </a:p>
        </p:txBody>
      </p:sp>
      <p:sp>
        <p:nvSpPr>
          <p:cNvPr id="16" name="Footer Placeholder 15"/>
          <p:cNvSpPr>
            <a:spLocks noGrp="1"/>
          </p:cNvSpPr>
          <p:nvPr>
            <p:ph type="ftr" sz="quarter" idx="16"/>
          </p:nvPr>
        </p:nvSpPr>
        <p:spPr/>
        <p:txBody>
          <a:bodyPr/>
          <a:lstStyle/>
          <a:p>
            <a:endParaRPr lang="en-IN"/>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F8B54FD-583A-4CE0-9C89-1C2705CD964F}" type="datetimeFigureOut">
              <a:rPr lang="en-IN" smtClean="0"/>
              <a:pPr/>
              <a:t>24-02-2022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914E47-281F-44D1-87A4-58CC42278198}" type="slidenum">
              <a:rPr lang="en-IN" smtClean="0"/>
              <a:pPr/>
              <a:t>‹#›</a:t>
            </a:fld>
            <a:endParaRPr lang="en-IN"/>
          </a:p>
        </p:txBody>
      </p:sp>
      <p:sp>
        <p:nvSpPr>
          <p:cNvPr id="2" name="Title 1"/>
          <p:cNvSpPr>
            <a:spLocks noGrp="1"/>
          </p:cNvSpPr>
          <p:nvPr>
            <p:ph type="title"/>
          </p:nvPr>
        </p:nvSpPr>
        <p:spPr>
          <a:xfrm>
            <a:off x="742950" y="3505200"/>
            <a:ext cx="85852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42950" y="4958864"/>
            <a:ext cx="85852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742950" y="4916993"/>
            <a:ext cx="85852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F8B54FD-583A-4CE0-9C89-1C2705CD964F}" type="datetimeFigureOut">
              <a:rPr lang="en-IN" smtClean="0"/>
              <a:pPr/>
              <a:t>24-02-2022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914E47-281F-44D1-87A4-58CC42278198}" type="slidenum">
              <a:rPr lang="en-IN" smtClean="0"/>
              <a:pPr/>
              <a:t>‹#›</a:t>
            </a:fld>
            <a:endParaRPr lang="en-IN"/>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95300" y="1524000"/>
            <a:ext cx="4398264"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5035550" y="1524000"/>
            <a:ext cx="4398264"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F6914E47-281F-44D1-87A4-58CC42278198}" type="slidenum">
              <a:rPr lang="en-IN" smtClean="0"/>
              <a:pPr/>
              <a:t>‹#›</a:t>
            </a:fld>
            <a:endParaRPr lang="en-IN"/>
          </a:p>
        </p:txBody>
      </p:sp>
      <p:sp>
        <p:nvSpPr>
          <p:cNvPr id="8" name="Footer Placeholder 7"/>
          <p:cNvSpPr>
            <a:spLocks noGrp="1"/>
          </p:cNvSpPr>
          <p:nvPr>
            <p:ph type="ftr" sz="quarter" idx="11"/>
          </p:nvPr>
        </p:nvSpPr>
        <p:spPr/>
        <p:txBody>
          <a:bodyPr/>
          <a:lstStyle/>
          <a:p>
            <a:endParaRPr lang="en-IN"/>
          </a:p>
        </p:txBody>
      </p:sp>
      <p:sp>
        <p:nvSpPr>
          <p:cNvPr id="7" name="Date Placeholder 6"/>
          <p:cNvSpPr>
            <a:spLocks noGrp="1"/>
          </p:cNvSpPr>
          <p:nvPr>
            <p:ph type="dt" sz="half" idx="10"/>
          </p:nvPr>
        </p:nvSpPr>
        <p:spPr/>
        <p:txBody>
          <a:bodyPr/>
          <a:lstStyle/>
          <a:p>
            <a:fld id="{8F8B54FD-583A-4CE0-9C89-1C2705CD964F}" type="datetimeFigureOut">
              <a:rPr lang="en-IN" smtClean="0"/>
              <a:pPr/>
              <a:t>24-02-2022</a:t>
            </a:fld>
            <a:endParaRPr lang="en-IN"/>
          </a:p>
        </p:txBody>
      </p:sp>
      <p:sp>
        <p:nvSpPr>
          <p:cNvPr id="3" name="Text Placeholder 2"/>
          <p:cNvSpPr>
            <a:spLocks noGrp="1"/>
          </p:cNvSpPr>
          <p:nvPr>
            <p:ph type="body" idx="1"/>
          </p:nvPr>
        </p:nvSpPr>
        <p:spPr>
          <a:xfrm>
            <a:off x="495300" y="1399593"/>
            <a:ext cx="4376870"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95300" y="2201896"/>
            <a:ext cx="437515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5037270" y="2201896"/>
            <a:ext cx="437515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95300" y="155448"/>
            <a:ext cx="89154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5035550" y="1399593"/>
            <a:ext cx="4376870"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609857" y="2180219"/>
            <a:ext cx="406146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151120" y="2180219"/>
            <a:ext cx="406146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5880" y="1709742"/>
            <a:ext cx="8543925"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75880" y="4589467"/>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8B54FD-583A-4CE0-9C89-1C2705CD964F}" type="datetimeFigureOut">
              <a:rPr lang="en-IN" smtClean="0"/>
              <a:pPr/>
              <a:t>24-02-2022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914E47-281F-44D1-87A4-58CC42278198}" type="slidenum">
              <a:rPr lang="en-IN" smtClean="0"/>
              <a:pPr/>
              <a:t>‹#›</a:t>
            </a:fld>
            <a:endParaRPr lang="en-IN"/>
          </a:p>
        </p:txBody>
      </p:sp>
    </p:spTree>
    <p:extLst>
      <p:ext uri="{BB962C8B-B14F-4D97-AF65-F5344CB8AC3E}">
        <p14:creationId xmlns:p14="http://schemas.microsoft.com/office/powerpoint/2010/main" val="337257263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F8B54FD-583A-4CE0-9C89-1C2705CD964F}" type="datetimeFigureOut">
              <a:rPr lang="en-IN" smtClean="0"/>
              <a:pPr/>
              <a:t>24-02-2022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914E47-281F-44D1-87A4-58CC42278198}" type="slidenum">
              <a:rPr lang="en-IN" smtClean="0"/>
              <a:pPr/>
              <a:t>‹#›</a:t>
            </a:fld>
            <a:endParaRPr lang="en-IN"/>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8B54FD-583A-4CE0-9C89-1C2705CD964F}" type="datetimeFigureOut">
              <a:rPr lang="en-IN" smtClean="0"/>
              <a:pPr/>
              <a:t>24-02-2022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6914E47-281F-44D1-87A4-58CC42278198}" type="slidenum">
              <a:rPr lang="en-IN" smtClean="0"/>
              <a:pPr/>
              <a:t>‹#›</a:t>
            </a:fld>
            <a:endParaRPr lang="en-IN"/>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95300" y="457200"/>
            <a:ext cx="67691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7346950" y="1600200"/>
            <a:ext cx="2149602"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7346950" y="457200"/>
            <a:ext cx="21463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8F8B54FD-583A-4CE0-9C89-1C2705CD964F}" type="datetimeFigureOut">
              <a:rPr lang="en-IN" smtClean="0"/>
              <a:pPr/>
              <a:t>24-02-2022</a:t>
            </a:fld>
            <a:endParaRPr lang="en-IN"/>
          </a:p>
        </p:txBody>
      </p:sp>
      <p:sp>
        <p:nvSpPr>
          <p:cNvPr id="9" name="Slide Number Placeholder 8"/>
          <p:cNvSpPr>
            <a:spLocks noGrp="1"/>
          </p:cNvSpPr>
          <p:nvPr>
            <p:ph type="sldNum" sz="quarter" idx="15"/>
          </p:nvPr>
        </p:nvSpPr>
        <p:spPr/>
        <p:txBody>
          <a:bodyPr/>
          <a:lstStyle/>
          <a:p>
            <a:fld id="{F6914E47-281F-44D1-87A4-58CC42278198}" type="slidenum">
              <a:rPr lang="en-IN" smtClean="0"/>
              <a:pPr/>
              <a:t>‹#›</a:t>
            </a:fld>
            <a:endParaRPr lang="en-IN"/>
          </a:p>
        </p:txBody>
      </p:sp>
      <p:sp>
        <p:nvSpPr>
          <p:cNvPr id="10" name="Footer Placeholder 9"/>
          <p:cNvSpPr>
            <a:spLocks noGrp="1"/>
          </p:cNvSpPr>
          <p:nvPr>
            <p:ph type="ftr" sz="quarter" idx="16"/>
          </p:nvPr>
        </p:nvSpPr>
        <p:spPr/>
        <p:txBody>
          <a:bodyPr/>
          <a:lstStyle/>
          <a:p>
            <a:endParaRPr lang="en-IN"/>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81850" y="457200"/>
            <a:ext cx="222885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95300" y="457200"/>
            <a:ext cx="652145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7181850" y="1600200"/>
            <a:ext cx="222885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8F8B54FD-583A-4CE0-9C89-1C2705CD964F}" type="datetimeFigureOut">
              <a:rPr lang="en-IN" smtClean="0"/>
              <a:pPr/>
              <a:t>24-02-2022</a:t>
            </a:fld>
            <a:endParaRPr lang="en-IN"/>
          </a:p>
        </p:txBody>
      </p:sp>
      <p:sp>
        <p:nvSpPr>
          <p:cNvPr id="9" name="Slide Number Placeholder 8"/>
          <p:cNvSpPr>
            <a:spLocks noGrp="1"/>
          </p:cNvSpPr>
          <p:nvPr>
            <p:ph type="sldNum" sz="quarter" idx="11"/>
          </p:nvPr>
        </p:nvSpPr>
        <p:spPr/>
        <p:txBody>
          <a:bodyPr/>
          <a:lstStyle/>
          <a:p>
            <a:fld id="{F6914E47-281F-44D1-87A4-58CC42278198}" type="slidenum">
              <a:rPr lang="en-IN" smtClean="0"/>
              <a:pPr/>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F8B54FD-583A-4CE0-9C89-1C2705CD964F}" type="datetimeFigureOut">
              <a:rPr lang="en-IN" smtClean="0"/>
              <a:pPr/>
              <a:t>24-02-2022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914E47-281F-44D1-87A4-58CC42278198}" type="slidenum">
              <a:rPr lang="en-IN" smtClean="0"/>
              <a:pPr/>
              <a:t>‹#›</a:t>
            </a:fld>
            <a:endParaRPr lang="en-IN"/>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95300" y="274639"/>
            <a:ext cx="652145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F8B54FD-583A-4CE0-9C89-1C2705CD964F}" type="datetimeFigureOut">
              <a:rPr lang="en-IN" smtClean="0"/>
              <a:pPr/>
              <a:t>24-02-2022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914E47-281F-44D1-87A4-58CC42278198}"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8B54FD-583A-4CE0-9C89-1C2705CD964F}" type="datetimeFigureOut">
              <a:rPr lang="en-IN" smtClean="0"/>
              <a:pPr/>
              <a:t>24-02-2022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914E47-281F-44D1-87A4-58CC42278198}" type="slidenum">
              <a:rPr lang="en-IN" smtClean="0"/>
              <a:pPr/>
              <a:t>‹#›</a:t>
            </a:fld>
            <a:endParaRPr lang="en-IN"/>
          </a:p>
        </p:txBody>
      </p:sp>
    </p:spTree>
    <p:extLst>
      <p:ext uri="{BB962C8B-B14F-4D97-AF65-F5344CB8AC3E}">
        <p14:creationId xmlns:p14="http://schemas.microsoft.com/office/powerpoint/2010/main" val="2909574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329" y="365129"/>
            <a:ext cx="8543925"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2329"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8B54FD-583A-4CE0-9C89-1C2705CD964F}" type="datetimeFigureOut">
              <a:rPr lang="en-IN" smtClean="0"/>
              <a:pPr/>
              <a:t>24-02-2022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6914E47-281F-44D1-87A4-58CC42278198}" type="slidenum">
              <a:rPr lang="en-IN" smtClean="0"/>
              <a:pPr/>
              <a:t>‹#›</a:t>
            </a:fld>
            <a:endParaRPr lang="en-IN"/>
          </a:p>
        </p:txBody>
      </p:sp>
    </p:spTree>
    <p:extLst>
      <p:ext uri="{BB962C8B-B14F-4D97-AF65-F5344CB8AC3E}">
        <p14:creationId xmlns:p14="http://schemas.microsoft.com/office/powerpoint/2010/main" val="3005415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8B54FD-583A-4CE0-9C89-1C2705CD964F}" type="datetimeFigureOut">
              <a:rPr lang="en-IN" smtClean="0"/>
              <a:pPr/>
              <a:t>24-02-2022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914E47-281F-44D1-87A4-58CC42278198}" type="slidenum">
              <a:rPr lang="en-IN" smtClean="0"/>
              <a:pPr/>
              <a:t>‹#›</a:t>
            </a:fld>
            <a:endParaRPr lang="en-IN"/>
          </a:p>
        </p:txBody>
      </p:sp>
    </p:spTree>
    <p:extLst>
      <p:ext uri="{BB962C8B-B14F-4D97-AF65-F5344CB8AC3E}">
        <p14:creationId xmlns:p14="http://schemas.microsoft.com/office/powerpoint/2010/main" val="863378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8B54FD-583A-4CE0-9C89-1C2705CD964F}" type="datetimeFigureOut">
              <a:rPr lang="en-IN" smtClean="0"/>
              <a:pPr/>
              <a:t>24-02-2022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6914E47-281F-44D1-87A4-58CC42278198}" type="slidenum">
              <a:rPr lang="en-IN" smtClean="0"/>
              <a:pPr/>
              <a:t>‹#›</a:t>
            </a:fld>
            <a:endParaRPr lang="en-IN"/>
          </a:p>
        </p:txBody>
      </p:sp>
    </p:spTree>
    <p:extLst>
      <p:ext uri="{BB962C8B-B14F-4D97-AF65-F5344CB8AC3E}">
        <p14:creationId xmlns:p14="http://schemas.microsoft.com/office/powerpoint/2010/main" val="3689781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9" y="457200"/>
            <a:ext cx="3194943"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4211340" y="987429"/>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2329"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8B54FD-583A-4CE0-9C89-1C2705CD964F}" type="datetimeFigureOut">
              <a:rPr lang="en-IN" smtClean="0"/>
              <a:pPr/>
              <a:t>24-02-2022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914E47-281F-44D1-87A4-58CC42278198}" type="slidenum">
              <a:rPr lang="en-IN" smtClean="0"/>
              <a:pPr/>
              <a:t>‹#›</a:t>
            </a:fld>
            <a:endParaRPr lang="en-IN"/>
          </a:p>
        </p:txBody>
      </p:sp>
    </p:spTree>
    <p:extLst>
      <p:ext uri="{BB962C8B-B14F-4D97-AF65-F5344CB8AC3E}">
        <p14:creationId xmlns:p14="http://schemas.microsoft.com/office/powerpoint/2010/main" val="203774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 y="1"/>
            <a:ext cx="1910281" cy="633742"/>
          </a:xfrm>
          <a:prstGeom prst="rect">
            <a:avLst/>
          </a:prstGeom>
        </p:spPr>
        <p:txBody>
          <a:bodyPr vert="horz" lIns="91440" tIns="45720" rIns="91440" bIns="45720" rtlCol="0" anchor="ctr">
            <a:normAutofit/>
          </a:bodyPr>
          <a:lstStyle/>
          <a:p>
            <a:r>
              <a:rPr lang="en-US" dirty="0" smtClean="0"/>
              <a:t>Sayantan Mukherjee</a:t>
            </a:r>
            <a:br>
              <a:rPr lang="en-US" dirty="0" smtClean="0"/>
            </a:br>
            <a:r>
              <a:rPr lang="en-US" dirty="0" smtClean="0"/>
              <a:t>Principles of Management and Organizational Behaviour</a:t>
            </a:r>
            <a:endParaRPr lang="en-US" dirty="0"/>
          </a:p>
        </p:txBody>
      </p:sp>
      <p:sp>
        <p:nvSpPr>
          <p:cNvPr id="3" name="Text Placeholder 2"/>
          <p:cNvSpPr>
            <a:spLocks noGrp="1"/>
          </p:cNvSpPr>
          <p:nvPr>
            <p:ph type="body" idx="1"/>
          </p:nvPr>
        </p:nvSpPr>
        <p:spPr>
          <a:xfrm>
            <a:off x="681039"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1038" y="6356354"/>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8B54FD-583A-4CE0-9C89-1C2705CD964F}" type="datetimeFigureOut">
              <a:rPr lang="en-IN" smtClean="0"/>
              <a:pPr/>
              <a:t>24-02-2022</a:t>
            </a:fld>
            <a:endParaRPr lang="en-IN"/>
          </a:p>
        </p:txBody>
      </p:sp>
      <p:sp>
        <p:nvSpPr>
          <p:cNvPr id="5" name="Footer Placeholder 4"/>
          <p:cNvSpPr>
            <a:spLocks noGrp="1"/>
          </p:cNvSpPr>
          <p:nvPr>
            <p:ph type="ftr" sz="quarter" idx="3"/>
          </p:nvPr>
        </p:nvSpPr>
        <p:spPr>
          <a:xfrm>
            <a:off x="3281364" y="6356354"/>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996113" y="6356354"/>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914E47-281F-44D1-87A4-58CC42278198}" type="slidenum">
              <a:rPr lang="en-IN" smtClean="0"/>
              <a:pPr/>
              <a:t>‹#›</a:t>
            </a:fld>
            <a:endParaRPr lang="en-IN"/>
          </a:p>
        </p:txBody>
      </p:sp>
    </p:spTree>
    <p:extLst>
      <p:ext uri="{BB962C8B-B14F-4D97-AF65-F5344CB8AC3E}">
        <p14:creationId xmlns:p14="http://schemas.microsoft.com/office/powerpoint/2010/main" val="1054377542"/>
      </p:ext>
    </p:extLst>
  </p:cSld>
  <p:clrMap bg1="lt1" tx1="dk1" bg2="lt2" tx2="dk2" accent1="accent1" accent2="accent2" accent3="accent3" accent4="accent4" accent5="accent5" accent6="accent6" hlink="hlink" folHlink="folHlink"/>
  <p:sldLayoutIdLst>
    <p:sldLayoutId id="2147483661" r:id="rId1"/>
    <p:sldLayoutId id="2147483684"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xStyles>
    <p:titleStyle>
      <a:lvl1pPr algn="l" defTabSz="914400" rtl="0" eaLnBrk="1" latinLnBrk="0" hangingPunct="1">
        <a:lnSpc>
          <a:spcPct val="90000"/>
        </a:lnSpc>
        <a:spcBef>
          <a:spcPct val="0"/>
        </a:spcBef>
        <a:buNone/>
        <a:defRPr sz="1100" i="1" kern="1200" baseline="0">
          <a:solidFill>
            <a:srgbClr val="00206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95300" y="1600202"/>
            <a:ext cx="89154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95300" y="6356352"/>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A5B360-051E-4DF6-9F09-433E0D0A15B9}" type="datetimeFigureOut">
              <a:rPr lang="en-US" smtClean="0"/>
              <a:pPr/>
              <a:t>2/24/2022</a:t>
            </a:fld>
            <a:endParaRPr lang="en-US"/>
          </a:p>
        </p:txBody>
      </p:sp>
      <p:sp>
        <p:nvSpPr>
          <p:cNvPr id="5" name="Footer Placeholder 4"/>
          <p:cNvSpPr>
            <a:spLocks noGrp="1"/>
          </p:cNvSpPr>
          <p:nvPr>
            <p:ph type="ftr" sz="quarter" idx="3"/>
          </p:nvPr>
        </p:nvSpPr>
        <p:spPr>
          <a:xfrm>
            <a:off x="3384550" y="6356352"/>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099300" y="6356352"/>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7BEE4A-4373-495A-8D59-181BE396735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95300" y="1447800"/>
            <a:ext cx="89154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6273800" y="6203667"/>
            <a:ext cx="2806700" cy="384048"/>
          </a:xfrm>
          <a:prstGeom prst="rect">
            <a:avLst/>
          </a:prstGeom>
        </p:spPr>
        <p:txBody>
          <a:bodyPr vert="horz" anchor="ctr" anchorCtr="0"/>
          <a:lstStyle>
            <a:lvl1pPr algn="l" eaLnBrk="1" latinLnBrk="0" hangingPunct="1">
              <a:defRPr kumimoji="0" sz="1200">
                <a:solidFill>
                  <a:schemeClr val="tx2"/>
                </a:solidFill>
              </a:defRPr>
            </a:lvl1pPr>
          </a:lstStyle>
          <a:p>
            <a:fld id="{8F8B54FD-583A-4CE0-9C89-1C2705CD964F}" type="datetimeFigureOut">
              <a:rPr lang="en-IN" smtClean="0"/>
              <a:pPr/>
              <a:t>24-02-2022</a:t>
            </a:fld>
            <a:endParaRPr lang="en-IN"/>
          </a:p>
        </p:txBody>
      </p:sp>
      <p:sp>
        <p:nvSpPr>
          <p:cNvPr id="10" name="Footer Placeholder 9"/>
          <p:cNvSpPr>
            <a:spLocks noGrp="1"/>
          </p:cNvSpPr>
          <p:nvPr>
            <p:ph type="ftr" sz="quarter" idx="3"/>
          </p:nvPr>
        </p:nvSpPr>
        <p:spPr>
          <a:xfrm>
            <a:off x="2311400" y="6203667"/>
            <a:ext cx="3879850" cy="384048"/>
          </a:xfrm>
          <a:prstGeom prst="rect">
            <a:avLst/>
          </a:prstGeom>
        </p:spPr>
        <p:txBody>
          <a:bodyPr vert="horz" anchor="ctr" anchorCtr="0"/>
          <a:lstStyle>
            <a:lvl1pPr algn="r" eaLnBrk="1" latinLnBrk="0" hangingPunct="1">
              <a:defRPr kumimoji="0" sz="1200">
                <a:solidFill>
                  <a:schemeClr val="tx2"/>
                </a:solidFill>
              </a:defRPr>
            </a:lvl1pPr>
          </a:lstStyle>
          <a:p>
            <a:endParaRPr lang="en-IN"/>
          </a:p>
        </p:txBody>
      </p:sp>
      <p:sp>
        <p:nvSpPr>
          <p:cNvPr id="22" name="Slide Number Placeholder 21"/>
          <p:cNvSpPr>
            <a:spLocks noGrp="1"/>
          </p:cNvSpPr>
          <p:nvPr>
            <p:ph type="sldNum" sz="quarter" idx="4"/>
          </p:nvPr>
        </p:nvSpPr>
        <p:spPr>
          <a:xfrm>
            <a:off x="9111456" y="6181531"/>
            <a:ext cx="6604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F6914E47-281F-44D1-87A4-58CC42278198}" type="slidenum">
              <a:rPr lang="en-IN" smtClean="0"/>
              <a:pPr/>
              <a:t>‹#›</a:t>
            </a:fld>
            <a:endParaRPr lang="en-IN"/>
          </a:p>
        </p:txBody>
      </p:sp>
      <p:sp>
        <p:nvSpPr>
          <p:cNvPr id="5" name="Title Placeholder 4"/>
          <p:cNvSpPr>
            <a:spLocks noGrp="1"/>
          </p:cNvSpPr>
          <p:nvPr>
            <p:ph type="title"/>
          </p:nvPr>
        </p:nvSpPr>
        <p:spPr>
          <a:xfrm>
            <a:off x="495300" y="152400"/>
            <a:ext cx="89154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95300" y="1447800"/>
            <a:ext cx="89154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6273800" y="6203667"/>
            <a:ext cx="2806700" cy="384048"/>
          </a:xfrm>
          <a:prstGeom prst="rect">
            <a:avLst/>
          </a:prstGeom>
        </p:spPr>
        <p:txBody>
          <a:bodyPr vert="horz" anchor="ctr" anchorCtr="0"/>
          <a:lstStyle>
            <a:lvl1pPr algn="l" eaLnBrk="1" latinLnBrk="0" hangingPunct="1">
              <a:defRPr kumimoji="0" sz="1200">
                <a:solidFill>
                  <a:schemeClr val="tx2"/>
                </a:solidFill>
              </a:defRPr>
            </a:lvl1pPr>
          </a:lstStyle>
          <a:p>
            <a:fld id="{8F8B54FD-583A-4CE0-9C89-1C2705CD964F}" type="datetimeFigureOut">
              <a:rPr lang="en-IN" smtClean="0"/>
              <a:pPr/>
              <a:t>24-02-2022</a:t>
            </a:fld>
            <a:endParaRPr lang="en-IN"/>
          </a:p>
        </p:txBody>
      </p:sp>
      <p:sp>
        <p:nvSpPr>
          <p:cNvPr id="10" name="Footer Placeholder 9"/>
          <p:cNvSpPr>
            <a:spLocks noGrp="1"/>
          </p:cNvSpPr>
          <p:nvPr>
            <p:ph type="ftr" sz="quarter" idx="3"/>
          </p:nvPr>
        </p:nvSpPr>
        <p:spPr>
          <a:xfrm>
            <a:off x="2311400" y="6203667"/>
            <a:ext cx="3879850" cy="384048"/>
          </a:xfrm>
          <a:prstGeom prst="rect">
            <a:avLst/>
          </a:prstGeom>
        </p:spPr>
        <p:txBody>
          <a:bodyPr vert="horz" anchor="ctr" anchorCtr="0"/>
          <a:lstStyle>
            <a:lvl1pPr algn="r" eaLnBrk="1" latinLnBrk="0" hangingPunct="1">
              <a:defRPr kumimoji="0" sz="1200">
                <a:solidFill>
                  <a:schemeClr val="tx2"/>
                </a:solidFill>
              </a:defRPr>
            </a:lvl1pPr>
          </a:lstStyle>
          <a:p>
            <a:endParaRPr lang="en-IN"/>
          </a:p>
        </p:txBody>
      </p:sp>
      <p:sp>
        <p:nvSpPr>
          <p:cNvPr id="22" name="Slide Number Placeholder 21"/>
          <p:cNvSpPr>
            <a:spLocks noGrp="1"/>
          </p:cNvSpPr>
          <p:nvPr>
            <p:ph type="sldNum" sz="quarter" idx="4"/>
          </p:nvPr>
        </p:nvSpPr>
        <p:spPr>
          <a:xfrm>
            <a:off x="9111456" y="6181531"/>
            <a:ext cx="6604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F6914E47-281F-44D1-87A4-58CC42278198}" type="slidenum">
              <a:rPr lang="en-IN" smtClean="0"/>
              <a:pPr/>
              <a:t>‹#›</a:t>
            </a:fld>
            <a:endParaRPr lang="en-IN"/>
          </a:p>
        </p:txBody>
      </p:sp>
      <p:sp>
        <p:nvSpPr>
          <p:cNvPr id="5" name="Title Placeholder 4"/>
          <p:cNvSpPr>
            <a:spLocks noGrp="1"/>
          </p:cNvSpPr>
          <p:nvPr>
            <p:ph type="title"/>
          </p:nvPr>
        </p:nvSpPr>
        <p:spPr>
          <a:xfrm>
            <a:off x="495300" y="152400"/>
            <a:ext cx="89154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2687782" y="5070766"/>
            <a:ext cx="5228309" cy="960581"/>
          </a:xfrm>
        </p:spPr>
        <p:txBody>
          <a:bodyPr>
            <a:normAutofit/>
          </a:bodyPr>
          <a:lstStyle/>
          <a:p>
            <a:r>
              <a:rPr lang="en-IN" b="1" i="1" dirty="0" smtClean="0">
                <a:solidFill>
                  <a:schemeClr val="bg1"/>
                </a:solidFill>
                <a:latin typeface="Arial Black" panose="020B0A04020102020204" pitchFamily="34" charset="0"/>
              </a:rPr>
              <a:t>SHROMONA NEOGI</a:t>
            </a:r>
            <a:endParaRPr lang="en-IN" b="1" i="1" dirty="0">
              <a:solidFill>
                <a:schemeClr val="bg1"/>
              </a:solidFill>
              <a:latin typeface="Arial Black" panose="020B0A04020102020204" pitchFamily="34" charset="0"/>
            </a:endParaRPr>
          </a:p>
        </p:txBody>
      </p:sp>
      <p:sp>
        <p:nvSpPr>
          <p:cNvPr id="6" name="Title 5"/>
          <p:cNvSpPr>
            <a:spLocks noGrp="1"/>
          </p:cNvSpPr>
          <p:nvPr>
            <p:ph type="ctrTitle"/>
          </p:nvPr>
        </p:nvSpPr>
        <p:spPr>
          <a:xfrm>
            <a:off x="2729552" y="2290619"/>
            <a:ext cx="5139830" cy="1099126"/>
          </a:xfrm>
        </p:spPr>
        <p:txBody>
          <a:bodyPr>
            <a:noAutofit/>
          </a:bodyPr>
          <a:lstStyle/>
          <a:p>
            <a:r>
              <a:rPr lang="en-IN" sz="4400" b="1" dirty="0" smtClean="0">
                <a:latin typeface="Algerian" panose="04020705040A02060702" pitchFamily="82" charset="0"/>
              </a:rPr>
              <a:t/>
            </a:r>
            <a:br>
              <a:rPr lang="en-IN" sz="4400" b="1" dirty="0" smtClean="0">
                <a:latin typeface="Algerian" panose="04020705040A02060702" pitchFamily="82" charset="0"/>
              </a:rPr>
            </a:br>
            <a:r>
              <a:rPr lang="en-IN" sz="4400" b="1" dirty="0" smtClean="0">
                <a:latin typeface="Algerian" panose="04020705040A02060702" pitchFamily="82" charset="0"/>
              </a:rPr>
              <a:t/>
            </a:r>
            <a:br>
              <a:rPr lang="en-IN" sz="4400" b="1" dirty="0" smtClean="0">
                <a:latin typeface="Algerian" panose="04020705040A02060702" pitchFamily="82" charset="0"/>
              </a:rPr>
            </a:br>
            <a:r>
              <a:rPr lang="en-IN" sz="4400" b="1" dirty="0" smtClean="0">
                <a:latin typeface="Algerian" panose="04020705040A02060702" pitchFamily="82" charset="0"/>
              </a:rPr>
              <a:t/>
            </a:r>
            <a:br>
              <a:rPr lang="en-IN" sz="4400" b="1" dirty="0" smtClean="0">
                <a:latin typeface="Algerian" panose="04020705040A02060702" pitchFamily="82" charset="0"/>
              </a:rPr>
            </a:br>
            <a:r>
              <a:rPr lang="en-IN" sz="6000" b="1" dirty="0" smtClean="0">
                <a:latin typeface="Algerian" panose="04020705040A02060702" pitchFamily="82" charset="0"/>
              </a:rPr>
              <a:t>STAFFING</a:t>
            </a:r>
            <a:endParaRPr lang="en-IN" sz="6000" b="1" dirty="0">
              <a:latin typeface="Algerian" panose="04020705040A02060702" pitchFamily="82" charset="0"/>
            </a:endParaRPr>
          </a:p>
        </p:txBody>
      </p:sp>
    </p:spTree>
    <p:extLst>
      <p:ext uri="{BB962C8B-B14F-4D97-AF65-F5344CB8AC3E}">
        <p14:creationId xmlns:p14="http://schemas.microsoft.com/office/powerpoint/2010/main" val="20859903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86854" y="1787857"/>
            <a:ext cx="4189862" cy="1477328"/>
          </a:xfrm>
          <a:prstGeom prst="rect">
            <a:avLst/>
          </a:prstGeom>
          <a:noFill/>
        </p:spPr>
        <p:txBody>
          <a:bodyPr wrap="square" rtlCol="0">
            <a:spAutoFit/>
          </a:bodyPr>
          <a:lstStyle/>
          <a:p>
            <a:endParaRPr lang="en-US" dirty="0" smtClean="0"/>
          </a:p>
          <a:p>
            <a:endParaRPr lang="en-US" dirty="0"/>
          </a:p>
          <a:p>
            <a:endParaRPr lang="en-US" dirty="0" smtClean="0"/>
          </a:p>
          <a:p>
            <a:endParaRPr lang="en-US" dirty="0" smtClean="0"/>
          </a:p>
          <a:p>
            <a:endParaRPr lang="en-US" dirty="0"/>
          </a:p>
        </p:txBody>
      </p:sp>
      <p:sp>
        <p:nvSpPr>
          <p:cNvPr id="2" name="TextBox 1"/>
          <p:cNvSpPr txBox="1"/>
          <p:nvPr/>
        </p:nvSpPr>
        <p:spPr>
          <a:xfrm>
            <a:off x="1473959" y="369726"/>
            <a:ext cx="6237027" cy="892552"/>
          </a:xfrm>
          <a:prstGeom prst="rect">
            <a:avLst/>
          </a:prstGeom>
          <a:noFill/>
        </p:spPr>
        <p:txBody>
          <a:bodyPr wrap="square" rtlCol="0">
            <a:spAutoFit/>
          </a:bodyPr>
          <a:lstStyle/>
          <a:p>
            <a:pPr algn="ctr"/>
            <a:r>
              <a:rPr lang="en-US" sz="2400" b="1" u="sng" dirty="0"/>
              <a:t>Importance of Manpower Planning</a:t>
            </a:r>
          </a:p>
          <a:p>
            <a:endParaRPr lang="en-US" sz="2800" dirty="0"/>
          </a:p>
        </p:txBody>
      </p:sp>
      <p:sp>
        <p:nvSpPr>
          <p:cNvPr id="3" name="TextBox 2"/>
          <p:cNvSpPr txBox="1"/>
          <p:nvPr/>
        </p:nvSpPr>
        <p:spPr>
          <a:xfrm>
            <a:off x="586854" y="1039528"/>
            <a:ext cx="8865154" cy="5186035"/>
          </a:xfrm>
          <a:prstGeom prst="rect">
            <a:avLst/>
          </a:prstGeom>
          <a:noFill/>
        </p:spPr>
        <p:txBody>
          <a:bodyPr wrap="square" rtlCol="0">
            <a:spAutoFit/>
          </a:bodyPr>
          <a:lstStyle/>
          <a:p>
            <a:r>
              <a:rPr lang="en-US" b="1" dirty="0">
                <a:solidFill>
                  <a:schemeClr val="bg1"/>
                </a:solidFill>
              </a:rPr>
              <a:t>Key to managerial functions- </a:t>
            </a:r>
            <a:r>
              <a:rPr lang="en-US" sz="1600" dirty="0"/>
              <a:t>The four managerial functions, i.e., planning, organizing, directing and controlling are based upon the manpower. Human resources help in the implementation of all these managerial activities. Therefore, staffing becomes a key to all managerial functions.</a:t>
            </a:r>
          </a:p>
          <a:p>
            <a:r>
              <a:rPr lang="en-US" b="1" dirty="0">
                <a:solidFill>
                  <a:schemeClr val="bg1"/>
                </a:solidFill>
              </a:rPr>
              <a:t>Efficient utilization- </a:t>
            </a:r>
            <a:r>
              <a:rPr lang="en-US" sz="1600" dirty="0"/>
              <a:t>Efficient management of </a:t>
            </a:r>
            <a:r>
              <a:rPr lang="en-US" sz="1600" dirty="0" smtClean="0"/>
              <a:t>personnel </a:t>
            </a:r>
            <a:r>
              <a:rPr lang="en-US" sz="1600" dirty="0"/>
              <a:t>becomes an important function in the industrialization world of today. </a:t>
            </a:r>
            <a:r>
              <a:rPr lang="en-US" sz="1600" dirty="0" smtClean="0"/>
              <a:t>Setting </a:t>
            </a:r>
            <a:r>
              <a:rPr lang="en-US" sz="1600" dirty="0"/>
              <a:t>of large scale enterprises require management of large scale manpower. It can be effectively done through staffing function.</a:t>
            </a:r>
          </a:p>
          <a:p>
            <a:r>
              <a:rPr lang="en-US" b="1" dirty="0">
                <a:solidFill>
                  <a:schemeClr val="bg1"/>
                </a:solidFill>
              </a:rPr>
              <a:t>Motivation-</a:t>
            </a:r>
            <a:r>
              <a:rPr lang="en-US" sz="1600" dirty="0"/>
              <a:t> Staffing function not only includes putting right men on right job, but it also comprises of motivational </a:t>
            </a:r>
            <a:r>
              <a:rPr lang="en-US" sz="1600" dirty="0" smtClean="0"/>
              <a:t>programs</a:t>
            </a:r>
            <a:r>
              <a:rPr lang="en-US" sz="1600" dirty="0"/>
              <a:t>, i.e., incentive plans to be framed for further participation and employment of employees in a concern. Therefore, all types of incentive plans becomes an integral part of staffing function.</a:t>
            </a:r>
          </a:p>
          <a:p>
            <a:r>
              <a:rPr lang="en-US" b="1" dirty="0">
                <a:solidFill>
                  <a:schemeClr val="bg1"/>
                </a:solidFill>
              </a:rPr>
              <a:t>Better human relations- </a:t>
            </a:r>
            <a:r>
              <a:rPr lang="en-US" sz="1600" dirty="0"/>
              <a:t>A concern can stabilize itself if human relations develop and are strong. Human relations become strong trough effective control, clear communication, effective supervision and leadership in a concern. Staffing function also looks after training and development of the work force which leads to co-operation and better human relations.</a:t>
            </a:r>
          </a:p>
          <a:p>
            <a:r>
              <a:rPr lang="en-US" b="1" dirty="0">
                <a:solidFill>
                  <a:schemeClr val="bg1"/>
                </a:solidFill>
              </a:rPr>
              <a:t>Higher productivity-</a:t>
            </a:r>
            <a:r>
              <a:rPr lang="en-US" dirty="0">
                <a:solidFill>
                  <a:schemeClr val="bg1"/>
                </a:solidFill>
              </a:rPr>
              <a:t> </a:t>
            </a:r>
            <a:r>
              <a:rPr lang="en-US" sz="1600" dirty="0"/>
              <a:t>Productivity level increases when resources are utilized in best possible manner. higher productivity is a result of minimum wastage of time, money, efforts and energies. This is possible through the staffing and it's related activities ( Performance appraisal, training and development, remuneration) </a:t>
            </a:r>
          </a:p>
          <a:p>
            <a:endParaRPr lang="en-US" sz="1700" dirty="0"/>
          </a:p>
        </p:txBody>
      </p:sp>
    </p:spTree>
    <p:extLst>
      <p:ext uri="{BB962C8B-B14F-4D97-AF65-F5344CB8AC3E}">
        <p14:creationId xmlns:p14="http://schemas.microsoft.com/office/powerpoint/2010/main" val="13030654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86854" y="1787857"/>
            <a:ext cx="4189862" cy="1477328"/>
          </a:xfrm>
          <a:prstGeom prst="rect">
            <a:avLst/>
          </a:prstGeom>
          <a:noFill/>
        </p:spPr>
        <p:txBody>
          <a:bodyPr wrap="square" rtlCol="0">
            <a:spAutoFit/>
          </a:bodyPr>
          <a:lstStyle/>
          <a:p>
            <a:endParaRPr lang="en-US" dirty="0" smtClean="0"/>
          </a:p>
          <a:p>
            <a:endParaRPr lang="en-US" dirty="0" smtClean="0"/>
          </a:p>
          <a:p>
            <a:endParaRPr lang="en-US" dirty="0" smtClean="0"/>
          </a:p>
          <a:p>
            <a:endParaRPr lang="en-US" dirty="0" smtClean="0"/>
          </a:p>
          <a:p>
            <a:endParaRPr lang="en-US" dirty="0"/>
          </a:p>
        </p:txBody>
      </p:sp>
      <p:sp>
        <p:nvSpPr>
          <p:cNvPr id="2" name="TextBox 1"/>
          <p:cNvSpPr txBox="1"/>
          <p:nvPr/>
        </p:nvSpPr>
        <p:spPr>
          <a:xfrm>
            <a:off x="875899" y="298383"/>
            <a:ext cx="8094846" cy="707886"/>
          </a:xfrm>
          <a:prstGeom prst="rect">
            <a:avLst/>
          </a:prstGeom>
          <a:noFill/>
        </p:spPr>
        <p:txBody>
          <a:bodyPr wrap="square" rtlCol="0">
            <a:spAutoFit/>
          </a:bodyPr>
          <a:lstStyle/>
          <a:p>
            <a:pPr algn="ctr"/>
            <a:r>
              <a:rPr lang="en-US" sz="2000" b="1" u="sng" dirty="0"/>
              <a:t>Need of Manpower Planning</a:t>
            </a:r>
          </a:p>
          <a:p>
            <a:pPr algn="ctr"/>
            <a:endParaRPr lang="en-US" sz="2000" u="sng" dirty="0"/>
          </a:p>
        </p:txBody>
      </p:sp>
      <p:sp>
        <p:nvSpPr>
          <p:cNvPr id="3" name="TextBox 2"/>
          <p:cNvSpPr txBox="1"/>
          <p:nvPr/>
        </p:nvSpPr>
        <p:spPr>
          <a:xfrm>
            <a:off x="764273" y="818147"/>
            <a:ext cx="8437479" cy="5601533"/>
          </a:xfrm>
          <a:prstGeom prst="rect">
            <a:avLst/>
          </a:prstGeom>
          <a:noFill/>
        </p:spPr>
        <p:txBody>
          <a:bodyPr wrap="square" rtlCol="0">
            <a:spAutoFit/>
          </a:bodyPr>
          <a:lstStyle/>
          <a:p>
            <a:pPr algn="just">
              <a:buFont typeface="Wingdings" pitchFamily="2" charset="2"/>
              <a:buChar char="q"/>
            </a:pPr>
            <a:r>
              <a:rPr lang="en-US" sz="2000" i="1" dirty="0">
                <a:solidFill>
                  <a:schemeClr val="bg1"/>
                </a:solidFill>
              </a:rPr>
              <a:t>Manpower Planning </a:t>
            </a:r>
            <a:r>
              <a:rPr lang="en-US" sz="2000" dirty="0"/>
              <a:t>is a two-phased process because manpower planning not only analyses the current human resources but also makes manpower forecasts and thereby draw employment </a:t>
            </a:r>
            <a:r>
              <a:rPr lang="en-US" sz="2000" dirty="0" smtClean="0"/>
              <a:t>programs</a:t>
            </a:r>
            <a:r>
              <a:rPr lang="en-US" sz="2000" dirty="0"/>
              <a:t>. Manpower Planning is advantageous to firm in following manner:</a:t>
            </a:r>
          </a:p>
          <a:p>
            <a:pPr algn="just">
              <a:buFont typeface="Wingdings" pitchFamily="2" charset="2"/>
              <a:buChar char="q"/>
            </a:pPr>
            <a:r>
              <a:rPr lang="en-US" sz="2000" dirty="0"/>
              <a:t>Shortages and surpluses can be identified so that quick action can be taken wherever required. </a:t>
            </a:r>
          </a:p>
          <a:p>
            <a:pPr algn="just">
              <a:buFont typeface="Wingdings" pitchFamily="2" charset="2"/>
              <a:buChar char="q"/>
            </a:pPr>
            <a:r>
              <a:rPr lang="en-US" sz="2000" dirty="0"/>
              <a:t>All the recruitment and selection </a:t>
            </a:r>
            <a:r>
              <a:rPr lang="en-US" sz="2000" dirty="0" smtClean="0"/>
              <a:t>programs </a:t>
            </a:r>
            <a:r>
              <a:rPr lang="en-US" sz="2000" dirty="0"/>
              <a:t>are based on manpower planning. </a:t>
            </a:r>
          </a:p>
          <a:p>
            <a:pPr algn="just">
              <a:buFont typeface="Wingdings" pitchFamily="2" charset="2"/>
              <a:buChar char="q"/>
            </a:pPr>
            <a:r>
              <a:rPr lang="en-US" sz="2000" dirty="0"/>
              <a:t>It also helps to reduce the labour cost as excess staff can be identified and thereby overstaffing can be avoided. </a:t>
            </a:r>
          </a:p>
          <a:p>
            <a:pPr algn="just">
              <a:buFont typeface="Wingdings" pitchFamily="2" charset="2"/>
              <a:buChar char="q"/>
            </a:pPr>
            <a:r>
              <a:rPr lang="en-US" sz="2000" dirty="0"/>
              <a:t>It also helps to identify the available talents in a concern and accordingly training </a:t>
            </a:r>
            <a:r>
              <a:rPr lang="en-US" sz="2000" dirty="0" smtClean="0"/>
              <a:t>programs </a:t>
            </a:r>
            <a:r>
              <a:rPr lang="en-US" sz="2000" dirty="0"/>
              <a:t>can be chalked out to develop those talents. </a:t>
            </a:r>
          </a:p>
          <a:p>
            <a:pPr algn="just">
              <a:buFont typeface="Wingdings" pitchFamily="2" charset="2"/>
              <a:buChar char="q"/>
            </a:pPr>
            <a:r>
              <a:rPr lang="en-US" sz="2000" dirty="0"/>
              <a:t>It helps in growth and diversification of business. Through manpower planning, human resources can be readily available and they can be utilized in best manner. </a:t>
            </a:r>
          </a:p>
          <a:p>
            <a:pPr algn="just">
              <a:buFont typeface="Wingdings" pitchFamily="2" charset="2"/>
              <a:buChar char="q"/>
            </a:pPr>
            <a:r>
              <a:rPr lang="en-US" sz="2000" dirty="0"/>
              <a:t>It helps the organization to realize the importance of manpower management which ultimately helps in the stability of a concern. </a:t>
            </a:r>
          </a:p>
          <a:p>
            <a:endParaRPr lang="en-US" dirty="0"/>
          </a:p>
        </p:txBody>
      </p:sp>
    </p:spTree>
    <p:extLst>
      <p:ext uri="{BB962C8B-B14F-4D97-AF65-F5344CB8AC3E}">
        <p14:creationId xmlns:p14="http://schemas.microsoft.com/office/powerpoint/2010/main" val="3535168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86854" y="1787857"/>
            <a:ext cx="4189862" cy="1477328"/>
          </a:xfrm>
          <a:prstGeom prst="rect">
            <a:avLst/>
          </a:prstGeom>
          <a:noFill/>
        </p:spPr>
        <p:txBody>
          <a:bodyPr wrap="square" rtlCol="0">
            <a:spAutoFit/>
          </a:bodyPr>
          <a:lstStyle/>
          <a:p>
            <a:endParaRPr lang="en-US" dirty="0" smtClean="0"/>
          </a:p>
          <a:p>
            <a:endParaRPr lang="en-US" dirty="0"/>
          </a:p>
          <a:p>
            <a:endParaRPr lang="en-US" dirty="0" smtClean="0"/>
          </a:p>
          <a:p>
            <a:endParaRPr lang="en-US" dirty="0" smtClean="0"/>
          </a:p>
          <a:p>
            <a:endParaRPr lang="en-US" dirty="0"/>
          </a:p>
        </p:txBody>
      </p:sp>
      <p:sp>
        <p:nvSpPr>
          <p:cNvPr id="5" name="Rectangle 4"/>
          <p:cNvSpPr/>
          <p:nvPr/>
        </p:nvSpPr>
        <p:spPr>
          <a:xfrm>
            <a:off x="483131" y="779328"/>
            <a:ext cx="8872625" cy="2308324"/>
          </a:xfrm>
          <a:prstGeom prst="rect">
            <a:avLst/>
          </a:prstGeom>
        </p:spPr>
        <p:txBody>
          <a:bodyPr wrap="square">
            <a:spAutoFit/>
          </a:bodyPr>
          <a:lstStyle/>
          <a:p>
            <a:pPr algn="just"/>
            <a:r>
              <a:rPr lang="en-US" sz="2400" dirty="0" smtClean="0"/>
              <a:t>Job design is the process of organizing work into the tasks required to perform a specific job. It involves the conscious efforts to organize tasks, duties and responsibilities into a unit of work to achieve certain objectives. An HR manager should have a keen interest in the design and specification of individual jobs within the organization. </a:t>
            </a:r>
            <a:endParaRPr lang="en-US" sz="2400" dirty="0"/>
          </a:p>
        </p:txBody>
      </p:sp>
      <p:pic>
        <p:nvPicPr>
          <p:cNvPr id="10" name="Picture 9" descr="index 1.jpg"/>
          <p:cNvPicPr>
            <a:picLocks noChangeAspect="1"/>
          </p:cNvPicPr>
          <p:nvPr/>
        </p:nvPicPr>
        <p:blipFill>
          <a:blip r:embed="rId2"/>
          <a:stretch>
            <a:fillRect/>
          </a:stretch>
        </p:blipFill>
        <p:spPr>
          <a:xfrm>
            <a:off x="1886551" y="3638719"/>
            <a:ext cx="6439301" cy="2656203"/>
          </a:xfrm>
          <a:prstGeom prst="rect">
            <a:avLst/>
          </a:prstGeom>
        </p:spPr>
      </p:pic>
    </p:spTree>
    <p:extLst>
      <p:ext uri="{BB962C8B-B14F-4D97-AF65-F5344CB8AC3E}">
        <p14:creationId xmlns:p14="http://schemas.microsoft.com/office/powerpoint/2010/main" val="30477581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86854" y="1787857"/>
            <a:ext cx="4189862" cy="1477328"/>
          </a:xfrm>
          <a:prstGeom prst="rect">
            <a:avLst/>
          </a:prstGeom>
          <a:noFill/>
        </p:spPr>
        <p:txBody>
          <a:bodyPr wrap="square" rtlCol="0">
            <a:spAutoFit/>
          </a:bodyPr>
          <a:lstStyle/>
          <a:p>
            <a:endParaRPr lang="en-US" dirty="0" smtClean="0"/>
          </a:p>
          <a:p>
            <a:endParaRPr lang="en-US" dirty="0"/>
          </a:p>
          <a:p>
            <a:endParaRPr lang="en-US" dirty="0" smtClean="0"/>
          </a:p>
          <a:p>
            <a:endParaRPr lang="en-US" dirty="0" smtClean="0"/>
          </a:p>
          <a:p>
            <a:endParaRPr lang="en-US" dirty="0"/>
          </a:p>
        </p:txBody>
      </p:sp>
      <p:sp>
        <p:nvSpPr>
          <p:cNvPr id="2" name="TextBox 1"/>
          <p:cNvSpPr txBox="1"/>
          <p:nvPr/>
        </p:nvSpPr>
        <p:spPr>
          <a:xfrm>
            <a:off x="635268" y="375385"/>
            <a:ext cx="8027470" cy="800219"/>
          </a:xfrm>
          <a:prstGeom prst="rect">
            <a:avLst/>
          </a:prstGeom>
          <a:noFill/>
        </p:spPr>
        <p:txBody>
          <a:bodyPr wrap="square" rtlCol="0">
            <a:spAutoFit/>
          </a:bodyPr>
          <a:lstStyle/>
          <a:p>
            <a:pPr algn="ctr"/>
            <a:r>
              <a:rPr lang="en-US" sz="2800" b="1" dirty="0"/>
              <a:t>Recruitment &amp; Selection</a:t>
            </a:r>
          </a:p>
          <a:p>
            <a:pPr algn="ctr"/>
            <a:endParaRPr lang="en-US" dirty="0"/>
          </a:p>
        </p:txBody>
      </p:sp>
      <p:sp>
        <p:nvSpPr>
          <p:cNvPr id="3" name="TextBox 2"/>
          <p:cNvSpPr txBox="1"/>
          <p:nvPr/>
        </p:nvSpPr>
        <p:spPr>
          <a:xfrm>
            <a:off x="586855" y="1074763"/>
            <a:ext cx="8134065" cy="1754326"/>
          </a:xfrm>
          <a:prstGeom prst="rect">
            <a:avLst/>
          </a:prstGeom>
          <a:noFill/>
        </p:spPr>
        <p:txBody>
          <a:bodyPr wrap="square" rtlCol="0">
            <a:spAutoFit/>
          </a:bodyPr>
          <a:lstStyle/>
          <a:p>
            <a:r>
              <a:rPr lang="en-US" b="1" dirty="0">
                <a:solidFill>
                  <a:schemeClr val="bg1"/>
                </a:solidFill>
              </a:rPr>
              <a:t>Recruitment and Selection</a:t>
            </a:r>
            <a:r>
              <a:rPr lang="en-US" dirty="0">
                <a:solidFill>
                  <a:schemeClr val="bg1"/>
                </a:solidFill>
              </a:rPr>
              <a:t> </a:t>
            </a:r>
            <a:r>
              <a:rPr lang="en-US" dirty="0"/>
              <a:t>is an important operation in HRM, designed to maximize employee strength in order to meet the employer's strategic goals and objectives. It is a process of sourcing, screening, shortlisting and selecting the right candidates for the required vacant positions. </a:t>
            </a:r>
            <a:endParaRPr lang="en-US" dirty="0" smtClean="0"/>
          </a:p>
          <a:p>
            <a:endParaRPr lang="en-US" dirty="0"/>
          </a:p>
          <a:p>
            <a:endParaRPr lang="en-US" dirty="0"/>
          </a:p>
        </p:txBody>
      </p:sp>
      <p:sp>
        <p:nvSpPr>
          <p:cNvPr id="10" name="TextBox 9"/>
          <p:cNvSpPr txBox="1"/>
          <p:nvPr/>
        </p:nvSpPr>
        <p:spPr>
          <a:xfrm>
            <a:off x="648268" y="2435192"/>
            <a:ext cx="8011236" cy="3816429"/>
          </a:xfrm>
          <a:prstGeom prst="rect">
            <a:avLst/>
          </a:prstGeom>
          <a:noFill/>
        </p:spPr>
        <p:txBody>
          <a:bodyPr wrap="square" rtlCol="0">
            <a:spAutoFit/>
          </a:bodyPr>
          <a:lstStyle/>
          <a:p>
            <a:r>
              <a:rPr lang="en-US" sz="1600" b="1" dirty="0">
                <a:solidFill>
                  <a:schemeClr val="bg1"/>
                </a:solidFill>
              </a:rPr>
              <a:t>The Scope of Recruitment and Selection</a:t>
            </a:r>
          </a:p>
          <a:p>
            <a:pPr algn="just">
              <a:buFont typeface="Wingdings" pitchFamily="2" charset="2"/>
              <a:buChar char="Ø"/>
            </a:pPr>
            <a:r>
              <a:rPr lang="en-US" sz="1600" dirty="0"/>
              <a:t>The scope of Recruitment and Selection is very wide and it consists of a variety of operations. Resources are considered as most important asset to any organization. Hence, hiring right resources is the most important aspect of Recruitment. Every company has its own pattern of recruitment as per their recruitment policies and procedures.</a:t>
            </a:r>
          </a:p>
          <a:p>
            <a:pPr algn="just">
              <a:buFont typeface="Wingdings" pitchFamily="2" charset="2"/>
              <a:buChar char="Ø"/>
            </a:pPr>
            <a:r>
              <a:rPr lang="en-US" sz="1600" dirty="0"/>
              <a:t>The scope of Recruitment and Selection includes the following operations −</a:t>
            </a:r>
          </a:p>
          <a:p>
            <a:pPr algn="just">
              <a:buFont typeface="Wingdings" pitchFamily="2" charset="2"/>
              <a:buChar char="Ø"/>
            </a:pPr>
            <a:r>
              <a:rPr lang="en-US" sz="1600" dirty="0"/>
              <a:t>Dealing with the excess or shortage of resources</a:t>
            </a:r>
          </a:p>
          <a:p>
            <a:pPr algn="just">
              <a:buFont typeface="Wingdings" pitchFamily="2" charset="2"/>
              <a:buChar char="Ø"/>
            </a:pPr>
            <a:r>
              <a:rPr lang="en-US" sz="1600" dirty="0"/>
              <a:t>Preparing the Recruitment policy for different categories of employees</a:t>
            </a:r>
          </a:p>
          <a:p>
            <a:pPr algn="just">
              <a:buFont typeface="Wingdings" pitchFamily="2" charset="2"/>
              <a:buChar char="Ø"/>
            </a:pPr>
            <a:r>
              <a:rPr lang="en-US" sz="1600" dirty="0"/>
              <a:t>Analyzing the recruitment policies, processes, and procedures of the organization</a:t>
            </a:r>
          </a:p>
          <a:p>
            <a:pPr algn="just">
              <a:buFont typeface="Wingdings" pitchFamily="2" charset="2"/>
              <a:buChar char="Ø"/>
            </a:pPr>
            <a:r>
              <a:rPr lang="en-US" sz="1600" dirty="0"/>
              <a:t>Identifying the areas, where there could be a scope of improvement</a:t>
            </a:r>
          </a:p>
          <a:p>
            <a:pPr algn="just">
              <a:buFont typeface="Wingdings" pitchFamily="2" charset="2"/>
              <a:buChar char="Ø"/>
            </a:pPr>
            <a:r>
              <a:rPr lang="en-US" sz="1600" dirty="0"/>
              <a:t>Streamlining the hiring process with suitable recommendations</a:t>
            </a:r>
          </a:p>
          <a:p>
            <a:pPr algn="just">
              <a:buFont typeface="Wingdings" pitchFamily="2" charset="2"/>
              <a:buChar char="Ø"/>
            </a:pPr>
            <a:r>
              <a:rPr lang="en-US" sz="1600" dirty="0"/>
              <a:t>Choosing the best suitable process of recruitment for effective hiring of resources</a:t>
            </a:r>
          </a:p>
          <a:p>
            <a:pPr algn="just">
              <a:buFont typeface="Wingdings" pitchFamily="2" charset="2"/>
              <a:buChar char="Ø"/>
            </a:pPr>
            <a:r>
              <a:rPr lang="en-US" sz="1600" dirty="0"/>
              <a:t>Any organization wants it future to be in good and safe hands. Hence, hiring the right resource is a very important task for any organization.</a:t>
            </a:r>
          </a:p>
          <a:p>
            <a:endParaRPr lang="en-US" dirty="0"/>
          </a:p>
        </p:txBody>
      </p:sp>
    </p:spTree>
    <p:extLst>
      <p:ext uri="{BB962C8B-B14F-4D97-AF65-F5344CB8AC3E}">
        <p14:creationId xmlns:p14="http://schemas.microsoft.com/office/powerpoint/2010/main" val="41215794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86854" y="1787857"/>
            <a:ext cx="4189862" cy="1477328"/>
          </a:xfrm>
          <a:prstGeom prst="rect">
            <a:avLst/>
          </a:prstGeom>
          <a:noFill/>
        </p:spPr>
        <p:txBody>
          <a:bodyPr wrap="square" rtlCol="0">
            <a:spAutoFit/>
          </a:bodyPr>
          <a:lstStyle/>
          <a:p>
            <a:endParaRPr lang="en-US" dirty="0" smtClean="0"/>
          </a:p>
          <a:p>
            <a:endParaRPr lang="en-US" dirty="0"/>
          </a:p>
          <a:p>
            <a:endParaRPr lang="en-US" dirty="0" smtClean="0"/>
          </a:p>
          <a:p>
            <a:endParaRPr lang="en-US" dirty="0" smtClean="0"/>
          </a:p>
          <a:p>
            <a:endParaRPr lang="en-US" dirty="0"/>
          </a:p>
        </p:txBody>
      </p:sp>
      <p:sp>
        <p:nvSpPr>
          <p:cNvPr id="5" name="Rectangle 4"/>
          <p:cNvSpPr/>
          <p:nvPr/>
        </p:nvSpPr>
        <p:spPr>
          <a:xfrm>
            <a:off x="122830" y="356135"/>
            <a:ext cx="8925636" cy="3046988"/>
          </a:xfrm>
          <a:prstGeom prst="rect">
            <a:avLst/>
          </a:prstGeom>
        </p:spPr>
        <p:txBody>
          <a:bodyPr wrap="square">
            <a:spAutoFit/>
          </a:bodyPr>
          <a:lstStyle/>
          <a:p>
            <a:pPr algn="ctr"/>
            <a:r>
              <a:rPr lang="en-US" sz="2400" b="1" u="sng" dirty="0" smtClean="0"/>
              <a:t>Training and Development</a:t>
            </a:r>
          </a:p>
          <a:p>
            <a:pPr algn="ctr"/>
            <a:endParaRPr lang="en-US" sz="2400" b="1" u="sng" dirty="0" smtClean="0"/>
          </a:p>
          <a:p>
            <a:pPr algn="just"/>
            <a:r>
              <a:rPr lang="en-US" dirty="0" smtClean="0"/>
              <a:t>Training and Development is one of the main functions of the human resource management department. Training refers to a systematic setup where employees are instructed and taught matters of technical knowledge related to their jobs. It focuses on teaching employees how to use particular machines or how to do specific tasks to increase efficiency.</a:t>
            </a:r>
          </a:p>
          <a:p>
            <a:pPr algn="just"/>
            <a:r>
              <a:rPr lang="en-US" dirty="0" smtClean="0"/>
              <a:t>Whereas, Development refers to the overall holistic and educational growth and maturity of people in managerial positions. The process of development is in relation to insights, attitudes, adaptability, leadership and human relations.</a:t>
            </a:r>
            <a:endParaRPr lang="en-US" dirty="0"/>
          </a:p>
        </p:txBody>
      </p:sp>
      <p:pic>
        <p:nvPicPr>
          <p:cNvPr id="8" name="Picture 7" descr="images K.jpg"/>
          <p:cNvPicPr>
            <a:picLocks noChangeAspect="1"/>
          </p:cNvPicPr>
          <p:nvPr/>
        </p:nvPicPr>
        <p:blipFill>
          <a:blip r:embed="rId2"/>
          <a:stretch>
            <a:fillRect/>
          </a:stretch>
        </p:blipFill>
        <p:spPr>
          <a:xfrm>
            <a:off x="2492943" y="3705726"/>
            <a:ext cx="3898231" cy="2656573"/>
          </a:xfrm>
          <a:prstGeom prst="rect">
            <a:avLst/>
          </a:prstGeom>
        </p:spPr>
      </p:pic>
    </p:spTree>
    <p:extLst>
      <p:ext uri="{BB962C8B-B14F-4D97-AF65-F5344CB8AC3E}">
        <p14:creationId xmlns:p14="http://schemas.microsoft.com/office/powerpoint/2010/main" val="30477581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5942" y="627017"/>
            <a:ext cx="9235441" cy="2308324"/>
          </a:xfrm>
          <a:prstGeom prst="rect">
            <a:avLst/>
          </a:prstGeom>
        </p:spPr>
        <p:txBody>
          <a:bodyPr wrap="square">
            <a:spAutoFit/>
          </a:bodyPr>
          <a:lstStyle/>
          <a:p>
            <a:r>
              <a:rPr lang="en-US" b="1" dirty="0" smtClean="0">
                <a:solidFill>
                  <a:schemeClr val="bg1"/>
                </a:solidFill>
              </a:rPr>
              <a:t>Performance Appraisal</a:t>
            </a:r>
          </a:p>
          <a:p>
            <a:r>
              <a:rPr lang="en-US" dirty="0" smtClean="0"/>
              <a:t>A performance appraisal is a regular review of an employee's job performance and overall contribution to a company. Also known as an annual review, performance review or evaluation, or employee appraisal, a performance appraisal evaluates an employee’s skills, achievements, and growth--or lack thereof. Companies use performance appraisals to give employees big-picture feedback on their work and to justify pay increases and bonuses, as well as termination decisions. They can be conducted at any given time but tend to be annual, semi-annual, or quarterly. </a:t>
            </a:r>
            <a:endParaRPr lang="en-US" dirty="0"/>
          </a:p>
        </p:txBody>
      </p:sp>
      <p:sp>
        <p:nvSpPr>
          <p:cNvPr id="5" name="Rectangle 4"/>
          <p:cNvSpPr/>
          <p:nvPr/>
        </p:nvSpPr>
        <p:spPr>
          <a:xfrm>
            <a:off x="298383" y="3080084"/>
            <a:ext cx="9230628" cy="3139321"/>
          </a:xfrm>
          <a:prstGeom prst="rect">
            <a:avLst/>
          </a:prstGeom>
        </p:spPr>
        <p:txBody>
          <a:bodyPr wrap="square">
            <a:spAutoFit/>
          </a:bodyPr>
          <a:lstStyle/>
          <a:p>
            <a:r>
              <a:rPr lang="en-US" b="1" dirty="0" smtClean="0">
                <a:solidFill>
                  <a:schemeClr val="bg1"/>
                </a:solidFill>
              </a:rPr>
              <a:t>Performance Appraisal Types </a:t>
            </a:r>
          </a:p>
          <a:p>
            <a:r>
              <a:rPr lang="en-US" dirty="0" smtClean="0"/>
              <a:t>Most performance appraisals are top-down, meaning supervisors evaluate their staff with no input from the subject. But there are other types: </a:t>
            </a:r>
          </a:p>
          <a:p>
            <a:r>
              <a:rPr lang="en-US" dirty="0" smtClean="0"/>
              <a:t>Self assessment: Individuals rate their job performance and behavior.</a:t>
            </a:r>
          </a:p>
          <a:p>
            <a:r>
              <a:rPr lang="en-US" dirty="0" smtClean="0"/>
              <a:t>Peer assessment: An individual's work group rates his performance.</a:t>
            </a:r>
          </a:p>
          <a:p>
            <a:r>
              <a:rPr lang="en-US" dirty="0" smtClean="0"/>
              <a:t>360-degree feedback assessment: Includes input from an individual, her supervisor, and her peers.</a:t>
            </a:r>
          </a:p>
          <a:p>
            <a:r>
              <a:rPr lang="en-US" dirty="0" smtClean="0"/>
              <a:t>Negotiated appraisal: A newer trend that utilizes a mediator and attempts to moderate the adversarial nature of performance evaluations by allowing the subject to present first. Also focuses on what the individual is doing right before any criticism is given. This structure tends to be useful during conflicts between subordinates and supervisors.</a:t>
            </a:r>
            <a:endParaRPr lang="en-US" dirty="0"/>
          </a:p>
        </p:txBody>
      </p:sp>
    </p:spTree>
    <p:extLst>
      <p:ext uri="{BB962C8B-B14F-4D97-AF65-F5344CB8AC3E}">
        <p14:creationId xmlns:p14="http://schemas.microsoft.com/office/powerpoint/2010/main" val="26611164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86854" y="1787857"/>
            <a:ext cx="4189862" cy="1477328"/>
          </a:xfrm>
          <a:prstGeom prst="rect">
            <a:avLst/>
          </a:prstGeom>
          <a:noFill/>
        </p:spPr>
        <p:txBody>
          <a:bodyPr wrap="square" rtlCol="0">
            <a:spAutoFit/>
          </a:bodyPr>
          <a:lstStyle/>
          <a:p>
            <a:endParaRPr lang="en-US" dirty="0" smtClean="0"/>
          </a:p>
          <a:p>
            <a:endParaRPr lang="en-US" dirty="0"/>
          </a:p>
          <a:p>
            <a:endParaRPr lang="en-US" dirty="0" smtClean="0"/>
          </a:p>
          <a:p>
            <a:endParaRPr lang="en-US" dirty="0" smtClean="0"/>
          </a:p>
          <a:p>
            <a:endParaRPr lang="en-US" dirty="0"/>
          </a:p>
        </p:txBody>
      </p:sp>
      <p:pic>
        <p:nvPicPr>
          <p:cNvPr id="5" name="Picture 4" descr="images.jpg"/>
          <p:cNvPicPr>
            <a:picLocks noChangeAspect="1"/>
          </p:cNvPicPr>
          <p:nvPr/>
        </p:nvPicPr>
        <p:blipFill>
          <a:blip r:embed="rId2"/>
          <a:stretch>
            <a:fillRect/>
          </a:stretch>
        </p:blipFill>
        <p:spPr>
          <a:xfrm>
            <a:off x="2714323" y="1837054"/>
            <a:ext cx="4138864" cy="3379840"/>
          </a:xfrm>
          <a:prstGeom prst="rect">
            <a:avLst/>
          </a:prstGeom>
        </p:spPr>
      </p:pic>
    </p:spTree>
    <p:extLst>
      <p:ext uri="{BB962C8B-B14F-4D97-AF65-F5344CB8AC3E}">
        <p14:creationId xmlns:p14="http://schemas.microsoft.com/office/powerpoint/2010/main" val="30477581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23512" y="1299412"/>
            <a:ext cx="9115124" cy="7263527"/>
          </a:xfrm>
          <a:prstGeom prst="rect">
            <a:avLst/>
          </a:prstGeom>
          <a:noFill/>
        </p:spPr>
        <p:txBody>
          <a:bodyPr wrap="square" rtlCol="0">
            <a:spAutoFit/>
          </a:bodyPr>
          <a:lstStyle/>
          <a:p>
            <a:pPr algn="just"/>
            <a:r>
              <a:rPr lang="en-US" sz="4400" b="1" dirty="0">
                <a:solidFill>
                  <a:schemeClr val="bg1"/>
                </a:solidFill>
                <a:latin typeface="Agency FB" pitchFamily="34" charset="0"/>
              </a:rPr>
              <a:t>Staffing: Concept; Definition, Meaning, and Functions of </a:t>
            </a:r>
            <a:r>
              <a:rPr lang="en-US" sz="4400" b="1" dirty="0" smtClean="0">
                <a:solidFill>
                  <a:schemeClr val="bg1"/>
                </a:solidFill>
                <a:latin typeface="Agency FB" pitchFamily="34" charset="0"/>
              </a:rPr>
              <a:t>Staffing, Importance </a:t>
            </a:r>
            <a:r>
              <a:rPr lang="en-US" sz="4400" b="1" dirty="0">
                <a:solidFill>
                  <a:schemeClr val="bg1"/>
                </a:solidFill>
                <a:latin typeface="Agency FB" pitchFamily="34" charset="0"/>
              </a:rPr>
              <a:t>of Staffing, Characteristics of </a:t>
            </a:r>
            <a:r>
              <a:rPr lang="en-US" sz="4400" b="1" dirty="0" smtClean="0">
                <a:solidFill>
                  <a:schemeClr val="bg1"/>
                </a:solidFill>
                <a:latin typeface="Agency FB" pitchFamily="34" charset="0"/>
              </a:rPr>
              <a:t>Staffing</a:t>
            </a:r>
          </a:p>
          <a:p>
            <a:pPr algn="just"/>
            <a:endParaRPr lang="en-US" sz="4400" b="1" dirty="0">
              <a:solidFill>
                <a:schemeClr val="bg1"/>
              </a:solidFill>
              <a:latin typeface="Agency FB" pitchFamily="34" charset="0"/>
            </a:endParaRPr>
          </a:p>
          <a:p>
            <a:pPr algn="just"/>
            <a:r>
              <a:rPr lang="en-US" sz="4400" b="1" dirty="0">
                <a:solidFill>
                  <a:schemeClr val="bg1"/>
                </a:solidFill>
                <a:latin typeface="Agency FB" pitchFamily="34" charset="0"/>
              </a:rPr>
              <a:t>Overview of - Manpower Planning, Job Design, Recruitment &amp; Selection, Training </a:t>
            </a:r>
            <a:r>
              <a:rPr lang="en-US" sz="4400" b="1" dirty="0" smtClean="0">
                <a:solidFill>
                  <a:schemeClr val="bg1"/>
                </a:solidFill>
                <a:latin typeface="Agency FB" pitchFamily="34" charset="0"/>
              </a:rPr>
              <a:t>&amp; Development</a:t>
            </a:r>
            <a:r>
              <a:rPr lang="en-US" sz="4400" b="1" dirty="0">
                <a:solidFill>
                  <a:schemeClr val="bg1"/>
                </a:solidFill>
                <a:latin typeface="Agency FB" pitchFamily="34" charset="0"/>
              </a:rPr>
              <a:t>, Performance </a:t>
            </a:r>
            <a:r>
              <a:rPr lang="en-US" sz="4400" b="1" dirty="0" smtClean="0">
                <a:solidFill>
                  <a:schemeClr val="bg1"/>
                </a:solidFill>
                <a:latin typeface="Agency FB" pitchFamily="34" charset="0"/>
              </a:rPr>
              <a:t>Appraisal</a:t>
            </a:r>
          </a:p>
          <a:p>
            <a:pPr algn="just"/>
            <a:endParaRPr lang="en-US" sz="3200" dirty="0">
              <a:latin typeface="Agency FB" pitchFamily="34" charset="0"/>
            </a:endParaRPr>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3" name="TextBox 2"/>
          <p:cNvSpPr txBox="1"/>
          <p:nvPr/>
        </p:nvSpPr>
        <p:spPr>
          <a:xfrm>
            <a:off x="567891" y="240633"/>
            <a:ext cx="8797490" cy="1200329"/>
          </a:xfrm>
          <a:prstGeom prst="rect">
            <a:avLst/>
          </a:prstGeom>
          <a:noFill/>
        </p:spPr>
        <p:txBody>
          <a:bodyPr wrap="square" rtlCol="0">
            <a:spAutoFit/>
          </a:bodyPr>
          <a:lstStyle/>
          <a:p>
            <a:pPr algn="ctr"/>
            <a:r>
              <a:rPr lang="en-US" sz="3600" b="1" u="sng" dirty="0">
                <a:latin typeface="Algerian" pitchFamily="82" charset="0"/>
              </a:rPr>
              <a:t>CONTENT</a:t>
            </a:r>
          </a:p>
          <a:p>
            <a:endParaRPr lang="en-US" sz="3600" dirty="0"/>
          </a:p>
        </p:txBody>
      </p:sp>
    </p:spTree>
    <p:extLst>
      <p:ext uri="{BB962C8B-B14F-4D97-AF65-F5344CB8AC3E}">
        <p14:creationId xmlns:p14="http://schemas.microsoft.com/office/powerpoint/2010/main" val="26894651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97291" y="1037230"/>
            <a:ext cx="4531056" cy="923330"/>
          </a:xfrm>
          <a:prstGeom prst="rect">
            <a:avLst/>
          </a:prstGeom>
          <a:noFill/>
        </p:spPr>
        <p:txBody>
          <a:bodyPr wrap="square" rtlCol="0">
            <a:spAutoFit/>
          </a:bodyPr>
          <a:lstStyle/>
          <a:p>
            <a:pPr algn="ctr"/>
            <a:r>
              <a:rPr lang="en-US" sz="3600" b="1" u="sng" dirty="0"/>
              <a:t>Meaning</a:t>
            </a:r>
          </a:p>
          <a:p>
            <a:endParaRPr lang="en-US" dirty="0"/>
          </a:p>
        </p:txBody>
      </p:sp>
      <p:sp>
        <p:nvSpPr>
          <p:cNvPr id="3" name="TextBox 2"/>
          <p:cNvSpPr txBox="1"/>
          <p:nvPr/>
        </p:nvSpPr>
        <p:spPr>
          <a:xfrm>
            <a:off x="661917" y="1810436"/>
            <a:ext cx="7601803" cy="4247317"/>
          </a:xfrm>
          <a:prstGeom prst="rect">
            <a:avLst/>
          </a:prstGeom>
          <a:noFill/>
        </p:spPr>
        <p:txBody>
          <a:bodyPr wrap="square" rtlCol="0">
            <a:spAutoFit/>
          </a:bodyPr>
          <a:lstStyle/>
          <a:p>
            <a:pPr algn="just"/>
            <a:r>
              <a:rPr lang="en-US" sz="2800" dirty="0"/>
              <a:t>Staffing is the process of hiring eligible candidates in the organization or company for specific positions. In management, the meaning of staffing is an operation of recruiting the employees by evaluating their skills, knowledge and then offering them specific job roles accordingly. Let us find out more about what is Staffing and what it entails along with its functions</a:t>
            </a:r>
          </a:p>
          <a:p>
            <a:endParaRPr lang="en-US" dirty="0"/>
          </a:p>
        </p:txBody>
      </p:sp>
    </p:spTree>
    <p:extLst>
      <p:ext uri="{BB962C8B-B14F-4D97-AF65-F5344CB8AC3E}">
        <p14:creationId xmlns:p14="http://schemas.microsoft.com/office/powerpoint/2010/main" val="30890568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86854" y="1787857"/>
            <a:ext cx="4189862" cy="1477328"/>
          </a:xfrm>
          <a:prstGeom prst="rect">
            <a:avLst/>
          </a:prstGeom>
          <a:noFill/>
        </p:spPr>
        <p:txBody>
          <a:bodyPr wrap="square" rtlCol="0">
            <a:spAutoFit/>
          </a:bodyPr>
          <a:lstStyle/>
          <a:p>
            <a:endParaRPr lang="en-US" dirty="0" smtClean="0"/>
          </a:p>
          <a:p>
            <a:endParaRPr lang="en-US" dirty="0"/>
          </a:p>
          <a:p>
            <a:endParaRPr lang="en-US" dirty="0" smtClean="0"/>
          </a:p>
          <a:p>
            <a:endParaRPr lang="en-US" dirty="0" smtClean="0"/>
          </a:p>
          <a:p>
            <a:endParaRPr lang="en-US" dirty="0"/>
          </a:p>
        </p:txBody>
      </p:sp>
      <p:sp>
        <p:nvSpPr>
          <p:cNvPr id="5" name="Rectangle 4"/>
          <p:cNvSpPr/>
          <p:nvPr/>
        </p:nvSpPr>
        <p:spPr>
          <a:xfrm>
            <a:off x="2476500" y="2690336"/>
            <a:ext cx="4953000" cy="369332"/>
          </a:xfrm>
          <a:prstGeom prst="rect">
            <a:avLst/>
          </a:prstGeom>
        </p:spPr>
        <p:txBody>
          <a:bodyPr>
            <a:spAutoFit/>
          </a:bodyPr>
          <a:lstStyle/>
          <a:p>
            <a:endParaRPr lang="en-US" dirty="0"/>
          </a:p>
        </p:txBody>
      </p:sp>
      <p:sp>
        <p:nvSpPr>
          <p:cNvPr id="2" name="TextBox 1"/>
          <p:cNvSpPr txBox="1"/>
          <p:nvPr/>
        </p:nvSpPr>
        <p:spPr>
          <a:xfrm>
            <a:off x="1978925" y="941698"/>
            <a:ext cx="4722127" cy="1323439"/>
          </a:xfrm>
          <a:prstGeom prst="rect">
            <a:avLst/>
          </a:prstGeom>
          <a:noFill/>
        </p:spPr>
        <p:txBody>
          <a:bodyPr wrap="square" rtlCol="0">
            <a:spAutoFit/>
          </a:bodyPr>
          <a:lstStyle/>
          <a:p>
            <a:pPr algn="ctr"/>
            <a:r>
              <a:rPr lang="en-US" sz="4000" b="1" u="sng" dirty="0" smtClean="0"/>
              <a:t>Definition </a:t>
            </a:r>
            <a:endParaRPr lang="en-US" sz="4000" b="1" u="sng" dirty="0"/>
          </a:p>
          <a:p>
            <a:endParaRPr lang="en-US" sz="4000" b="1" dirty="0"/>
          </a:p>
        </p:txBody>
      </p:sp>
      <p:sp>
        <p:nvSpPr>
          <p:cNvPr id="8" name="TextBox 7"/>
          <p:cNvSpPr txBox="1"/>
          <p:nvPr/>
        </p:nvSpPr>
        <p:spPr>
          <a:xfrm>
            <a:off x="996288" y="1787859"/>
            <a:ext cx="8161360" cy="3323987"/>
          </a:xfrm>
          <a:prstGeom prst="rect">
            <a:avLst/>
          </a:prstGeom>
          <a:noFill/>
        </p:spPr>
        <p:txBody>
          <a:bodyPr wrap="square" rtlCol="0">
            <a:spAutoFit/>
          </a:bodyPr>
          <a:lstStyle/>
          <a:p>
            <a:pPr algn="just"/>
            <a:r>
              <a:rPr lang="en-US" sz="3200" dirty="0"/>
              <a:t>Staffing can be defined as one of the most important functions of management. It involves the process of filling the vacant position of the right personnel at the right job, at right time. Hence, everything will occur in the right manner.</a:t>
            </a:r>
          </a:p>
          <a:p>
            <a:endParaRPr lang="en-US" dirty="0"/>
          </a:p>
        </p:txBody>
      </p:sp>
    </p:spTree>
    <p:extLst>
      <p:ext uri="{BB962C8B-B14F-4D97-AF65-F5344CB8AC3E}">
        <p14:creationId xmlns:p14="http://schemas.microsoft.com/office/powerpoint/2010/main" val="1180147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86854" y="1787857"/>
            <a:ext cx="4189862" cy="1477328"/>
          </a:xfrm>
          <a:prstGeom prst="rect">
            <a:avLst/>
          </a:prstGeom>
          <a:noFill/>
        </p:spPr>
        <p:txBody>
          <a:bodyPr wrap="square" rtlCol="0">
            <a:spAutoFit/>
          </a:bodyPr>
          <a:lstStyle/>
          <a:p>
            <a:endParaRPr lang="en-US" dirty="0" smtClean="0"/>
          </a:p>
          <a:p>
            <a:endParaRPr lang="en-US" dirty="0"/>
          </a:p>
          <a:p>
            <a:endParaRPr lang="en-US" dirty="0" smtClean="0"/>
          </a:p>
          <a:p>
            <a:endParaRPr lang="en-US" dirty="0" smtClean="0"/>
          </a:p>
          <a:p>
            <a:endParaRPr lang="en-US" dirty="0"/>
          </a:p>
        </p:txBody>
      </p:sp>
      <p:sp>
        <p:nvSpPr>
          <p:cNvPr id="2" name="TextBox 1"/>
          <p:cNvSpPr txBox="1"/>
          <p:nvPr/>
        </p:nvSpPr>
        <p:spPr>
          <a:xfrm>
            <a:off x="2449774" y="258618"/>
            <a:ext cx="4408227" cy="1077218"/>
          </a:xfrm>
          <a:prstGeom prst="rect">
            <a:avLst/>
          </a:prstGeom>
          <a:noFill/>
        </p:spPr>
        <p:txBody>
          <a:bodyPr wrap="square" rtlCol="0">
            <a:spAutoFit/>
          </a:bodyPr>
          <a:lstStyle/>
          <a:p>
            <a:pPr algn="ctr"/>
            <a:r>
              <a:rPr lang="en-US" sz="3200" b="1" u="sng" dirty="0"/>
              <a:t>Functions of Staffing</a:t>
            </a:r>
          </a:p>
          <a:p>
            <a:endParaRPr lang="en-US" sz="3200" u="sng" dirty="0"/>
          </a:p>
        </p:txBody>
      </p:sp>
      <p:sp>
        <p:nvSpPr>
          <p:cNvPr id="3" name="TextBox 2"/>
          <p:cNvSpPr txBox="1"/>
          <p:nvPr/>
        </p:nvSpPr>
        <p:spPr>
          <a:xfrm>
            <a:off x="764275" y="875900"/>
            <a:ext cx="8140889" cy="5632311"/>
          </a:xfrm>
          <a:prstGeom prst="rect">
            <a:avLst/>
          </a:prstGeom>
          <a:noFill/>
          <a:ln>
            <a:noFill/>
          </a:ln>
        </p:spPr>
        <p:txBody>
          <a:bodyPr wrap="square" rtlCol="0">
            <a:spAutoFit/>
          </a:bodyPr>
          <a:lstStyle/>
          <a:p>
            <a:pPr algn="just"/>
            <a:r>
              <a:rPr lang="en-US" sz="2400" dirty="0"/>
              <a:t>The first and foremost function of staffing is to obtain qualified personnel for different jobs position in the organization.</a:t>
            </a:r>
          </a:p>
          <a:p>
            <a:pPr algn="just"/>
            <a:r>
              <a:rPr lang="en-US" sz="2400" dirty="0"/>
              <a:t>In staffing, the right person is recruited for the right jobs, therefore it leads to maximum productivity and higher performance.</a:t>
            </a:r>
          </a:p>
          <a:p>
            <a:pPr algn="just"/>
            <a:r>
              <a:rPr lang="en-US" sz="2400" dirty="0"/>
              <a:t>It helps in promoting the optimum utilization of human resource through various aspects.</a:t>
            </a:r>
          </a:p>
          <a:p>
            <a:pPr algn="just"/>
            <a:r>
              <a:rPr lang="en-US" sz="2400" dirty="0"/>
              <a:t>Job satisfaction and morale of the workers increases through the recruitment of the right person.</a:t>
            </a:r>
          </a:p>
          <a:p>
            <a:pPr algn="just"/>
            <a:r>
              <a:rPr lang="en-US" sz="2400" dirty="0"/>
              <a:t>Staffing helps to ensure better utilization of human resources.</a:t>
            </a:r>
          </a:p>
          <a:p>
            <a:pPr algn="just"/>
            <a:r>
              <a:rPr lang="en-US" sz="2400" dirty="0"/>
              <a:t>It ensures the </a:t>
            </a:r>
            <a:r>
              <a:rPr lang="en-US" sz="2400" dirty="0">
                <a:solidFill>
                  <a:schemeClr val="bg1"/>
                </a:solidFill>
              </a:rPr>
              <a:t>continuity</a:t>
            </a:r>
            <a:r>
              <a:rPr lang="en-US" sz="2400" dirty="0"/>
              <a:t> and </a:t>
            </a:r>
            <a:r>
              <a:rPr lang="en-US" sz="2400" dirty="0" smtClean="0">
                <a:solidFill>
                  <a:schemeClr val="bg1"/>
                </a:solidFill>
              </a:rPr>
              <a:t>growth</a:t>
            </a:r>
            <a:r>
              <a:rPr lang="en-US" sz="2400" dirty="0" smtClean="0"/>
              <a:t> </a:t>
            </a:r>
            <a:r>
              <a:rPr lang="en-US" sz="2400" dirty="0"/>
              <a:t>of the organization, through development managers.</a:t>
            </a:r>
          </a:p>
          <a:p>
            <a:endParaRPr lang="en-US" sz="2400" dirty="0"/>
          </a:p>
        </p:txBody>
      </p:sp>
    </p:spTree>
    <p:extLst>
      <p:ext uri="{BB962C8B-B14F-4D97-AF65-F5344CB8AC3E}">
        <p14:creationId xmlns:p14="http://schemas.microsoft.com/office/powerpoint/2010/main" val="21525493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86854" y="1787857"/>
            <a:ext cx="4189862" cy="1477328"/>
          </a:xfrm>
          <a:prstGeom prst="rect">
            <a:avLst/>
          </a:prstGeom>
          <a:noFill/>
        </p:spPr>
        <p:txBody>
          <a:bodyPr wrap="square" rtlCol="0">
            <a:spAutoFit/>
          </a:bodyPr>
          <a:lstStyle/>
          <a:p>
            <a:endParaRPr lang="en-US" dirty="0" smtClean="0"/>
          </a:p>
          <a:p>
            <a:endParaRPr lang="en-US" dirty="0"/>
          </a:p>
          <a:p>
            <a:endParaRPr lang="en-US" dirty="0" smtClean="0"/>
          </a:p>
          <a:p>
            <a:endParaRPr lang="en-US" dirty="0" smtClean="0"/>
          </a:p>
          <a:p>
            <a:endParaRPr lang="en-US" dirty="0"/>
          </a:p>
        </p:txBody>
      </p:sp>
      <p:sp>
        <p:nvSpPr>
          <p:cNvPr id="2" name="TextBox 1"/>
          <p:cNvSpPr txBox="1"/>
          <p:nvPr/>
        </p:nvSpPr>
        <p:spPr>
          <a:xfrm>
            <a:off x="1116531" y="192507"/>
            <a:ext cx="7122693" cy="800219"/>
          </a:xfrm>
          <a:prstGeom prst="rect">
            <a:avLst/>
          </a:prstGeom>
          <a:noFill/>
        </p:spPr>
        <p:txBody>
          <a:bodyPr wrap="square" rtlCol="0">
            <a:spAutoFit/>
          </a:bodyPr>
          <a:lstStyle/>
          <a:p>
            <a:pPr algn="ctr"/>
            <a:r>
              <a:rPr lang="en-US" sz="2800" b="1" u="sng" dirty="0"/>
              <a:t>Importance of Staffing</a:t>
            </a:r>
          </a:p>
          <a:p>
            <a:endParaRPr lang="en-US" dirty="0"/>
          </a:p>
        </p:txBody>
      </p:sp>
      <p:sp>
        <p:nvSpPr>
          <p:cNvPr id="3" name="TextBox 2"/>
          <p:cNvSpPr txBox="1"/>
          <p:nvPr/>
        </p:nvSpPr>
        <p:spPr>
          <a:xfrm>
            <a:off x="266131" y="779646"/>
            <a:ext cx="9021170" cy="6709529"/>
          </a:xfrm>
          <a:prstGeom prst="rect">
            <a:avLst/>
          </a:prstGeom>
          <a:noFill/>
        </p:spPr>
        <p:txBody>
          <a:bodyPr wrap="square" rtlCol="0">
            <a:spAutoFit/>
          </a:bodyPr>
          <a:lstStyle/>
          <a:p>
            <a:pPr algn="just"/>
            <a:r>
              <a:rPr lang="en-US" sz="2800" b="1" u="sng" dirty="0">
                <a:solidFill>
                  <a:schemeClr val="bg1"/>
                </a:solidFill>
                <a:latin typeface="Arial Narrow" pitchFamily="34" charset="0"/>
              </a:rPr>
              <a:t>Efficient Performance of Other Functions</a:t>
            </a:r>
          </a:p>
          <a:p>
            <a:pPr algn="just"/>
            <a:r>
              <a:rPr lang="en-US" dirty="0">
                <a:solidFill>
                  <a:schemeClr val="bg1"/>
                </a:solidFill>
                <a:latin typeface="Arial Narrow" pitchFamily="34" charset="0"/>
              </a:rPr>
              <a:t>For the efficient performance of other functions of </a:t>
            </a:r>
            <a:r>
              <a:rPr lang="en-US" sz="2800" dirty="0">
                <a:solidFill>
                  <a:schemeClr val="bg1"/>
                </a:solidFill>
                <a:latin typeface="Arial Narrow" pitchFamily="34" charset="0"/>
              </a:rPr>
              <a:t>management</a:t>
            </a:r>
            <a:r>
              <a:rPr lang="en-US" dirty="0">
                <a:solidFill>
                  <a:schemeClr val="bg1"/>
                </a:solidFill>
                <a:latin typeface="Arial Narrow" pitchFamily="34" charset="0"/>
              </a:rPr>
              <a:t>, staffing is its key. Since,  if an organization does not have the competent personnel, then it cannot perform the functions of management like </a:t>
            </a:r>
            <a:r>
              <a:rPr lang="en-US" sz="2800" dirty="0">
                <a:solidFill>
                  <a:schemeClr val="bg1"/>
                </a:solidFill>
                <a:latin typeface="Arial Narrow" pitchFamily="34" charset="0"/>
              </a:rPr>
              <a:t>planning,</a:t>
            </a:r>
            <a:r>
              <a:rPr lang="en-US" dirty="0">
                <a:solidFill>
                  <a:schemeClr val="bg1"/>
                </a:solidFill>
                <a:latin typeface="Arial Narrow" pitchFamily="34" charset="0"/>
              </a:rPr>
              <a:t> organizing and control functions properly</a:t>
            </a:r>
            <a:r>
              <a:rPr lang="en-US" dirty="0" smtClean="0">
                <a:solidFill>
                  <a:schemeClr val="bg1"/>
                </a:solidFill>
                <a:latin typeface="Arial Narrow" pitchFamily="34" charset="0"/>
              </a:rPr>
              <a:t>.</a:t>
            </a:r>
          </a:p>
          <a:p>
            <a:pPr algn="just"/>
            <a:endParaRPr lang="en-US" dirty="0" smtClean="0">
              <a:solidFill>
                <a:schemeClr val="bg1"/>
              </a:solidFill>
              <a:latin typeface="Arial Narrow" pitchFamily="34" charset="0"/>
            </a:endParaRPr>
          </a:p>
          <a:p>
            <a:pPr algn="just"/>
            <a:r>
              <a:rPr lang="en-US" sz="2800" b="1" u="sng" dirty="0">
                <a:solidFill>
                  <a:schemeClr val="bg1"/>
                </a:solidFill>
                <a:latin typeface="Arial Narrow" pitchFamily="34" charset="0"/>
              </a:rPr>
              <a:t>Effective Use of Technology and Other </a:t>
            </a:r>
            <a:r>
              <a:rPr lang="en-US" sz="2800" b="1" u="sng" dirty="0" smtClean="0">
                <a:solidFill>
                  <a:schemeClr val="bg1"/>
                </a:solidFill>
                <a:latin typeface="Arial Narrow" pitchFamily="34" charset="0"/>
              </a:rPr>
              <a:t>Resources</a:t>
            </a:r>
          </a:p>
          <a:p>
            <a:pPr algn="just"/>
            <a:r>
              <a:rPr lang="en-US" dirty="0">
                <a:solidFill>
                  <a:schemeClr val="bg1"/>
                </a:solidFill>
                <a:latin typeface="Arial Narrow" pitchFamily="34" charset="0"/>
              </a:rPr>
              <a:t>What is staffing and technology’s connection? Well, it is the human factor that is instrumental in the effective utilization of the latest technology, capital, material, etc. the management can ensure the right kinds of personnel by performing the staffing </a:t>
            </a:r>
            <a:r>
              <a:rPr lang="en-US" dirty="0" smtClean="0">
                <a:solidFill>
                  <a:schemeClr val="bg1"/>
                </a:solidFill>
                <a:latin typeface="Arial Narrow" pitchFamily="34" charset="0"/>
              </a:rPr>
              <a:t>function</a:t>
            </a:r>
          </a:p>
          <a:p>
            <a:pPr algn="just"/>
            <a:endParaRPr lang="en-US" dirty="0" smtClean="0">
              <a:solidFill>
                <a:schemeClr val="bg1"/>
              </a:solidFill>
              <a:latin typeface="Arial Narrow" pitchFamily="34" charset="0"/>
            </a:endParaRPr>
          </a:p>
          <a:p>
            <a:pPr algn="just"/>
            <a:r>
              <a:rPr lang="en-US" sz="2800" b="1" u="sng" dirty="0">
                <a:solidFill>
                  <a:schemeClr val="bg1"/>
                </a:solidFill>
                <a:latin typeface="Arial Narrow" pitchFamily="34" charset="0"/>
              </a:rPr>
              <a:t>Optimum Utilization of Human </a:t>
            </a:r>
            <a:r>
              <a:rPr lang="en-US" sz="2800" b="1" u="sng" dirty="0" smtClean="0">
                <a:solidFill>
                  <a:schemeClr val="bg1"/>
                </a:solidFill>
                <a:latin typeface="Arial Narrow" pitchFamily="34" charset="0"/>
              </a:rPr>
              <a:t>Resources</a:t>
            </a:r>
          </a:p>
          <a:p>
            <a:pPr algn="just"/>
            <a:r>
              <a:rPr lang="en-US" dirty="0">
                <a:solidFill>
                  <a:schemeClr val="bg1"/>
                </a:solidFill>
                <a:latin typeface="Arial Narrow" pitchFamily="34" charset="0"/>
              </a:rPr>
              <a:t>The wage bill of big concerns is quite high. Also, a huge amount is spent on recruitment, selection, training, and development of employees.  To get the optimum output, the staffing function should be performed in an efficient manner.</a:t>
            </a:r>
          </a:p>
          <a:p>
            <a:endParaRPr lang="en-US" dirty="0"/>
          </a:p>
          <a:p>
            <a:endParaRPr lang="en-US" sz="2800" b="1" u="sng" dirty="0"/>
          </a:p>
          <a:p>
            <a:endParaRPr lang="en-US" sz="2800" b="1" u="sng" dirty="0"/>
          </a:p>
          <a:p>
            <a:endParaRPr lang="en-US" dirty="0"/>
          </a:p>
          <a:p>
            <a:endParaRPr lang="en-US" b="1" dirty="0"/>
          </a:p>
          <a:p>
            <a:endParaRPr lang="en-US" dirty="0"/>
          </a:p>
        </p:txBody>
      </p:sp>
    </p:spTree>
    <p:extLst>
      <p:ext uri="{BB962C8B-B14F-4D97-AF65-F5344CB8AC3E}">
        <p14:creationId xmlns:p14="http://schemas.microsoft.com/office/powerpoint/2010/main" val="20012012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86854" y="1787857"/>
            <a:ext cx="4189862" cy="1477328"/>
          </a:xfrm>
          <a:prstGeom prst="rect">
            <a:avLst/>
          </a:prstGeom>
          <a:noFill/>
        </p:spPr>
        <p:txBody>
          <a:bodyPr wrap="square" rtlCol="0">
            <a:spAutoFit/>
          </a:bodyPr>
          <a:lstStyle/>
          <a:p>
            <a:endParaRPr lang="en-US" dirty="0" smtClean="0"/>
          </a:p>
          <a:p>
            <a:endParaRPr lang="en-US" dirty="0"/>
          </a:p>
          <a:p>
            <a:endParaRPr lang="en-US" dirty="0" smtClean="0"/>
          </a:p>
          <a:p>
            <a:endParaRPr lang="en-US" dirty="0" smtClean="0"/>
          </a:p>
          <a:p>
            <a:endParaRPr lang="en-US" dirty="0"/>
          </a:p>
        </p:txBody>
      </p:sp>
      <p:sp>
        <p:nvSpPr>
          <p:cNvPr id="5" name="Rectangle 4"/>
          <p:cNvSpPr/>
          <p:nvPr/>
        </p:nvSpPr>
        <p:spPr>
          <a:xfrm>
            <a:off x="274321" y="1017627"/>
            <a:ext cx="8908869" cy="369332"/>
          </a:xfrm>
          <a:prstGeom prst="rect">
            <a:avLst/>
          </a:prstGeom>
        </p:spPr>
        <p:txBody>
          <a:bodyPr wrap="square">
            <a:spAutoFit/>
          </a:bodyPr>
          <a:lstStyle/>
          <a:p>
            <a:endParaRPr lang="en-US" dirty="0"/>
          </a:p>
        </p:txBody>
      </p:sp>
      <p:sp>
        <p:nvSpPr>
          <p:cNvPr id="2" name="TextBox 1"/>
          <p:cNvSpPr txBox="1"/>
          <p:nvPr/>
        </p:nvSpPr>
        <p:spPr>
          <a:xfrm>
            <a:off x="423082" y="375386"/>
            <a:ext cx="8672792" cy="800219"/>
          </a:xfrm>
          <a:prstGeom prst="rect">
            <a:avLst/>
          </a:prstGeom>
          <a:noFill/>
        </p:spPr>
        <p:txBody>
          <a:bodyPr wrap="square" rtlCol="0">
            <a:spAutoFit/>
          </a:bodyPr>
          <a:lstStyle/>
          <a:p>
            <a:r>
              <a:rPr lang="en-US" sz="2800" b="1" u="sng" dirty="0">
                <a:solidFill>
                  <a:schemeClr val="bg1"/>
                </a:solidFill>
              </a:rPr>
              <a:t>Development of Human Capital</a:t>
            </a:r>
          </a:p>
          <a:p>
            <a:endParaRPr lang="en-US" dirty="0"/>
          </a:p>
        </p:txBody>
      </p:sp>
      <p:sp>
        <p:nvSpPr>
          <p:cNvPr id="3" name="TextBox 2"/>
          <p:cNvSpPr txBox="1"/>
          <p:nvPr/>
        </p:nvSpPr>
        <p:spPr>
          <a:xfrm>
            <a:off x="368491" y="1113932"/>
            <a:ext cx="9225886" cy="1477328"/>
          </a:xfrm>
          <a:prstGeom prst="rect">
            <a:avLst/>
          </a:prstGeom>
          <a:noFill/>
        </p:spPr>
        <p:txBody>
          <a:bodyPr wrap="square" rtlCol="0">
            <a:spAutoFit/>
          </a:bodyPr>
          <a:lstStyle/>
          <a:p>
            <a:pPr algn="just"/>
            <a:r>
              <a:rPr lang="en-US" dirty="0"/>
              <a:t>Another function of staffing is concerned with human capital requirements. Since the management is required to determine in advance the manpower requirements. Therefore, it has also to train and develop the existing personnel for career advancement. This will meet the requirements of the company in the future.</a:t>
            </a:r>
          </a:p>
          <a:p>
            <a:pPr algn="just"/>
            <a:endParaRPr lang="en-US" dirty="0"/>
          </a:p>
        </p:txBody>
      </p:sp>
      <p:sp>
        <p:nvSpPr>
          <p:cNvPr id="8" name="TextBox 7"/>
          <p:cNvSpPr txBox="1"/>
          <p:nvPr/>
        </p:nvSpPr>
        <p:spPr>
          <a:xfrm>
            <a:off x="368492" y="2322383"/>
            <a:ext cx="8871045" cy="4278094"/>
          </a:xfrm>
          <a:prstGeom prst="rect">
            <a:avLst/>
          </a:prstGeom>
          <a:noFill/>
        </p:spPr>
        <p:txBody>
          <a:bodyPr wrap="square" rtlCol="0">
            <a:spAutoFit/>
          </a:bodyPr>
          <a:lstStyle/>
          <a:p>
            <a:r>
              <a:rPr lang="en-US" sz="2800" b="1" u="sng" dirty="0">
                <a:solidFill>
                  <a:schemeClr val="bg1"/>
                </a:solidFill>
              </a:rPr>
              <a:t>The Motivation of Human Resources</a:t>
            </a:r>
          </a:p>
          <a:p>
            <a:r>
              <a:rPr lang="en-US" dirty="0"/>
              <a:t>In an organization, the behaviour of individuals is influenced by various factors which are involved such as education level, needs, socio-cultural factors, etc. Therefore, the human aspects of the organization have become very important and so that the workers can also be motivated by financial and non-financial incentives in order to perform their functions properly in achieving the objectives</a:t>
            </a:r>
            <a:r>
              <a:rPr lang="en-US" dirty="0" smtClean="0"/>
              <a:t>.</a:t>
            </a:r>
          </a:p>
          <a:p>
            <a:endParaRPr lang="en-US" dirty="0" smtClean="0"/>
          </a:p>
          <a:p>
            <a:r>
              <a:rPr lang="en-US" sz="2800" b="1" u="sng" dirty="0">
                <a:solidFill>
                  <a:schemeClr val="bg1"/>
                </a:solidFill>
              </a:rPr>
              <a:t>Building Higher Morale</a:t>
            </a:r>
          </a:p>
          <a:p>
            <a:r>
              <a:rPr lang="en-US" dirty="0"/>
              <a:t>The right type of climate should be created for the workers to contribute to the achievement of the organizational objectives. Therefore, by performing the staffing function effectively and efficiently, the management is able to describe the significance and importance which it attaches to the personnel working in the enterprise.</a:t>
            </a:r>
          </a:p>
          <a:p>
            <a:endParaRPr lang="en-US" dirty="0"/>
          </a:p>
          <a:p>
            <a:endParaRPr lang="en-US" dirty="0"/>
          </a:p>
        </p:txBody>
      </p:sp>
    </p:spTree>
    <p:extLst>
      <p:ext uri="{BB962C8B-B14F-4D97-AF65-F5344CB8AC3E}">
        <p14:creationId xmlns:p14="http://schemas.microsoft.com/office/powerpoint/2010/main" val="32025530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86854" y="1787857"/>
            <a:ext cx="4189862" cy="1477328"/>
          </a:xfrm>
          <a:prstGeom prst="rect">
            <a:avLst/>
          </a:prstGeom>
          <a:noFill/>
        </p:spPr>
        <p:txBody>
          <a:bodyPr wrap="square" rtlCol="0">
            <a:spAutoFit/>
          </a:bodyPr>
          <a:lstStyle/>
          <a:p>
            <a:endParaRPr lang="en-US" dirty="0" smtClean="0"/>
          </a:p>
          <a:p>
            <a:endParaRPr lang="en-US" dirty="0"/>
          </a:p>
          <a:p>
            <a:endParaRPr lang="en-US" dirty="0" smtClean="0"/>
          </a:p>
          <a:p>
            <a:endParaRPr lang="en-US" dirty="0" smtClean="0"/>
          </a:p>
          <a:p>
            <a:endParaRPr lang="en-US" dirty="0"/>
          </a:p>
        </p:txBody>
      </p:sp>
      <p:sp>
        <p:nvSpPr>
          <p:cNvPr id="3" name="TextBox 2"/>
          <p:cNvSpPr txBox="1"/>
          <p:nvPr/>
        </p:nvSpPr>
        <p:spPr>
          <a:xfrm>
            <a:off x="1637731" y="764276"/>
            <a:ext cx="6509982" cy="1200329"/>
          </a:xfrm>
          <a:prstGeom prst="rect">
            <a:avLst/>
          </a:prstGeom>
          <a:noFill/>
        </p:spPr>
        <p:txBody>
          <a:bodyPr wrap="square" rtlCol="0">
            <a:spAutoFit/>
          </a:bodyPr>
          <a:lstStyle/>
          <a:p>
            <a:pPr algn="ctr"/>
            <a:r>
              <a:rPr lang="en-US" sz="4000" b="1" u="sng" dirty="0"/>
              <a:t>Characteristics of Staffing</a:t>
            </a:r>
          </a:p>
          <a:p>
            <a:pPr algn="ctr"/>
            <a:endParaRPr lang="en-US" sz="3200" dirty="0"/>
          </a:p>
        </p:txBody>
      </p:sp>
      <p:sp>
        <p:nvSpPr>
          <p:cNvPr id="8" name="TextBox 7"/>
          <p:cNvSpPr txBox="1"/>
          <p:nvPr/>
        </p:nvSpPr>
        <p:spPr>
          <a:xfrm>
            <a:off x="900752" y="1678675"/>
            <a:ext cx="7833815" cy="2831544"/>
          </a:xfrm>
          <a:prstGeom prst="rect">
            <a:avLst/>
          </a:prstGeom>
          <a:noFill/>
        </p:spPr>
        <p:txBody>
          <a:bodyPr wrap="square" rtlCol="0">
            <a:spAutoFit/>
          </a:bodyPr>
          <a:lstStyle/>
          <a:p>
            <a:pPr>
              <a:buFont typeface="Wingdings" pitchFamily="2" charset="2"/>
              <a:buChar char="Ø"/>
            </a:pPr>
            <a:r>
              <a:rPr lang="en-US" sz="4000" b="1" i="1" dirty="0"/>
              <a:t>People-Centered</a:t>
            </a:r>
            <a:endParaRPr lang="en-US" sz="4000" b="1" dirty="0"/>
          </a:p>
          <a:p>
            <a:pPr>
              <a:buFont typeface="Wingdings" pitchFamily="2" charset="2"/>
              <a:buChar char="Ø"/>
            </a:pPr>
            <a:r>
              <a:rPr lang="en-US" sz="4000" b="1" i="1" dirty="0"/>
              <a:t>Responsibility of Manager</a:t>
            </a:r>
            <a:endParaRPr lang="en-US" sz="4000" b="1" dirty="0"/>
          </a:p>
          <a:p>
            <a:pPr>
              <a:buFont typeface="Wingdings" pitchFamily="2" charset="2"/>
              <a:buChar char="Ø"/>
            </a:pPr>
            <a:r>
              <a:rPr lang="en-US" sz="4000" b="1" i="1" dirty="0"/>
              <a:t>Human Skills</a:t>
            </a:r>
            <a:endParaRPr lang="en-US" sz="4000" b="1" dirty="0"/>
          </a:p>
          <a:p>
            <a:pPr>
              <a:buFont typeface="Wingdings" pitchFamily="2" charset="2"/>
              <a:buChar char="Ø"/>
            </a:pPr>
            <a:r>
              <a:rPr lang="en-US" sz="4000" b="1" i="1" dirty="0"/>
              <a:t>Continuous Function</a:t>
            </a:r>
            <a:endParaRPr lang="en-US" sz="4000" b="1" dirty="0"/>
          </a:p>
          <a:p>
            <a:endParaRPr lang="en-US" dirty="0"/>
          </a:p>
        </p:txBody>
      </p:sp>
    </p:spTree>
    <p:extLst>
      <p:ext uri="{BB962C8B-B14F-4D97-AF65-F5344CB8AC3E}">
        <p14:creationId xmlns:p14="http://schemas.microsoft.com/office/powerpoint/2010/main" val="15925263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86854" y="1787857"/>
            <a:ext cx="4189862" cy="1477328"/>
          </a:xfrm>
          <a:prstGeom prst="rect">
            <a:avLst/>
          </a:prstGeom>
          <a:noFill/>
        </p:spPr>
        <p:txBody>
          <a:bodyPr wrap="square" rtlCol="0">
            <a:spAutoFit/>
          </a:bodyPr>
          <a:lstStyle/>
          <a:p>
            <a:endParaRPr lang="en-US" dirty="0" smtClean="0"/>
          </a:p>
          <a:p>
            <a:endParaRPr lang="en-US" dirty="0"/>
          </a:p>
          <a:p>
            <a:endParaRPr lang="en-US" dirty="0" smtClean="0"/>
          </a:p>
          <a:p>
            <a:endParaRPr lang="en-US" dirty="0" smtClean="0"/>
          </a:p>
          <a:p>
            <a:endParaRPr lang="en-US" dirty="0"/>
          </a:p>
        </p:txBody>
      </p:sp>
      <p:sp>
        <p:nvSpPr>
          <p:cNvPr id="2" name="TextBox 1"/>
          <p:cNvSpPr txBox="1"/>
          <p:nvPr/>
        </p:nvSpPr>
        <p:spPr>
          <a:xfrm>
            <a:off x="2101756" y="655093"/>
            <a:ext cx="5022376" cy="923330"/>
          </a:xfrm>
          <a:prstGeom prst="rect">
            <a:avLst/>
          </a:prstGeom>
          <a:noFill/>
        </p:spPr>
        <p:txBody>
          <a:bodyPr wrap="square" rtlCol="0">
            <a:spAutoFit/>
          </a:bodyPr>
          <a:lstStyle/>
          <a:p>
            <a:pPr algn="ctr"/>
            <a:r>
              <a:rPr lang="en-US" sz="3600" b="1" u="sng" dirty="0"/>
              <a:t>Manpower Planning</a:t>
            </a:r>
          </a:p>
          <a:p>
            <a:endParaRPr lang="en-US" dirty="0"/>
          </a:p>
        </p:txBody>
      </p:sp>
      <p:sp>
        <p:nvSpPr>
          <p:cNvPr id="3" name="TextBox 2"/>
          <p:cNvSpPr txBox="1"/>
          <p:nvPr/>
        </p:nvSpPr>
        <p:spPr>
          <a:xfrm>
            <a:off x="532264" y="1578424"/>
            <a:ext cx="9048465" cy="4278094"/>
          </a:xfrm>
          <a:prstGeom prst="rect">
            <a:avLst/>
          </a:prstGeom>
          <a:noFill/>
        </p:spPr>
        <p:txBody>
          <a:bodyPr wrap="square" rtlCol="0">
            <a:spAutoFit/>
          </a:bodyPr>
          <a:lstStyle/>
          <a:p>
            <a:pPr algn="just"/>
            <a:r>
              <a:rPr lang="en-US" i="1" dirty="0">
                <a:solidFill>
                  <a:schemeClr val="bg1"/>
                </a:solidFill>
              </a:rPr>
              <a:t>Manpower Planning </a:t>
            </a:r>
            <a:r>
              <a:rPr lang="en-US" dirty="0"/>
              <a:t>which is also called as Human Resource Planning consists of putting right number of people, right kind of people at the right place, right time, doing the right things for which they are suited for the achievement of goals of the organization. Human Resource Planning has got an important place in the arena of industrialization. Human Resource Planning has to be a systems approach and is carried out in a set procedure. The procedure is as follows</a:t>
            </a:r>
            <a:r>
              <a:rPr lang="en-US" dirty="0" smtClean="0"/>
              <a:t>:</a:t>
            </a:r>
          </a:p>
          <a:p>
            <a:pPr algn="just"/>
            <a:endParaRPr lang="en-US" dirty="0"/>
          </a:p>
          <a:p>
            <a:pPr algn="just">
              <a:buFont typeface="Arial" pitchFamily="34" charset="0"/>
              <a:buChar char="•"/>
            </a:pPr>
            <a:r>
              <a:rPr lang="en-US" sz="3200" dirty="0" smtClean="0"/>
              <a:t>Analyzing </a:t>
            </a:r>
            <a:r>
              <a:rPr lang="en-US" sz="3200" dirty="0"/>
              <a:t>the current manpower inventory </a:t>
            </a:r>
          </a:p>
          <a:p>
            <a:pPr algn="just">
              <a:buFont typeface="Arial" pitchFamily="34" charset="0"/>
              <a:buChar char="•"/>
            </a:pPr>
            <a:r>
              <a:rPr lang="en-US" sz="3200" dirty="0"/>
              <a:t>Making future manpower forecasts </a:t>
            </a:r>
          </a:p>
          <a:p>
            <a:pPr algn="just">
              <a:buFont typeface="Arial" pitchFamily="34" charset="0"/>
              <a:buChar char="•"/>
            </a:pPr>
            <a:r>
              <a:rPr lang="en-US" sz="3200" dirty="0"/>
              <a:t>Developing employment </a:t>
            </a:r>
            <a:r>
              <a:rPr lang="en-US" sz="3200" dirty="0" smtClean="0"/>
              <a:t>programs </a:t>
            </a:r>
            <a:endParaRPr lang="en-US" sz="3200" dirty="0"/>
          </a:p>
          <a:p>
            <a:pPr algn="just">
              <a:buFont typeface="Arial" pitchFamily="34" charset="0"/>
              <a:buChar char="•"/>
            </a:pPr>
            <a:r>
              <a:rPr lang="en-US" sz="3200" dirty="0"/>
              <a:t>Design training </a:t>
            </a:r>
            <a:r>
              <a:rPr lang="en-US" sz="3200" dirty="0" smtClean="0"/>
              <a:t>programs </a:t>
            </a:r>
            <a:endParaRPr lang="en-US" sz="3200" dirty="0"/>
          </a:p>
          <a:p>
            <a:endParaRPr lang="en-US" dirty="0"/>
          </a:p>
        </p:txBody>
      </p:sp>
    </p:spTree>
    <p:extLst>
      <p:ext uri="{BB962C8B-B14F-4D97-AF65-F5344CB8AC3E}">
        <p14:creationId xmlns:p14="http://schemas.microsoft.com/office/powerpoint/2010/main" val="998353603"/>
      </p:ext>
    </p:extLst>
  </p:cSld>
  <p:clrMapOvr>
    <a:masterClrMapping/>
  </p:clrMapOvr>
  <p:timing>
    <p:tnLst>
      <p:par>
        <p:cTn id="1" dur="indefinite" restart="never" nodeType="tmRoot"/>
      </p:par>
    </p:tnLst>
  </p:timing>
</p:sld>
</file>

<file path=ppt/theme/_rels/them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4.xml><?xml version="1.0" encoding="utf-8"?>
<a:theme xmlns:a="http://schemas.openxmlformats.org/drawingml/2006/main" name="1_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38BB4E3633BC7488EAB193F0C2325B2" ma:contentTypeVersion="4" ma:contentTypeDescription="Create a new document." ma:contentTypeScope="" ma:versionID="8e3cb33c808a24873c1dd24a9fbc085f">
  <xsd:schema xmlns:xsd="http://www.w3.org/2001/XMLSchema" xmlns:xs="http://www.w3.org/2001/XMLSchema" xmlns:p="http://schemas.microsoft.com/office/2006/metadata/properties" xmlns:ns2="e2bad26c-aab1-4ab2-983a-d1c3fb6244b2" targetNamespace="http://schemas.microsoft.com/office/2006/metadata/properties" ma:root="true" ma:fieldsID="8169b31da8ce7bf0da6375c32c1d3e9e" ns2:_="">
    <xsd:import namespace="e2bad26c-aab1-4ab2-983a-d1c3fb6244b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bad26c-aab1-4ab2-983a-d1c3fb6244b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F64495A-D5DA-4049-BAA0-1A965C2F832C}"/>
</file>

<file path=customXml/itemProps2.xml><?xml version="1.0" encoding="utf-8"?>
<ds:datastoreItem xmlns:ds="http://schemas.openxmlformats.org/officeDocument/2006/customXml" ds:itemID="{C5B9BBEF-3964-48C9-ABD7-DBB261D08AD5}"/>
</file>

<file path=customXml/itemProps3.xml><?xml version="1.0" encoding="utf-8"?>
<ds:datastoreItem xmlns:ds="http://schemas.openxmlformats.org/officeDocument/2006/customXml" ds:itemID="{2E880F5B-99D1-4C7F-B3D1-B563BAB26D81}"/>
</file>

<file path=docProps/app.xml><?xml version="1.0" encoding="utf-8"?>
<Properties xmlns="http://schemas.openxmlformats.org/officeDocument/2006/extended-properties" xmlns:vt="http://schemas.openxmlformats.org/officeDocument/2006/docPropsVTypes">
  <Template/>
  <TotalTime>779</TotalTime>
  <Words>1726</Words>
  <Application>Microsoft Office PowerPoint</Application>
  <PresentationFormat>A4 Paper (210x297 mm)</PresentationFormat>
  <Paragraphs>130</Paragraphs>
  <Slides>16</Slides>
  <Notes>0</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16</vt:i4>
      </vt:variant>
    </vt:vector>
  </HeadingPairs>
  <TitlesOfParts>
    <vt:vector size="30" baseType="lpstr">
      <vt:lpstr>Agency FB</vt:lpstr>
      <vt:lpstr>Algerian</vt:lpstr>
      <vt:lpstr>Arial</vt:lpstr>
      <vt:lpstr>Arial Black</vt:lpstr>
      <vt:lpstr>Arial Narrow</vt:lpstr>
      <vt:lpstr>Calibri</vt:lpstr>
      <vt:lpstr>Calibri Light</vt:lpstr>
      <vt:lpstr>Constantia</vt:lpstr>
      <vt:lpstr>Wingdings</vt:lpstr>
      <vt:lpstr>Wingdings 2</vt:lpstr>
      <vt:lpstr>Office Theme</vt:lpstr>
      <vt:lpstr>Custom Design</vt:lpstr>
      <vt:lpstr>Paper</vt:lpstr>
      <vt:lpstr>1_Paper</vt:lpstr>
      <vt:lpstr>   STAFFING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Shromona Neogi</cp:lastModifiedBy>
  <cp:revision>247</cp:revision>
  <dcterms:created xsi:type="dcterms:W3CDTF">2019-03-07T12:43:44Z</dcterms:created>
  <dcterms:modified xsi:type="dcterms:W3CDTF">2022-02-24T04:49:12Z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0x010100338BB4E3633BC7488EAB193F0C2325B2</vt:lpwstr>
  </property>
</Properties>
</file>