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3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1" r:id="rId12"/>
    <p:sldId id="275" r:id="rId13"/>
    <p:sldId id="276" r:id="rId14"/>
    <p:sldId id="277" r:id="rId15"/>
    <p:sldId id="334" r:id="rId16"/>
    <p:sldId id="278" r:id="rId17"/>
    <p:sldId id="282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335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05" r:id="rId41"/>
    <p:sldId id="306" r:id="rId42"/>
    <p:sldId id="307" r:id="rId43"/>
    <p:sldId id="308" r:id="rId44"/>
    <p:sldId id="336" r:id="rId45"/>
    <p:sldId id="309" r:id="rId46"/>
    <p:sldId id="310" r:id="rId47"/>
    <p:sldId id="311" r:id="rId48"/>
    <p:sldId id="312" r:id="rId49"/>
    <p:sldId id="313" r:id="rId50"/>
    <p:sldId id="314" r:id="rId51"/>
    <p:sldId id="315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63" autoAdjust="0"/>
    <p:restoredTop sz="94660"/>
  </p:normalViewPr>
  <p:slideViewPr>
    <p:cSldViewPr>
      <p:cViewPr varScale="1">
        <p:scale>
          <a:sx n="65" d="100"/>
          <a:sy n="65" d="100"/>
        </p:scale>
        <p:origin x="-133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jpe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4" Type="http://schemas.openxmlformats.org/officeDocument/2006/relationships/image" Target="../media/image38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NULL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NULL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5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png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F48E5-85FE-46C8-B85E-27C4D63962FC}" type="datetimeFigureOut">
              <a:rPr lang="en-IN" smtClean="0"/>
              <a:t>17-09-2019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35C9B-A995-4C39-B8CD-A0D37D684E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077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F48E5-85FE-46C8-B85E-27C4D63962FC}" type="datetimeFigureOut">
              <a:rPr lang="en-IN" smtClean="0"/>
              <a:t>17-09-2019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35C9B-A995-4C39-B8CD-A0D37D684E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331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F48E5-85FE-46C8-B85E-27C4D63962FC}" type="datetimeFigureOut">
              <a:rPr lang="en-IN" smtClean="0"/>
              <a:t>17-09-2019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35C9B-A995-4C39-B8CD-A0D37D684E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521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670834AC-9222-421D-B731-E4E36AEFB0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01044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11469810-5794-4987-916B-1E01944D78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688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389A970F-0E01-4157-A593-B843F5E418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0819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F48E5-85FE-46C8-B85E-27C4D63962FC}" type="datetimeFigureOut">
              <a:rPr lang="en-IN" smtClean="0"/>
              <a:t>17-09-2019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35C9B-A995-4C39-B8CD-A0D37D684E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199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F48E5-85FE-46C8-B85E-27C4D63962FC}" type="datetimeFigureOut">
              <a:rPr lang="en-IN" smtClean="0"/>
              <a:t>17-09-2019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35C9B-A995-4C39-B8CD-A0D37D684E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87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F48E5-85FE-46C8-B85E-27C4D63962FC}" type="datetimeFigureOut">
              <a:rPr lang="en-IN" smtClean="0"/>
              <a:t>17-09-2019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35C9B-A995-4C39-B8CD-A0D37D684E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240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F48E5-85FE-46C8-B85E-27C4D63962FC}" type="datetimeFigureOut">
              <a:rPr lang="en-IN" smtClean="0"/>
              <a:t>17-09-2019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35C9B-A995-4C39-B8CD-A0D37D684E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294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F48E5-85FE-46C8-B85E-27C4D63962FC}" type="datetimeFigureOut">
              <a:rPr lang="en-IN" smtClean="0"/>
              <a:t>17-09-2019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35C9B-A995-4C39-B8CD-A0D37D684E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182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F48E5-85FE-46C8-B85E-27C4D63962FC}" type="datetimeFigureOut">
              <a:rPr lang="en-IN" smtClean="0"/>
              <a:t>17-09-2019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35C9B-A995-4C39-B8CD-A0D37D684E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948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F48E5-85FE-46C8-B85E-27C4D63962FC}" type="datetimeFigureOut">
              <a:rPr lang="en-IN" smtClean="0"/>
              <a:t>17-09-2019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35C9B-A995-4C39-B8CD-A0D37D684E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285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F48E5-85FE-46C8-B85E-27C4D63962FC}" type="datetimeFigureOut">
              <a:rPr lang="en-IN" smtClean="0"/>
              <a:t>17-09-2019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35C9B-A995-4C39-B8CD-A0D37D684E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698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F48E5-85FE-46C8-B85E-27C4D63962FC}" type="datetimeFigureOut">
              <a:rPr lang="en-IN" smtClean="0"/>
              <a:t>17-09-2019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35C9B-A995-4C39-B8CD-A0D37D684E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10.png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7.png"/><Relationship Id="rId5" Type="http://schemas.openxmlformats.org/officeDocument/2006/relationships/oleObject" Target="../embeddings/oleObject9.bin"/><Relationship Id="rId10" Type="http://schemas.openxmlformats.org/officeDocument/2006/relationships/image" Target="../media/image9.wmf"/><Relationship Id="rId4" Type="http://schemas.openxmlformats.org/officeDocument/2006/relationships/image" Target="../media/image11.png"/><Relationship Id="rId9" Type="http://schemas.openxmlformats.org/officeDocument/2006/relationships/oleObject" Target="../embeddings/oleObject1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6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8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9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1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3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5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6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7.jpeg"/><Relationship Id="rId4" Type="http://schemas.openxmlformats.org/officeDocument/2006/relationships/image" Target="../media/image28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9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30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2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34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3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13" Type="http://schemas.openxmlformats.org/officeDocument/2006/relationships/image" Target="../media/image43.wmf"/><Relationship Id="rId3" Type="http://schemas.openxmlformats.org/officeDocument/2006/relationships/oleObject" Target="../embeddings/oleObject34.bin"/><Relationship Id="rId7" Type="http://schemas.openxmlformats.org/officeDocument/2006/relationships/image" Target="../media/image40.wmf"/><Relationship Id="rId12" Type="http://schemas.openxmlformats.org/officeDocument/2006/relationships/oleObject" Target="../embeddings/oleObject3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36.bin"/><Relationship Id="rId11" Type="http://schemas.openxmlformats.org/officeDocument/2006/relationships/image" Target="../media/image42.wmf"/><Relationship Id="rId5" Type="http://schemas.openxmlformats.org/officeDocument/2006/relationships/image" Target="../media/image39.wmf"/><Relationship Id="rId10" Type="http://schemas.openxmlformats.org/officeDocument/2006/relationships/oleObject" Target="../embeddings/oleObject38.bin"/><Relationship Id="rId4" Type="http://schemas.openxmlformats.org/officeDocument/2006/relationships/oleObject" Target="../embeddings/oleObject35.bin"/><Relationship Id="rId9" Type="http://schemas.openxmlformats.org/officeDocument/2006/relationships/image" Target="../media/image41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7" Type="http://schemas.openxmlformats.org/officeDocument/2006/relationships/image" Target="../media/image48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45.bin"/><Relationship Id="rId5" Type="http://schemas.openxmlformats.org/officeDocument/2006/relationships/image" Target="../media/image47.wmf"/><Relationship Id="rId4" Type="http://schemas.openxmlformats.org/officeDocument/2006/relationships/oleObject" Target="../embeddings/oleObject44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49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51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52.w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54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56.w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e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57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5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504" y="332656"/>
            <a:ext cx="8928992" cy="1470025"/>
          </a:xfrm>
        </p:spPr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system response-  </a:t>
            </a:r>
            <a:b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Transient and steady state response 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2348880"/>
            <a:ext cx="8640960" cy="2160240"/>
          </a:xfrm>
        </p:spPr>
        <p:txBody>
          <a:bodyPr>
            <a:normAutofit/>
          </a:bodyPr>
          <a:lstStyle/>
          <a:p>
            <a:pPr algn="l"/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Natural 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force responses in first and second order systems</a:t>
            </a:r>
          </a:p>
          <a:p>
            <a:pPr marL="514350" indent="-514350" algn="l">
              <a:buAutoNum type="arabicPeriod"/>
            </a:pPr>
            <a:endParaRPr lang="en-I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458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"/>
          <p:cNvSpPr>
            <a:spLocks noChangeShapeType="1"/>
          </p:cNvSpPr>
          <p:nvPr/>
        </p:nvSpPr>
        <p:spPr bwMode="auto">
          <a:xfrm flipV="1">
            <a:off x="1314450" y="546100"/>
            <a:ext cx="0" cy="2208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819150" y="2417763"/>
            <a:ext cx="7662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 flipV="1">
            <a:off x="1298575" y="3482975"/>
            <a:ext cx="0" cy="2208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803275" y="5354638"/>
            <a:ext cx="7662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811213" y="98425"/>
            <a:ext cx="101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Voltage</a:t>
            </a:r>
            <a:endParaRPr lang="th-TH" altLang="en-US" sz="2000">
              <a:latin typeface="Times New Roman" pitchFamily="18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822325" y="3021013"/>
            <a:ext cx="1073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Current</a:t>
            </a:r>
            <a:endParaRPr lang="th-TH" altLang="en-US" sz="2000">
              <a:latin typeface="Times New Roman" pitchFamily="18" charset="0"/>
            </a:endParaRPr>
          </a:p>
        </p:txBody>
      </p:sp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1314450" y="1260475"/>
            <a:ext cx="6305550" cy="725488"/>
            <a:chOff x="828" y="794"/>
            <a:chExt cx="3972" cy="457"/>
          </a:xfrm>
        </p:grpSpPr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828" y="1251"/>
              <a:ext cx="1787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V="1">
              <a:off x="2615" y="801"/>
              <a:ext cx="0" cy="44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2615" y="794"/>
              <a:ext cx="2185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8483600" y="2220913"/>
            <a:ext cx="661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time</a:t>
            </a:r>
            <a:endParaRPr lang="th-TH" altLang="en-US" sz="2000">
              <a:latin typeface="Times New Roman" pitchFamily="18" charset="0"/>
            </a:endParaRP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8482013" y="5105400"/>
            <a:ext cx="6619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time</a:t>
            </a:r>
            <a:endParaRPr lang="th-TH" altLang="en-US" sz="2000">
              <a:latin typeface="Times New Roman" pitchFamily="18" charset="0"/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885825" y="1717675"/>
            <a:ext cx="495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1V</a:t>
            </a:r>
            <a:endParaRPr lang="th-TH" altLang="en-US" sz="2000">
              <a:latin typeface="Times New Roman" pitchFamily="18" charset="0"/>
            </a:endParaRP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3529013" y="977900"/>
            <a:ext cx="495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2V</a:t>
            </a:r>
            <a:endParaRPr lang="th-TH" altLang="en-US" sz="2000">
              <a:latin typeface="Times New Roman" pitchFamily="18" charset="0"/>
            </a:endParaRP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1320800" y="4849813"/>
            <a:ext cx="2836863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5534025" y="4124325"/>
            <a:ext cx="2092325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712788" y="4613275"/>
            <a:ext cx="495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1A</a:t>
            </a:r>
            <a:endParaRPr lang="th-TH" altLang="en-US" sz="2000">
              <a:latin typeface="Times New Roman" pitchFamily="18" charset="0"/>
            </a:endParaRP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7275513" y="3736975"/>
            <a:ext cx="495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2A</a:t>
            </a:r>
            <a:endParaRPr lang="th-TH" altLang="en-US" sz="2000">
              <a:latin typeface="Times New Roman" pitchFamily="18" charset="0"/>
            </a:endParaRPr>
          </a:p>
        </p:txBody>
      </p:sp>
      <p:sp>
        <p:nvSpPr>
          <p:cNvPr id="20" name="Freeform 20"/>
          <p:cNvSpPr>
            <a:spLocks/>
          </p:cNvSpPr>
          <p:nvPr/>
        </p:nvSpPr>
        <p:spPr bwMode="auto">
          <a:xfrm>
            <a:off x="4151313" y="4119563"/>
            <a:ext cx="1366837" cy="736600"/>
          </a:xfrm>
          <a:custGeom>
            <a:avLst/>
            <a:gdLst>
              <a:gd name="T0" fmla="*/ 0 w 861"/>
              <a:gd name="T1" fmla="*/ 2147483647 h 464"/>
              <a:gd name="T2" fmla="*/ 2147483647 w 861"/>
              <a:gd name="T3" fmla="*/ 2147483647 h 464"/>
              <a:gd name="T4" fmla="*/ 2147483647 w 861"/>
              <a:gd name="T5" fmla="*/ 2147483647 h 464"/>
              <a:gd name="T6" fmla="*/ 2147483647 w 861"/>
              <a:gd name="T7" fmla="*/ 2147483647 h 464"/>
              <a:gd name="T8" fmla="*/ 2147483647 w 861"/>
              <a:gd name="T9" fmla="*/ 2147483647 h 464"/>
              <a:gd name="T10" fmla="*/ 2147483647 w 861"/>
              <a:gd name="T11" fmla="*/ 2147483647 h 464"/>
              <a:gd name="T12" fmla="*/ 2147483647 w 861"/>
              <a:gd name="T13" fmla="*/ 2147483647 h 464"/>
              <a:gd name="T14" fmla="*/ 2147483647 w 861"/>
              <a:gd name="T15" fmla="*/ 2147483647 h 464"/>
              <a:gd name="T16" fmla="*/ 2147483647 w 861"/>
              <a:gd name="T17" fmla="*/ 2147483647 h 464"/>
              <a:gd name="T18" fmla="*/ 2147483647 w 861"/>
              <a:gd name="T19" fmla="*/ 0 h 464"/>
              <a:gd name="T20" fmla="*/ 2147483647 w 861"/>
              <a:gd name="T21" fmla="*/ 2147483647 h 46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861"/>
              <a:gd name="T34" fmla="*/ 0 h 464"/>
              <a:gd name="T35" fmla="*/ 861 w 861"/>
              <a:gd name="T36" fmla="*/ 464 h 46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861" h="464">
                <a:moveTo>
                  <a:pt x="0" y="464"/>
                </a:moveTo>
                <a:cubicBezTo>
                  <a:pt x="13" y="444"/>
                  <a:pt x="18" y="422"/>
                  <a:pt x="33" y="404"/>
                </a:cubicBezTo>
                <a:cubicBezTo>
                  <a:pt x="48" y="386"/>
                  <a:pt x="48" y="394"/>
                  <a:pt x="66" y="378"/>
                </a:cubicBezTo>
                <a:cubicBezTo>
                  <a:pt x="101" y="347"/>
                  <a:pt x="129" y="312"/>
                  <a:pt x="166" y="285"/>
                </a:cubicBezTo>
                <a:cubicBezTo>
                  <a:pt x="179" y="276"/>
                  <a:pt x="194" y="270"/>
                  <a:pt x="205" y="259"/>
                </a:cubicBezTo>
                <a:cubicBezTo>
                  <a:pt x="227" y="237"/>
                  <a:pt x="261" y="210"/>
                  <a:pt x="291" y="199"/>
                </a:cubicBezTo>
                <a:cubicBezTo>
                  <a:pt x="310" y="181"/>
                  <a:pt x="346" y="160"/>
                  <a:pt x="371" y="153"/>
                </a:cubicBezTo>
                <a:cubicBezTo>
                  <a:pt x="394" y="136"/>
                  <a:pt x="422" y="109"/>
                  <a:pt x="450" y="100"/>
                </a:cubicBezTo>
                <a:cubicBezTo>
                  <a:pt x="506" y="61"/>
                  <a:pt x="571" y="56"/>
                  <a:pt x="636" y="40"/>
                </a:cubicBezTo>
                <a:cubicBezTo>
                  <a:pt x="687" y="27"/>
                  <a:pt x="736" y="9"/>
                  <a:pt x="788" y="0"/>
                </a:cubicBezTo>
                <a:cubicBezTo>
                  <a:pt x="852" y="8"/>
                  <a:pt x="828" y="7"/>
                  <a:pt x="861" y="7"/>
                </a:cubicBezTo>
              </a:path>
            </a:pathLst>
          </a:cu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21" name="Group 21"/>
          <p:cNvGrpSpPr>
            <a:grpSpLocks/>
          </p:cNvGrpSpPr>
          <p:nvPr/>
        </p:nvGrpSpPr>
        <p:grpSpPr bwMode="auto">
          <a:xfrm>
            <a:off x="7032625" y="4173538"/>
            <a:ext cx="2025650" cy="788987"/>
            <a:chOff x="4430" y="2629"/>
            <a:chExt cx="1276" cy="497"/>
          </a:xfrm>
        </p:grpSpPr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4430" y="2876"/>
              <a:ext cx="1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Forced Response</a:t>
              </a:r>
              <a:endParaRPr lang="th-TH" altLang="en-US" sz="2000">
                <a:latin typeface="Times New Roman" pitchFamily="18" charset="0"/>
              </a:endParaRPr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 flipH="1" flipV="1">
              <a:off x="4852" y="2629"/>
              <a:ext cx="392" cy="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4" name="Group 24"/>
          <p:cNvGrpSpPr>
            <a:grpSpLocks/>
          </p:cNvGrpSpPr>
          <p:nvPr/>
        </p:nvGrpSpPr>
        <p:grpSpPr bwMode="auto">
          <a:xfrm>
            <a:off x="2903538" y="3459163"/>
            <a:ext cx="4433887" cy="3100387"/>
            <a:chOff x="1829" y="2179"/>
            <a:chExt cx="2793" cy="1953"/>
          </a:xfrm>
        </p:grpSpPr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2628" y="2179"/>
              <a:ext cx="7" cy="17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3479" y="2189"/>
              <a:ext cx="7" cy="17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Text Box 27"/>
            <p:cNvSpPr txBox="1">
              <a:spLocks noChangeArrowheads="1"/>
            </p:cNvSpPr>
            <p:nvPr/>
          </p:nvSpPr>
          <p:spPr bwMode="auto">
            <a:xfrm>
              <a:off x="1829" y="3882"/>
              <a:ext cx="279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latin typeface="Times New Roman" pitchFamily="18" charset="0"/>
                </a:rPr>
                <a:t>Transient Response + Forced Response</a:t>
              </a:r>
              <a:endParaRPr lang="th-TH" altLang="en-US" sz="2000" dirty="0">
                <a:latin typeface="Times New Roman" pitchFamily="18" charset="0"/>
              </a:endParaRPr>
            </a:p>
          </p:txBody>
        </p:sp>
      </p:grpSp>
      <p:grpSp>
        <p:nvGrpSpPr>
          <p:cNvPr id="28" name="Group 28"/>
          <p:cNvGrpSpPr>
            <a:grpSpLocks/>
          </p:cNvGrpSpPr>
          <p:nvPr/>
        </p:nvGrpSpPr>
        <p:grpSpPr bwMode="auto">
          <a:xfrm>
            <a:off x="5980113" y="434975"/>
            <a:ext cx="2149475" cy="574675"/>
            <a:chOff x="3767" y="274"/>
            <a:chExt cx="1354" cy="362"/>
          </a:xfrm>
        </p:grpSpPr>
        <p:sp>
          <p:nvSpPr>
            <p:cNvPr id="29" name="Line 29"/>
            <p:cNvSpPr>
              <a:spLocks noChangeShapeType="1"/>
            </p:cNvSpPr>
            <p:nvPr/>
          </p:nvSpPr>
          <p:spPr bwMode="auto">
            <a:xfrm flipH="1">
              <a:off x="3767" y="371"/>
              <a:ext cx="344" cy="2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Text Box 30"/>
            <p:cNvSpPr txBox="1">
              <a:spLocks noChangeArrowheads="1"/>
            </p:cNvSpPr>
            <p:nvPr/>
          </p:nvSpPr>
          <p:spPr bwMode="auto">
            <a:xfrm>
              <a:off x="4245" y="274"/>
              <a:ext cx="8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AC voltage</a:t>
              </a:r>
              <a:endParaRPr lang="th-TH" altLang="en-US" sz="2000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829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539552" y="260648"/>
            <a:ext cx="8136904" cy="69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400" b="1" dirty="0">
                <a:latin typeface="Times" pitchFamily="18" charset="0"/>
              </a:rPr>
              <a:t>A general model </a:t>
            </a:r>
            <a:r>
              <a:rPr lang="en-US" altLang="en-US" sz="2400" b="1" dirty="0" smtClean="0">
                <a:latin typeface="Times" pitchFamily="18" charset="0"/>
              </a:rPr>
              <a:t>of electrical circuit</a:t>
            </a:r>
            <a:endParaRPr lang="en-US" altLang="en-US" dirty="0">
              <a:latin typeface="Times" pitchFamily="18" charset="0"/>
            </a:endParaRPr>
          </a:p>
        </p:txBody>
      </p:sp>
      <p:graphicFrame>
        <p:nvGraphicFramePr>
          <p:cNvPr id="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0421255"/>
              </p:ext>
            </p:extLst>
          </p:nvPr>
        </p:nvGraphicFramePr>
        <p:xfrm>
          <a:off x="2051720" y="1052737"/>
          <a:ext cx="4724400" cy="2664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1" name="Image" r:id="rId3" imgW="5485714" imgH="3403175" progId="Photoshop.Image.6">
                  <p:embed/>
                </p:oleObj>
              </mc:Choice>
              <mc:Fallback>
                <p:oleObj name="Image" r:id="rId3" imgW="5485714" imgH="3403175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1052737"/>
                        <a:ext cx="4724400" cy="26642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3861048"/>
            <a:ext cx="939712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otal response = Natural response + Force response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= Transient response + steady state response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= Response up to 5 time constant(</a:t>
            </a:r>
            <a:r>
              <a:rPr lang="el-G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+ Response after 5 time constant(</a:t>
            </a:r>
            <a:r>
              <a:rPr lang="el-G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(t) =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(t) +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r>
              <a:rPr lang="en-I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(t)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= </a:t>
            </a:r>
            <a:r>
              <a:rPr lang="en-IN" sz="2000" dirty="0"/>
              <a:t>k </a:t>
            </a:r>
            <a:r>
              <a:rPr lang="en-IN" sz="2000" dirty="0" smtClean="0"/>
              <a:t>e</a:t>
            </a:r>
            <a:r>
              <a:rPr lang="en-IN" sz="2000" baseline="30000" dirty="0" smtClean="0"/>
              <a:t>-t/τ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r>
              <a:rPr lang="en-I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other words, for a first or second order electrical or mechanical system when modelled 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differential equation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omplete solution =  Homogenous solution + particular solution 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07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601" y="116632"/>
            <a:ext cx="8895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line representation  and why transient  in a circuit?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711433" y="3717190"/>
            <a:ext cx="7992888" cy="10375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35368" y="3849831"/>
                <a:ext cx="75212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3200" b="1" dirty="0" smtClean="0">
                    <a:ea typeface="Cambria Math"/>
                  </a:rPr>
                  <a:t>- </a:t>
                </a:r>
                <a14:m>
                  <m:oMath xmlns:m="http://schemas.openxmlformats.org/officeDocument/2006/math">
                    <m:r>
                      <a:rPr lang="en-IN" sz="3200" b="1" i="1" smtClean="0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endParaRPr lang="en-IN" sz="3200" b="1" dirty="0">
                  <a:latin typeface="Bodoni MT Black" panose="02070A03080606020203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8" y="3849831"/>
                <a:ext cx="752129" cy="584775"/>
              </a:xfrm>
              <a:prstGeom prst="rect">
                <a:avLst/>
              </a:prstGeom>
              <a:blipFill rotWithShape="1">
                <a:blip r:embed="rId3"/>
                <a:stretch>
                  <a:fillRect l="-20325" t="-12632" b="-357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160074" y="3861206"/>
                <a:ext cx="83227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3200" b="1" dirty="0">
                    <a:ea typeface="Cambria Math"/>
                  </a:rPr>
                  <a:t>+</a:t>
                </a:r>
                <a:r>
                  <a:rPr lang="en-IN" sz="3200" b="1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IN" sz="3200" b="1" i="1" smtClean="0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endParaRPr lang="en-IN" sz="3200" b="1" dirty="0">
                  <a:latin typeface="Bodoni MT Black" panose="02070A03080606020203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0074" y="3861206"/>
                <a:ext cx="832279" cy="584775"/>
              </a:xfrm>
              <a:prstGeom prst="rect">
                <a:avLst/>
              </a:prstGeom>
              <a:blipFill rotWithShape="1">
                <a:blip r:embed="rId4"/>
                <a:stretch>
                  <a:fillRect l="-19118" t="-12500" b="-343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>
            <a:off x="3798497" y="3573174"/>
            <a:ext cx="0" cy="2880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281405" y="3583549"/>
            <a:ext cx="0" cy="2880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734601" y="3583549"/>
            <a:ext cx="0" cy="2880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84877" y="378484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>
                <a:ea typeface="Cambria Math"/>
              </a:rPr>
              <a:t>0</a:t>
            </a:r>
            <a:endParaRPr lang="en-IN" sz="3600" b="1" dirty="0">
              <a:latin typeface="Bodoni MT Black" panose="02070A03080606020203" pitchFamily="18" charset="0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0058212"/>
              </p:ext>
            </p:extLst>
          </p:nvPr>
        </p:nvGraphicFramePr>
        <p:xfrm>
          <a:off x="2341827" y="836712"/>
          <a:ext cx="4246397" cy="2394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1" name="Image" r:id="rId5" imgW="5485714" imgH="3403175" progId="Photoshop.Image.6">
                  <p:embed/>
                </p:oleObj>
              </mc:Choice>
              <mc:Fallback>
                <p:oleObj name="Image" r:id="rId5" imgW="5485714" imgH="3403175" progId="Photoshop.Image.6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1827" y="836712"/>
                        <a:ext cx="4246397" cy="23943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3519745" y="3784843"/>
            <a:ext cx="51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b="1" dirty="0"/>
              <a:t>0</a:t>
            </a:r>
            <a:r>
              <a:rPr lang="en-IN" sz="3600" b="1" baseline="30000" dirty="0"/>
              <a:t>-</a:t>
            </a:r>
            <a:endParaRPr lang="en-IN" sz="3600" dirty="0"/>
          </a:p>
        </p:txBody>
      </p:sp>
      <p:sp>
        <p:nvSpPr>
          <p:cNvPr id="14" name="Rectangle 13"/>
          <p:cNvSpPr/>
          <p:nvPr/>
        </p:nvSpPr>
        <p:spPr>
          <a:xfrm>
            <a:off x="4599865" y="3784843"/>
            <a:ext cx="5725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b="1" dirty="0" smtClean="0"/>
              <a:t>0</a:t>
            </a:r>
            <a:r>
              <a:rPr lang="en-IN" sz="3600" b="1" baseline="30000" dirty="0" smtClean="0"/>
              <a:t>+</a:t>
            </a:r>
            <a:endParaRPr lang="en-IN" sz="36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6040025" y="3573174"/>
            <a:ext cx="0" cy="2880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751993" y="3786584"/>
            <a:ext cx="6864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l-GR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395536" y="4437112"/>
            <a:ext cx="53296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 smtClean="0">
                <a:solidFill>
                  <a:srgbClr val="FF0000"/>
                </a:solidFill>
                <a:latin typeface="Arial Rounded MT Bold" pitchFamily="34" charset="0"/>
                <a:ea typeface="ＭＳ Ｐゴシック" pitchFamily="34" charset="-128"/>
              </a:rPr>
              <a:t>Why there is a transient response?</a:t>
            </a:r>
            <a:endParaRPr lang="en-US" altLang="ja-JP" sz="2400" dirty="0">
              <a:solidFill>
                <a:srgbClr val="FF0000"/>
              </a:solidFill>
              <a:latin typeface="Arial Rounded MT Bold" pitchFamily="34" charset="0"/>
              <a:ea typeface="ＭＳ Ｐゴシック" pitchFamily="34" charset="-128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217529" y="4950460"/>
            <a:ext cx="8774824" cy="685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ja-JP" sz="2000" dirty="0" smtClean="0">
                <a:latin typeface="Arial Rounded MT Bold" pitchFamily="34" charset="0"/>
                <a:ea typeface="ＭＳ Ｐゴシック" pitchFamily="34" charset="-128"/>
              </a:rPr>
              <a:t>The voltage across a capacitor cannot be changed instantaneously.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ja-JP" sz="2800" dirty="0" smtClean="0">
                <a:latin typeface="Arial Rounded MT Bold" pitchFamily="34" charset="0"/>
                <a:ea typeface="ＭＳ Ｐゴシック" pitchFamily="34" charset="-128"/>
              </a:rPr>
              <a:t>	</a:t>
            </a:r>
            <a:endParaRPr lang="en-US" altLang="ja-JP" sz="2800" dirty="0">
              <a:latin typeface="Arial Rounded MT Bold" pitchFamily="34" charset="0"/>
              <a:ea typeface="ＭＳ Ｐゴシック" pitchFamily="34" charset="-128"/>
            </a:endParaRPr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3842867"/>
              </p:ext>
            </p:extLst>
          </p:nvPr>
        </p:nvGraphicFramePr>
        <p:xfrm>
          <a:off x="3736355" y="5157192"/>
          <a:ext cx="2570010" cy="684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2" name="Equation" r:id="rId7" imgW="761760" imgH="203040" progId="Equation.3">
                  <p:embed/>
                </p:oleObj>
              </mc:Choice>
              <mc:Fallback>
                <p:oleObj name="Equation" r:id="rId7" imgW="76176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6355" y="5157192"/>
                        <a:ext cx="2570010" cy="6844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2"/>
          <p:cNvSpPr/>
          <p:nvPr/>
        </p:nvSpPr>
        <p:spPr>
          <a:xfrm>
            <a:off x="217529" y="5804536"/>
            <a:ext cx="8674951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>
                <a:latin typeface="Arial Rounded MT Bold" pitchFamily="34" charset="0"/>
                <a:ea typeface="ＭＳ Ｐゴシック" pitchFamily="34" charset="-128"/>
              </a:rPr>
              <a:t>The current across an inductor cannot be changed instantaneously. </a:t>
            </a:r>
            <a:endParaRPr lang="en-US" altLang="ja-JP" dirty="0">
              <a:latin typeface="Arial Rounded MT Bold" pitchFamily="34" charset="0"/>
              <a:ea typeface="ＭＳ Ｐゴシック" pitchFamily="34" charset="-128"/>
            </a:endParaRPr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0108580"/>
              </p:ext>
            </p:extLst>
          </p:nvPr>
        </p:nvGraphicFramePr>
        <p:xfrm>
          <a:off x="3624934" y="6146168"/>
          <a:ext cx="2522454" cy="6306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3" name="Equation" r:id="rId9" imgW="1066337" imgH="266584" progId="Equation.3">
                  <p:embed/>
                </p:oleObj>
              </mc:Choice>
              <mc:Fallback>
                <p:oleObj name="Equation" r:id="rId9" imgW="1066337" imgH="266584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4934" y="6146168"/>
                        <a:ext cx="2522454" cy="6306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492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07504" y="134034"/>
                <a:ext cx="788247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sz="3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Response of L and C at </a:t>
                </a:r>
                <a:r>
                  <a:rPr lang="en-IN" sz="3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= 0</a:t>
                </a:r>
                <a:r>
                  <a:rPr lang="en-IN" sz="3600" b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en-IN" sz="3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t = </a:t>
                </a:r>
                <a14:m>
                  <m:oMath xmlns:m="http://schemas.openxmlformats.org/officeDocument/2006/math">
                    <m:r>
                      <a:rPr lang="en-IN" sz="3600" b="1" i="1">
                        <a:latin typeface="Cambria Math"/>
                      </a:rPr>
                      <m:t>∞</m:t>
                    </m:r>
                  </m:oMath>
                </a14:m>
                <a:endParaRPr lang="en-IN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34034"/>
                <a:ext cx="7882479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2398" t="-15094" b="-339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395536" y="1124744"/>
            <a:ext cx="4572000" cy="197695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3600" b="1" dirty="0" smtClean="0">
                <a:solidFill>
                  <a:srgbClr val="FF0000"/>
                </a:solidFill>
                <a:effectLst/>
                <a:latin typeface="Times New Roman"/>
                <a:ea typeface="Calibri"/>
                <a:cs typeface="Times New Roman"/>
              </a:rPr>
              <a:t>We know</a:t>
            </a:r>
            <a:endParaRPr lang="en-IN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800" b="1" dirty="0" smtClean="0">
                <a:effectLst/>
                <a:latin typeface="Times New Roman"/>
                <a:ea typeface="Calibri"/>
                <a:cs typeface="Times New Roman"/>
              </a:rPr>
              <a:t>Z</a:t>
            </a:r>
            <a:r>
              <a:rPr lang="en-IN" sz="2800" b="1" baseline="-25000" dirty="0" smtClean="0">
                <a:effectLst/>
                <a:latin typeface="Times New Roman"/>
                <a:ea typeface="Calibri"/>
                <a:cs typeface="Times New Roman"/>
              </a:rPr>
              <a:t>L </a:t>
            </a:r>
            <a:r>
              <a:rPr lang="en-IN" sz="2800" b="1" dirty="0" smtClean="0">
                <a:effectLst/>
                <a:latin typeface="Times New Roman"/>
                <a:ea typeface="Calibri"/>
                <a:cs typeface="Times New Roman"/>
              </a:rPr>
              <a:t>= </a:t>
            </a:r>
            <a:r>
              <a:rPr lang="en-IN" sz="2800" b="1" dirty="0" err="1" smtClean="0">
                <a:effectLst/>
                <a:latin typeface="Times New Roman"/>
                <a:ea typeface="Calibri"/>
                <a:cs typeface="Times New Roman"/>
              </a:rPr>
              <a:t>jX</a:t>
            </a:r>
            <a:r>
              <a:rPr lang="en-IN" sz="2800" b="1" baseline="-25000" dirty="0" err="1" smtClean="0">
                <a:effectLst/>
                <a:latin typeface="Times New Roman"/>
                <a:ea typeface="Calibri"/>
                <a:cs typeface="Times New Roman"/>
              </a:rPr>
              <a:t>L</a:t>
            </a:r>
            <a:r>
              <a:rPr lang="en-IN" sz="2800" b="1" dirty="0" smtClean="0">
                <a:effectLst/>
                <a:latin typeface="Times New Roman"/>
                <a:ea typeface="Calibri"/>
                <a:cs typeface="Times New Roman"/>
              </a:rPr>
              <a:t> = </a:t>
            </a:r>
            <a:r>
              <a:rPr lang="en-IN" sz="2800" b="1" dirty="0" err="1" smtClean="0">
                <a:effectLst/>
                <a:latin typeface="Times New Roman"/>
                <a:ea typeface="Calibri"/>
                <a:cs typeface="Times New Roman"/>
              </a:rPr>
              <a:t>jωL</a:t>
            </a:r>
            <a:endParaRPr lang="en-IN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800" b="1" dirty="0" smtClean="0">
                <a:effectLst/>
                <a:latin typeface="Times New Roman"/>
                <a:ea typeface="Calibri"/>
                <a:cs typeface="Times New Roman"/>
              </a:rPr>
              <a:t>Z</a:t>
            </a:r>
            <a:r>
              <a:rPr lang="en-IN" sz="2800" b="1" baseline="-25000" dirty="0" smtClean="0">
                <a:effectLst/>
                <a:latin typeface="Times New Roman"/>
                <a:ea typeface="Calibri"/>
                <a:cs typeface="Times New Roman"/>
              </a:rPr>
              <a:t>C </a:t>
            </a:r>
            <a:r>
              <a:rPr lang="en-IN" sz="2800" b="1" dirty="0" smtClean="0">
                <a:effectLst/>
                <a:latin typeface="Times New Roman"/>
                <a:ea typeface="Calibri"/>
                <a:cs typeface="Times New Roman"/>
              </a:rPr>
              <a:t>= 1/ </a:t>
            </a:r>
            <a:r>
              <a:rPr lang="en-IN" sz="2800" b="1" dirty="0" err="1" smtClean="0">
                <a:effectLst/>
                <a:latin typeface="Times New Roman"/>
                <a:ea typeface="Calibri"/>
                <a:cs typeface="Times New Roman"/>
              </a:rPr>
              <a:t>jX</a:t>
            </a:r>
            <a:r>
              <a:rPr lang="en-IN" sz="2800" b="1" baseline="-25000" dirty="0" err="1" smtClean="0">
                <a:effectLst/>
                <a:latin typeface="Times New Roman"/>
                <a:ea typeface="Calibri"/>
                <a:cs typeface="Times New Roman"/>
              </a:rPr>
              <a:t>C</a:t>
            </a:r>
            <a:r>
              <a:rPr lang="en-IN" sz="2800" b="1" dirty="0" smtClean="0">
                <a:effectLst/>
                <a:latin typeface="Times New Roman"/>
                <a:ea typeface="Calibri"/>
                <a:cs typeface="Times New Roman"/>
              </a:rPr>
              <a:t> = 1\</a:t>
            </a:r>
            <a:r>
              <a:rPr lang="en-IN" sz="2800" b="1" dirty="0" err="1" smtClean="0">
                <a:effectLst/>
                <a:latin typeface="Times New Roman"/>
                <a:ea typeface="Calibri"/>
                <a:cs typeface="Times New Roman"/>
              </a:rPr>
              <a:t>jωC</a:t>
            </a:r>
            <a:endParaRPr lang="en-IN" sz="1400" dirty="0">
              <a:ea typeface="Calibri"/>
              <a:cs typeface="Times New Roman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183" y="3477491"/>
            <a:ext cx="4395755" cy="5564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800" b="1" dirty="0" smtClean="0">
                <a:solidFill>
                  <a:srgbClr val="FF0000"/>
                </a:solidFill>
                <a:effectLst/>
                <a:latin typeface="Times New Roman"/>
                <a:ea typeface="Calibri"/>
                <a:cs typeface="Times New Roman"/>
              </a:rPr>
              <a:t>At t = 0</a:t>
            </a:r>
            <a:r>
              <a:rPr lang="en-IN" sz="2800" b="1" baseline="30000" dirty="0" smtClean="0">
                <a:solidFill>
                  <a:srgbClr val="FF0000"/>
                </a:solidFill>
                <a:effectLst/>
                <a:latin typeface="Times New Roman"/>
                <a:ea typeface="Calibri"/>
                <a:cs typeface="Times New Roman"/>
              </a:rPr>
              <a:t>+  </a:t>
            </a:r>
            <a:r>
              <a:rPr lang="en-IN" sz="2800" b="1" dirty="0" smtClean="0">
                <a:solidFill>
                  <a:srgbClr val="FF0000"/>
                </a:solidFill>
                <a:effectLst/>
                <a:latin typeface="Times New Roman"/>
                <a:ea typeface="Calibri"/>
                <a:cs typeface="Times New Roman"/>
              </a:rPr>
              <a:t>i.e. transient state </a:t>
            </a:r>
            <a:endParaRPr lang="en-IN" sz="1100" dirty="0">
              <a:ea typeface="Calibri"/>
              <a:cs typeface="Times New Roman"/>
            </a:endParaRPr>
          </a:p>
        </p:txBody>
      </p:sp>
      <p:sp>
        <p:nvSpPr>
          <p:cNvPr id="22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170305" y="4487545"/>
            <a:ext cx="39497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17"/>
          <p:cNvSpPr>
            <a:spLocks noChangeArrowheads="1"/>
          </p:cNvSpPr>
          <p:nvPr/>
        </p:nvSpPr>
        <p:spPr bwMode="auto">
          <a:xfrm>
            <a:off x="27707" y="4204245"/>
            <a:ext cx="3887539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L            Open circuit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C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Short circuit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170305" y="4896742"/>
            <a:ext cx="39497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5150369" y="3489219"/>
                <a:ext cx="3958135" cy="5878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IN" sz="2800" b="1" dirty="0" smtClean="0">
                    <a:solidFill>
                      <a:srgbClr val="FF0000"/>
                    </a:solidFill>
                    <a:effectLst/>
                    <a:latin typeface="Times New Roman"/>
                    <a:ea typeface="Calibri"/>
                    <a:cs typeface="Times New Roman"/>
                  </a:rPr>
                  <a:t>At t = </a:t>
                </a:r>
                <a14:m>
                  <m:oMath xmlns:m="http://schemas.openxmlformats.org/officeDocument/2006/math">
                    <m:r>
                      <a:rPr lang="en-IN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∞</m:t>
                    </m:r>
                  </m:oMath>
                </a14:m>
                <a:r>
                  <a:rPr lang="en-IN" sz="2800" b="1" dirty="0" smtClean="0">
                    <a:solidFill>
                      <a:srgbClr val="FF0000"/>
                    </a:solidFill>
                    <a:effectLst/>
                    <a:latin typeface="Times New Roman"/>
                    <a:ea typeface="Calibri"/>
                    <a:cs typeface="Times New Roman"/>
                  </a:rPr>
                  <a:t> i.e. </a:t>
                </a:r>
                <a:r>
                  <a:rPr lang="en-IN" sz="2800" b="1" dirty="0" smtClean="0">
                    <a:solidFill>
                      <a:srgbClr val="FF0000"/>
                    </a:solidFill>
                    <a:latin typeface="Times New Roman"/>
                    <a:ea typeface="Calibri"/>
                    <a:cs typeface="Times New Roman"/>
                  </a:rPr>
                  <a:t>steady</a:t>
                </a:r>
                <a:r>
                  <a:rPr lang="en-IN" sz="2800" b="1" dirty="0" smtClean="0">
                    <a:solidFill>
                      <a:srgbClr val="FF0000"/>
                    </a:solidFill>
                    <a:effectLst/>
                    <a:latin typeface="Times New Roman"/>
                    <a:ea typeface="Calibri"/>
                    <a:cs typeface="Times New Roman"/>
                  </a:rPr>
                  <a:t> state </a:t>
                </a:r>
                <a:endParaRPr lang="en-IN" sz="1100" dirty="0"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369" y="3489219"/>
                <a:ext cx="3958135" cy="587853"/>
              </a:xfrm>
              <a:prstGeom prst="rect">
                <a:avLst/>
              </a:prstGeom>
              <a:blipFill rotWithShape="1">
                <a:blip r:embed="rId3"/>
                <a:stretch>
                  <a:fillRect l="-3236" t="-6186" r="-2157" b="-2061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17"/>
          <p:cNvSpPr>
            <a:spLocks noChangeArrowheads="1"/>
          </p:cNvSpPr>
          <p:nvPr/>
        </p:nvSpPr>
        <p:spPr bwMode="auto">
          <a:xfrm>
            <a:off x="5004941" y="4221088"/>
            <a:ext cx="3887539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L            Short circuit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C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Open circuit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940152" y="4509120"/>
            <a:ext cx="50405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5940152" y="4920859"/>
            <a:ext cx="504056" cy="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37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0"/>
            <a:ext cx="6194191" cy="474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 descr="Image result for transient analysis of rlc circuit p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127" y="4725144"/>
            <a:ext cx="5991225" cy="205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94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767" y="1484784"/>
            <a:ext cx="8856984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</a:t>
            </a:r>
            <a:r>
              <a:rPr lang="en-IN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-2</a:t>
            </a:r>
          </a:p>
          <a:p>
            <a:endParaRPr lang="en-IN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transient </a:t>
            </a:r>
          </a:p>
          <a:p>
            <a:r>
              <a:rPr lang="en-I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- DC transient </a:t>
            </a:r>
          </a:p>
          <a:p>
            <a:r>
              <a:rPr lang="en-I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- AC transient (AC circuit analysis and phasors)  </a:t>
            </a:r>
          </a:p>
        </p:txBody>
      </p:sp>
    </p:spTree>
    <p:extLst>
      <p:ext uri="{BB962C8B-B14F-4D97-AF65-F5344CB8AC3E}">
        <p14:creationId xmlns:p14="http://schemas.microsoft.com/office/powerpoint/2010/main" val="138927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99592" y="1628800"/>
            <a:ext cx="7772400" cy="1736725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 TRANSIENT ANALYSIS</a:t>
            </a:r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8711EE8E-FCDF-4F34-B112-127BCDE65160}" type="slidenum">
              <a:rPr lang="en-US" altLang="en-US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02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EBDD-9B80-4533-8C9A-2BEB347CC28A}" type="slidenum">
              <a:rPr lang="en-US" altLang="en-US"/>
              <a:pPr/>
              <a:t>17</a:t>
            </a:fld>
            <a:endParaRPr lang="en-US" altLang="en-US"/>
          </a:p>
        </p:txBody>
      </p:sp>
      <p:grpSp>
        <p:nvGrpSpPr>
          <p:cNvPr id="96468" name="Group 212"/>
          <p:cNvGrpSpPr>
            <a:grpSpLocks/>
          </p:cNvGrpSpPr>
          <p:nvPr/>
        </p:nvGrpSpPr>
        <p:grpSpPr bwMode="auto">
          <a:xfrm>
            <a:off x="4724400" y="1143000"/>
            <a:ext cx="3413125" cy="2743200"/>
            <a:chOff x="3946" y="2592"/>
            <a:chExt cx="1718" cy="1488"/>
          </a:xfrm>
        </p:grpSpPr>
        <p:sp>
          <p:nvSpPr>
            <p:cNvPr id="96469" name="Line 213"/>
            <p:cNvSpPr>
              <a:spLocks noChangeShapeType="1"/>
            </p:cNvSpPr>
            <p:nvPr/>
          </p:nvSpPr>
          <p:spPr bwMode="auto">
            <a:xfrm>
              <a:off x="4416" y="4080"/>
              <a:ext cx="10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6470" name="Text Box 214"/>
            <p:cNvSpPr txBox="1">
              <a:spLocks noChangeArrowheads="1"/>
            </p:cNvSpPr>
            <p:nvPr/>
          </p:nvSpPr>
          <p:spPr bwMode="auto">
            <a:xfrm>
              <a:off x="3946" y="3360"/>
              <a:ext cx="301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400" b="1" i="1">
                  <a:latin typeface="Arial" pitchFamily="34" charset="0"/>
                  <a:cs typeface="Arial" pitchFamily="34" charset="0"/>
                </a:rPr>
                <a:t>v</a:t>
              </a:r>
              <a:r>
                <a:rPr lang="en-US" altLang="en-US" sz="2400" b="1" i="1" baseline="-25000">
                  <a:latin typeface="Arial" pitchFamily="34" charset="0"/>
                  <a:cs typeface="Arial" pitchFamily="34" charset="0"/>
                </a:rPr>
                <a:t>s</a:t>
              </a:r>
              <a:endParaRPr lang="en-US" altLang="en-US" sz="2400" b="1" i="1">
                <a:cs typeface="Times New Roman" pitchFamily="18" charset="0"/>
              </a:endParaRPr>
            </a:p>
          </p:txBody>
        </p:sp>
        <p:sp>
          <p:nvSpPr>
            <p:cNvPr id="96471" name="Text Box 215"/>
            <p:cNvSpPr txBox="1">
              <a:spLocks noChangeArrowheads="1"/>
            </p:cNvSpPr>
            <p:nvPr/>
          </p:nvSpPr>
          <p:spPr bwMode="auto">
            <a:xfrm>
              <a:off x="4825" y="2592"/>
              <a:ext cx="20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i="1">
                  <a:latin typeface="Arial" pitchFamily="34" charset="0"/>
                  <a:cs typeface="Arial" pitchFamily="34" charset="0"/>
                </a:rPr>
                <a:t>R</a:t>
              </a:r>
              <a:endParaRPr lang="en-US" altLang="en-US" sz="2400" b="1">
                <a:cs typeface="Times New Roman" pitchFamily="18" charset="0"/>
              </a:endParaRPr>
            </a:p>
          </p:txBody>
        </p:sp>
        <p:sp>
          <p:nvSpPr>
            <p:cNvPr id="96472" name="Oval 216"/>
            <p:cNvSpPr>
              <a:spLocks noChangeArrowheads="1"/>
            </p:cNvSpPr>
            <p:nvPr/>
          </p:nvSpPr>
          <p:spPr bwMode="auto">
            <a:xfrm>
              <a:off x="4234" y="3360"/>
              <a:ext cx="384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6473" name="Text Box 217"/>
            <p:cNvSpPr txBox="1">
              <a:spLocks noChangeArrowheads="1"/>
            </p:cNvSpPr>
            <p:nvPr/>
          </p:nvSpPr>
          <p:spPr bwMode="auto">
            <a:xfrm flipV="1">
              <a:off x="4342" y="3417"/>
              <a:ext cx="180" cy="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altLang="en-US" sz="2400" b="1">
                  <a:cs typeface="Times New Roman" pitchFamily="18" charset="0"/>
                </a:rPr>
                <a:t>–</a:t>
              </a:r>
            </a:p>
            <a:p>
              <a:pPr>
                <a:lnSpc>
                  <a:spcPct val="75000"/>
                </a:lnSpc>
              </a:pPr>
              <a:r>
                <a:rPr lang="en-US" altLang="en-US" sz="2400" b="1">
                  <a:cs typeface="Times New Roman" pitchFamily="18" charset="0"/>
                </a:rPr>
                <a:t>+</a:t>
              </a:r>
            </a:p>
          </p:txBody>
        </p:sp>
        <p:sp>
          <p:nvSpPr>
            <p:cNvPr id="96474" name="Line 218"/>
            <p:cNvSpPr>
              <a:spLocks noChangeShapeType="1"/>
            </p:cNvSpPr>
            <p:nvPr/>
          </p:nvSpPr>
          <p:spPr bwMode="auto">
            <a:xfrm flipV="1">
              <a:off x="4426" y="3744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6475" name="Text Box 219"/>
            <p:cNvSpPr txBox="1">
              <a:spLocks noChangeArrowheads="1"/>
            </p:cNvSpPr>
            <p:nvPr/>
          </p:nvSpPr>
          <p:spPr bwMode="auto">
            <a:xfrm>
              <a:off x="5065" y="3408"/>
              <a:ext cx="203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i="1">
                  <a:latin typeface="Arial" pitchFamily="34" charset="0"/>
                  <a:cs typeface="Arial" pitchFamily="34" charset="0"/>
                </a:rPr>
                <a:t>C</a:t>
              </a:r>
              <a:endParaRPr lang="en-US" altLang="en-US" sz="2400" b="1">
                <a:cs typeface="Times New Roman" pitchFamily="18" charset="0"/>
              </a:endParaRPr>
            </a:p>
          </p:txBody>
        </p:sp>
        <p:sp>
          <p:nvSpPr>
            <p:cNvPr id="96476" name="Line 220"/>
            <p:cNvSpPr>
              <a:spLocks noChangeShapeType="1"/>
            </p:cNvSpPr>
            <p:nvPr/>
          </p:nvSpPr>
          <p:spPr bwMode="auto">
            <a:xfrm flipV="1">
              <a:off x="4426" y="3024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96477" name="Group 221"/>
            <p:cNvGrpSpPr>
              <a:grpSpLocks/>
            </p:cNvGrpSpPr>
            <p:nvPr/>
          </p:nvGrpSpPr>
          <p:grpSpPr bwMode="auto">
            <a:xfrm rot="-5400000">
              <a:off x="4800" y="2496"/>
              <a:ext cx="288" cy="1056"/>
              <a:chOff x="2736" y="2400"/>
              <a:chExt cx="288" cy="1056"/>
            </a:xfrm>
          </p:grpSpPr>
          <p:sp>
            <p:nvSpPr>
              <p:cNvPr id="96478" name="Line 222"/>
              <p:cNvSpPr>
                <a:spLocks noChangeShapeType="1"/>
              </p:cNvSpPr>
              <p:nvPr/>
            </p:nvSpPr>
            <p:spPr bwMode="auto">
              <a:xfrm rot="16200000" flipV="1">
                <a:off x="2784" y="2975"/>
                <a:ext cx="48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6479" name="Line 223"/>
              <p:cNvSpPr>
                <a:spLocks noChangeShapeType="1"/>
              </p:cNvSpPr>
              <p:nvPr/>
            </p:nvSpPr>
            <p:spPr bwMode="auto">
              <a:xfrm rot="16200000">
                <a:off x="2856" y="2855"/>
                <a:ext cx="4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6480" name="Line 224"/>
              <p:cNvSpPr>
                <a:spLocks noChangeShapeType="1"/>
              </p:cNvSpPr>
              <p:nvPr/>
            </p:nvSpPr>
            <p:spPr bwMode="auto">
              <a:xfrm rot="16200000">
                <a:off x="2856" y="2760"/>
                <a:ext cx="4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6481" name="Line 225"/>
              <p:cNvSpPr>
                <a:spLocks noChangeShapeType="1"/>
              </p:cNvSpPr>
              <p:nvPr/>
            </p:nvSpPr>
            <p:spPr bwMode="auto">
              <a:xfrm rot="16200000" flipV="1">
                <a:off x="2856" y="2807"/>
                <a:ext cx="4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6482" name="Line 226"/>
              <p:cNvSpPr>
                <a:spLocks noChangeShapeType="1"/>
              </p:cNvSpPr>
              <p:nvPr/>
            </p:nvSpPr>
            <p:spPr bwMode="auto">
              <a:xfrm rot="16200000">
                <a:off x="2856" y="2663"/>
                <a:ext cx="4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6483" name="Line 227"/>
              <p:cNvSpPr>
                <a:spLocks noChangeShapeType="1"/>
              </p:cNvSpPr>
              <p:nvPr/>
            </p:nvSpPr>
            <p:spPr bwMode="auto">
              <a:xfrm rot="16200000" flipV="1">
                <a:off x="2856" y="2711"/>
                <a:ext cx="4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6484" name="Line 228"/>
              <p:cNvSpPr>
                <a:spLocks noChangeShapeType="1"/>
              </p:cNvSpPr>
              <p:nvPr/>
            </p:nvSpPr>
            <p:spPr bwMode="auto">
              <a:xfrm rot="16200000" flipV="1">
                <a:off x="2928" y="2687"/>
                <a:ext cx="48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6485" name="Line 229"/>
              <p:cNvSpPr>
                <a:spLocks noChangeShapeType="1"/>
              </p:cNvSpPr>
              <p:nvPr/>
            </p:nvSpPr>
            <p:spPr bwMode="auto">
              <a:xfrm rot="16200000">
                <a:off x="2712" y="2568"/>
                <a:ext cx="33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6486" name="Line 230"/>
              <p:cNvSpPr>
                <a:spLocks noChangeShapeType="1"/>
              </p:cNvSpPr>
              <p:nvPr/>
            </p:nvSpPr>
            <p:spPr bwMode="auto">
              <a:xfrm rot="16200000">
                <a:off x="2687" y="3264"/>
                <a:ext cx="38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96487" name="Group 231"/>
            <p:cNvGrpSpPr>
              <a:grpSpLocks/>
            </p:cNvGrpSpPr>
            <p:nvPr/>
          </p:nvGrpSpPr>
          <p:grpSpPr bwMode="auto">
            <a:xfrm>
              <a:off x="5280" y="3600"/>
              <a:ext cx="384" cy="48"/>
              <a:chOff x="4896" y="2208"/>
              <a:chExt cx="384" cy="48"/>
            </a:xfrm>
          </p:grpSpPr>
          <p:sp>
            <p:nvSpPr>
              <p:cNvPr id="96488" name="Arc 232"/>
              <p:cNvSpPr>
                <a:spLocks/>
              </p:cNvSpPr>
              <p:nvPr/>
            </p:nvSpPr>
            <p:spPr bwMode="auto">
              <a:xfrm>
                <a:off x="5088" y="2208"/>
                <a:ext cx="192" cy="4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6489" name="Arc 233"/>
              <p:cNvSpPr>
                <a:spLocks/>
              </p:cNvSpPr>
              <p:nvPr/>
            </p:nvSpPr>
            <p:spPr bwMode="auto">
              <a:xfrm flipH="1">
                <a:off x="4896" y="2208"/>
                <a:ext cx="192" cy="4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96490" name="Line 234"/>
            <p:cNvSpPr>
              <a:spLocks noChangeShapeType="1"/>
            </p:cNvSpPr>
            <p:nvPr/>
          </p:nvSpPr>
          <p:spPr bwMode="auto">
            <a:xfrm>
              <a:off x="5280" y="3504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6491" name="Line 235"/>
            <p:cNvSpPr>
              <a:spLocks noChangeShapeType="1"/>
            </p:cNvSpPr>
            <p:nvPr/>
          </p:nvSpPr>
          <p:spPr bwMode="auto">
            <a:xfrm>
              <a:off x="5472" y="3024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6492" name="Line 236"/>
            <p:cNvSpPr>
              <a:spLocks noChangeShapeType="1"/>
            </p:cNvSpPr>
            <p:nvPr/>
          </p:nvSpPr>
          <p:spPr bwMode="auto">
            <a:xfrm flipH="1">
              <a:off x="5472" y="3600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6493" name="Text Box 237"/>
            <p:cNvSpPr txBox="1">
              <a:spLocks noChangeArrowheads="1"/>
            </p:cNvSpPr>
            <p:nvPr/>
          </p:nvSpPr>
          <p:spPr bwMode="auto">
            <a:xfrm>
              <a:off x="4752" y="3168"/>
              <a:ext cx="169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400" b="1" i="1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i</a:t>
              </a:r>
              <a:endParaRPr lang="en-US" altLang="en-US" sz="2400" b="1">
                <a:solidFill>
                  <a:srgbClr val="FF0000"/>
                </a:solidFill>
                <a:cs typeface="Times New Roman" pitchFamily="18" charset="0"/>
              </a:endParaRPr>
            </a:p>
          </p:txBody>
        </p:sp>
        <p:sp>
          <p:nvSpPr>
            <p:cNvPr id="96494" name="Line 238"/>
            <p:cNvSpPr>
              <a:spLocks noChangeShapeType="1"/>
            </p:cNvSpPr>
            <p:nvPr/>
          </p:nvSpPr>
          <p:spPr bwMode="auto">
            <a:xfrm flipH="1">
              <a:off x="4896" y="3312"/>
              <a:ext cx="19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lg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96495" name="Text Box 239"/>
          <p:cNvSpPr txBox="1">
            <a:spLocks noChangeArrowheads="1"/>
          </p:cNvSpPr>
          <p:nvPr/>
        </p:nvSpPr>
        <p:spPr bwMode="auto">
          <a:xfrm>
            <a:off x="914400" y="4343400"/>
            <a:ext cx="30051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000"/>
              <a:t>An RL circuit</a:t>
            </a:r>
          </a:p>
        </p:txBody>
      </p:sp>
      <p:sp>
        <p:nvSpPr>
          <p:cNvPr id="96496" name="Text Box 240"/>
          <p:cNvSpPr txBox="1">
            <a:spLocks noChangeArrowheads="1"/>
          </p:cNvSpPr>
          <p:nvPr/>
        </p:nvSpPr>
        <p:spPr bwMode="auto">
          <a:xfrm>
            <a:off x="5105400" y="4343400"/>
            <a:ext cx="30337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000"/>
              <a:t>An RC circuit</a:t>
            </a:r>
          </a:p>
        </p:txBody>
      </p:sp>
      <p:grpSp>
        <p:nvGrpSpPr>
          <p:cNvPr id="96556" name="Group 300"/>
          <p:cNvGrpSpPr>
            <a:grpSpLocks/>
          </p:cNvGrpSpPr>
          <p:nvPr/>
        </p:nvGrpSpPr>
        <p:grpSpPr bwMode="auto">
          <a:xfrm>
            <a:off x="990600" y="1143000"/>
            <a:ext cx="3200400" cy="2819400"/>
            <a:chOff x="624" y="720"/>
            <a:chExt cx="2016" cy="1776"/>
          </a:xfrm>
        </p:grpSpPr>
        <p:grpSp>
          <p:nvGrpSpPr>
            <p:cNvPr id="96298" name="Group 42"/>
            <p:cNvGrpSpPr>
              <a:grpSpLocks/>
            </p:cNvGrpSpPr>
            <p:nvPr/>
          </p:nvGrpSpPr>
          <p:grpSpPr bwMode="auto">
            <a:xfrm>
              <a:off x="912" y="720"/>
              <a:ext cx="1728" cy="1776"/>
              <a:chOff x="311" y="2592"/>
              <a:chExt cx="1334" cy="1488"/>
            </a:xfrm>
          </p:grpSpPr>
          <p:grpSp>
            <p:nvGrpSpPr>
              <p:cNvPr id="96299" name="Group 43"/>
              <p:cNvGrpSpPr>
                <a:grpSpLocks/>
              </p:cNvGrpSpPr>
              <p:nvPr/>
            </p:nvGrpSpPr>
            <p:grpSpPr bwMode="auto">
              <a:xfrm rot="-5400000">
                <a:off x="1069" y="3504"/>
                <a:ext cx="1056" cy="96"/>
                <a:chOff x="1680" y="2880"/>
                <a:chExt cx="1056" cy="96"/>
              </a:xfrm>
            </p:grpSpPr>
            <p:grpSp>
              <p:nvGrpSpPr>
                <p:cNvPr id="96300" name="Group 44"/>
                <p:cNvGrpSpPr>
                  <a:grpSpLocks/>
                </p:cNvGrpSpPr>
                <p:nvPr/>
              </p:nvGrpSpPr>
              <p:grpSpPr bwMode="auto">
                <a:xfrm>
                  <a:off x="2016" y="2880"/>
                  <a:ext cx="96" cy="96"/>
                  <a:chOff x="2016" y="2880"/>
                  <a:chExt cx="96" cy="96"/>
                </a:xfrm>
              </p:grpSpPr>
              <p:sp>
                <p:nvSpPr>
                  <p:cNvPr id="96301" name="Arc 45"/>
                  <p:cNvSpPr>
                    <a:spLocks/>
                  </p:cNvSpPr>
                  <p:nvPr/>
                </p:nvSpPr>
                <p:spPr bwMode="auto">
                  <a:xfrm flipV="1">
                    <a:off x="2064" y="2880"/>
                    <a:ext cx="48" cy="96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96302" name="Arc 46"/>
                  <p:cNvSpPr>
                    <a:spLocks/>
                  </p:cNvSpPr>
                  <p:nvPr/>
                </p:nvSpPr>
                <p:spPr bwMode="auto">
                  <a:xfrm flipH="1" flipV="1">
                    <a:off x="2016" y="2880"/>
                    <a:ext cx="48" cy="96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  <p:grpSp>
              <p:nvGrpSpPr>
                <p:cNvPr id="96303" name="Group 47"/>
                <p:cNvGrpSpPr>
                  <a:grpSpLocks/>
                </p:cNvGrpSpPr>
                <p:nvPr/>
              </p:nvGrpSpPr>
              <p:grpSpPr bwMode="auto">
                <a:xfrm>
                  <a:off x="2112" y="2880"/>
                  <a:ext cx="96" cy="96"/>
                  <a:chOff x="2016" y="2880"/>
                  <a:chExt cx="96" cy="96"/>
                </a:xfrm>
              </p:grpSpPr>
              <p:sp>
                <p:nvSpPr>
                  <p:cNvPr id="96304" name="Arc 48"/>
                  <p:cNvSpPr>
                    <a:spLocks/>
                  </p:cNvSpPr>
                  <p:nvPr/>
                </p:nvSpPr>
                <p:spPr bwMode="auto">
                  <a:xfrm flipV="1">
                    <a:off x="2064" y="2880"/>
                    <a:ext cx="48" cy="96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96305" name="Arc 49"/>
                  <p:cNvSpPr>
                    <a:spLocks/>
                  </p:cNvSpPr>
                  <p:nvPr/>
                </p:nvSpPr>
                <p:spPr bwMode="auto">
                  <a:xfrm flipH="1" flipV="1">
                    <a:off x="2016" y="2880"/>
                    <a:ext cx="48" cy="96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  <p:grpSp>
              <p:nvGrpSpPr>
                <p:cNvPr id="96306" name="Group 50"/>
                <p:cNvGrpSpPr>
                  <a:grpSpLocks/>
                </p:cNvGrpSpPr>
                <p:nvPr/>
              </p:nvGrpSpPr>
              <p:grpSpPr bwMode="auto">
                <a:xfrm>
                  <a:off x="2208" y="2880"/>
                  <a:ext cx="96" cy="96"/>
                  <a:chOff x="2016" y="2880"/>
                  <a:chExt cx="96" cy="96"/>
                </a:xfrm>
              </p:grpSpPr>
              <p:sp>
                <p:nvSpPr>
                  <p:cNvPr id="96307" name="Arc 51"/>
                  <p:cNvSpPr>
                    <a:spLocks/>
                  </p:cNvSpPr>
                  <p:nvPr/>
                </p:nvSpPr>
                <p:spPr bwMode="auto">
                  <a:xfrm flipV="1">
                    <a:off x="2064" y="2880"/>
                    <a:ext cx="48" cy="96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96308" name="Arc 52"/>
                  <p:cNvSpPr>
                    <a:spLocks/>
                  </p:cNvSpPr>
                  <p:nvPr/>
                </p:nvSpPr>
                <p:spPr bwMode="auto">
                  <a:xfrm flipH="1" flipV="1">
                    <a:off x="2016" y="2880"/>
                    <a:ext cx="48" cy="96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  <p:grpSp>
              <p:nvGrpSpPr>
                <p:cNvPr id="96309" name="Group 53"/>
                <p:cNvGrpSpPr>
                  <a:grpSpLocks/>
                </p:cNvGrpSpPr>
                <p:nvPr/>
              </p:nvGrpSpPr>
              <p:grpSpPr bwMode="auto">
                <a:xfrm>
                  <a:off x="2304" y="2880"/>
                  <a:ext cx="96" cy="96"/>
                  <a:chOff x="2016" y="2880"/>
                  <a:chExt cx="96" cy="96"/>
                </a:xfrm>
              </p:grpSpPr>
              <p:sp>
                <p:nvSpPr>
                  <p:cNvPr id="96310" name="Arc 54"/>
                  <p:cNvSpPr>
                    <a:spLocks/>
                  </p:cNvSpPr>
                  <p:nvPr/>
                </p:nvSpPr>
                <p:spPr bwMode="auto">
                  <a:xfrm flipV="1">
                    <a:off x="2064" y="2880"/>
                    <a:ext cx="48" cy="96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96311" name="Arc 55"/>
                  <p:cNvSpPr>
                    <a:spLocks/>
                  </p:cNvSpPr>
                  <p:nvPr/>
                </p:nvSpPr>
                <p:spPr bwMode="auto">
                  <a:xfrm flipH="1" flipV="1">
                    <a:off x="2016" y="2880"/>
                    <a:ext cx="48" cy="96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  <p:sp>
              <p:nvSpPr>
                <p:cNvPr id="96312" name="Line 56"/>
                <p:cNvSpPr>
                  <a:spLocks noChangeShapeType="1"/>
                </p:cNvSpPr>
                <p:nvPr/>
              </p:nvSpPr>
              <p:spPr bwMode="auto">
                <a:xfrm>
                  <a:off x="1680" y="2880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96313" name="Line 57"/>
                <p:cNvSpPr>
                  <a:spLocks noChangeShapeType="1"/>
                </p:cNvSpPr>
                <p:nvPr/>
              </p:nvSpPr>
              <p:spPr bwMode="auto">
                <a:xfrm>
                  <a:off x="2400" y="2880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96314" name="Oval 58"/>
              <p:cNvSpPr>
                <a:spLocks noChangeArrowheads="1"/>
              </p:cNvSpPr>
              <p:nvPr/>
            </p:nvSpPr>
            <p:spPr bwMode="auto">
              <a:xfrm>
                <a:off x="311" y="3360"/>
                <a:ext cx="384" cy="38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6315" name="Text Box 59"/>
              <p:cNvSpPr txBox="1">
                <a:spLocks noChangeArrowheads="1"/>
              </p:cNvSpPr>
              <p:nvPr/>
            </p:nvSpPr>
            <p:spPr bwMode="auto">
              <a:xfrm flipV="1">
                <a:off x="425" y="3426"/>
                <a:ext cx="174" cy="3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75000"/>
                  </a:lnSpc>
                </a:pPr>
                <a:r>
                  <a:rPr lang="en-US" altLang="en-US" sz="2400" b="1">
                    <a:cs typeface="Times New Roman" pitchFamily="18" charset="0"/>
                  </a:rPr>
                  <a:t>–</a:t>
                </a:r>
              </a:p>
              <a:p>
                <a:pPr>
                  <a:lnSpc>
                    <a:spcPct val="75000"/>
                  </a:lnSpc>
                </a:pPr>
                <a:r>
                  <a:rPr lang="en-US" altLang="en-US" sz="2400" b="1">
                    <a:cs typeface="Times New Roman" pitchFamily="18" charset="0"/>
                  </a:rPr>
                  <a:t>+</a:t>
                </a:r>
              </a:p>
            </p:txBody>
          </p:sp>
          <p:sp>
            <p:nvSpPr>
              <p:cNvPr id="96316" name="Line 60"/>
              <p:cNvSpPr>
                <a:spLocks noChangeShapeType="1"/>
              </p:cNvSpPr>
              <p:nvPr/>
            </p:nvSpPr>
            <p:spPr bwMode="auto">
              <a:xfrm flipV="1">
                <a:off x="503" y="3744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6317" name="Text Box 61"/>
              <p:cNvSpPr txBox="1">
                <a:spLocks noChangeArrowheads="1"/>
              </p:cNvSpPr>
              <p:nvPr/>
            </p:nvSpPr>
            <p:spPr bwMode="auto">
              <a:xfrm>
                <a:off x="1309" y="3408"/>
                <a:ext cx="233" cy="2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en-US" sz="2400" b="1" i="1">
                    <a:latin typeface="Arial" pitchFamily="34" charset="0"/>
                    <a:cs typeface="Arial" pitchFamily="34" charset="0"/>
                  </a:rPr>
                  <a:t>L</a:t>
                </a:r>
                <a:endParaRPr lang="en-US" altLang="en-US" sz="2400" b="1">
                  <a:cs typeface="Times New Roman" pitchFamily="18" charset="0"/>
                </a:endParaRPr>
              </a:p>
            </p:txBody>
          </p:sp>
          <p:sp>
            <p:nvSpPr>
              <p:cNvPr id="96318" name="Line 62"/>
              <p:cNvSpPr>
                <a:spLocks noChangeShapeType="1"/>
              </p:cNvSpPr>
              <p:nvPr/>
            </p:nvSpPr>
            <p:spPr bwMode="auto">
              <a:xfrm flipV="1">
                <a:off x="503" y="3024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6319" name="Line 63"/>
              <p:cNvSpPr>
                <a:spLocks noChangeShapeType="1"/>
              </p:cNvSpPr>
              <p:nvPr/>
            </p:nvSpPr>
            <p:spPr bwMode="auto">
              <a:xfrm>
                <a:off x="493" y="4080"/>
                <a:ext cx="105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96320" name="Group 64"/>
              <p:cNvGrpSpPr>
                <a:grpSpLocks/>
              </p:cNvGrpSpPr>
              <p:nvPr/>
            </p:nvGrpSpPr>
            <p:grpSpPr bwMode="auto">
              <a:xfrm rot="-5400000">
                <a:off x="877" y="2496"/>
                <a:ext cx="288" cy="1056"/>
                <a:chOff x="2736" y="2400"/>
                <a:chExt cx="288" cy="1056"/>
              </a:xfrm>
            </p:grpSpPr>
            <p:sp>
              <p:nvSpPr>
                <p:cNvPr id="96321" name="Line 65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2784" y="2975"/>
                  <a:ext cx="48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96322" name="Line 66"/>
                <p:cNvSpPr>
                  <a:spLocks noChangeShapeType="1"/>
                </p:cNvSpPr>
                <p:nvPr/>
              </p:nvSpPr>
              <p:spPr bwMode="auto">
                <a:xfrm rot="16200000">
                  <a:off x="2856" y="2855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96323" name="Line 67"/>
                <p:cNvSpPr>
                  <a:spLocks noChangeShapeType="1"/>
                </p:cNvSpPr>
                <p:nvPr/>
              </p:nvSpPr>
              <p:spPr bwMode="auto">
                <a:xfrm rot="16200000">
                  <a:off x="2856" y="2760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96324" name="Line 68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2856" y="2807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96325" name="Line 69"/>
                <p:cNvSpPr>
                  <a:spLocks noChangeShapeType="1"/>
                </p:cNvSpPr>
                <p:nvPr/>
              </p:nvSpPr>
              <p:spPr bwMode="auto">
                <a:xfrm rot="16200000">
                  <a:off x="2856" y="2663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96326" name="Line 70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2856" y="2711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96327" name="Line 71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2928" y="2687"/>
                  <a:ext cx="48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96328" name="Line 72"/>
                <p:cNvSpPr>
                  <a:spLocks noChangeShapeType="1"/>
                </p:cNvSpPr>
                <p:nvPr/>
              </p:nvSpPr>
              <p:spPr bwMode="auto">
                <a:xfrm rot="16200000">
                  <a:off x="2712" y="2568"/>
                  <a:ext cx="33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96329" name="Line 73"/>
                <p:cNvSpPr>
                  <a:spLocks noChangeShapeType="1"/>
                </p:cNvSpPr>
                <p:nvPr/>
              </p:nvSpPr>
              <p:spPr bwMode="auto">
                <a:xfrm rot="16200000">
                  <a:off x="2687" y="3264"/>
                  <a:ext cx="38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96330" name="Text Box 74"/>
              <p:cNvSpPr txBox="1">
                <a:spLocks noChangeArrowheads="1"/>
              </p:cNvSpPr>
              <p:nvPr/>
            </p:nvSpPr>
            <p:spPr bwMode="auto">
              <a:xfrm>
                <a:off x="892" y="2592"/>
                <a:ext cx="197" cy="2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2400" b="1" i="1">
                    <a:latin typeface="Arial" pitchFamily="34" charset="0"/>
                    <a:cs typeface="Arial" pitchFamily="34" charset="0"/>
                  </a:rPr>
                  <a:t>R</a:t>
                </a:r>
                <a:endParaRPr lang="en-US" altLang="en-US" sz="2400" b="1">
                  <a:cs typeface="Times New Roman" pitchFamily="18" charset="0"/>
                </a:endParaRPr>
              </a:p>
            </p:txBody>
          </p:sp>
          <p:sp>
            <p:nvSpPr>
              <p:cNvPr id="96331" name="Text Box 75"/>
              <p:cNvSpPr txBox="1">
                <a:spLocks noChangeArrowheads="1"/>
              </p:cNvSpPr>
              <p:nvPr/>
            </p:nvSpPr>
            <p:spPr bwMode="auto">
              <a:xfrm>
                <a:off x="849" y="3168"/>
                <a:ext cx="131" cy="2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2400" b="1" i="1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i</a:t>
                </a:r>
                <a:endParaRPr lang="en-US" altLang="en-US" sz="2400" b="1">
                  <a:solidFill>
                    <a:srgbClr val="FF0000"/>
                  </a:solidFill>
                  <a:cs typeface="Times New Roman" pitchFamily="18" charset="0"/>
                </a:endParaRPr>
              </a:p>
            </p:txBody>
          </p:sp>
          <p:sp>
            <p:nvSpPr>
              <p:cNvPr id="96332" name="Line 76"/>
              <p:cNvSpPr>
                <a:spLocks noChangeShapeType="1"/>
              </p:cNvSpPr>
              <p:nvPr/>
            </p:nvSpPr>
            <p:spPr bwMode="auto">
              <a:xfrm flipH="1">
                <a:off x="973" y="3312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triangle" w="lg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96555" name="Text Box 299"/>
            <p:cNvSpPr txBox="1">
              <a:spLocks noChangeArrowheads="1"/>
            </p:cNvSpPr>
            <p:nvPr/>
          </p:nvSpPr>
          <p:spPr bwMode="auto">
            <a:xfrm>
              <a:off x="624" y="1680"/>
              <a:ext cx="3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b="1">
                  <a:latin typeface="Arial" pitchFamily="34" charset="0"/>
                </a:rPr>
                <a:t>V</a:t>
              </a:r>
              <a:r>
                <a:rPr lang="en-US" altLang="en-US" sz="2400" b="1" baseline="-25000">
                  <a:latin typeface="Arial" pitchFamily="34" charset="0"/>
                </a:rPr>
                <a:t>s</a:t>
              </a:r>
              <a:endParaRPr lang="en-US" altLang="en-US" sz="2400" b="1"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9374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6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6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6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6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6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6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495" grpId="0"/>
      <p:bldP spid="9649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762000"/>
            <a:ext cx="8229600" cy="53689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Natural response </a:t>
            </a:r>
          </a:p>
          <a:p>
            <a:r>
              <a:rPr lang="en-US" altLang="en-US" dirty="0" smtClean="0"/>
              <a:t>The </a:t>
            </a:r>
            <a:r>
              <a:rPr lang="en-US" altLang="en-US" dirty="0"/>
              <a:t>natural response of an RL and RC circuit is its behavior (i.e., current and voltage ) when stored energy in the inductor or capacitor is released to the resistive part of the network (containing no independent sources</a:t>
            </a:r>
            <a:r>
              <a:rPr lang="en-US" altLang="en-US" dirty="0" smtClean="0"/>
              <a:t>) – SOURCE FREE CIRCUITS</a:t>
            </a:r>
          </a:p>
          <a:p>
            <a:pPr marL="0" indent="0">
              <a:buNone/>
            </a:pPr>
            <a:r>
              <a:rPr lang="en-US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response</a:t>
            </a:r>
            <a:r>
              <a:rPr lang="en-US" altLang="en-US" dirty="0" smtClean="0"/>
              <a:t> </a:t>
            </a:r>
            <a:endParaRPr lang="en-US" altLang="en-US" dirty="0"/>
          </a:p>
          <a:p>
            <a:r>
              <a:rPr lang="en-US" altLang="en-US" dirty="0"/>
              <a:t>The steps response of </a:t>
            </a:r>
            <a:r>
              <a:rPr lang="en-US" altLang="en-US" dirty="0" smtClean="0"/>
              <a:t>RL </a:t>
            </a:r>
            <a:r>
              <a:rPr lang="en-US" altLang="en-US" dirty="0"/>
              <a:t>and RC circuits is its behavior when a voltage or current source step is applied to the circuit, or immediately after a switch state is changed.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44273-A01E-4A21-8388-3FC465CEE1A1}" type="slidenum">
              <a:rPr lang="en-US" altLang="en-US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3695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77813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NATURAL RESPONSE OF AN RL CIRCUIT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Consider the following circuit, for which the switch is closed for </a:t>
            </a:r>
            <a:r>
              <a:rPr lang="en-US" altLang="en-US" sz="2800" i="1" dirty="0"/>
              <a:t>t&lt;0, </a:t>
            </a:r>
            <a:r>
              <a:rPr lang="en-US" altLang="en-US" sz="2800" dirty="0"/>
              <a:t>and then opened at </a:t>
            </a:r>
            <a:r>
              <a:rPr lang="en-US" altLang="en-US" sz="2800" i="1" dirty="0"/>
              <a:t>t = 0</a:t>
            </a:r>
            <a:r>
              <a:rPr lang="en-US" altLang="en-US" sz="2800" dirty="0"/>
              <a:t>:</a:t>
            </a:r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r>
              <a:rPr lang="en-US" altLang="en-US" sz="2800" dirty="0"/>
              <a:t>The dc </a:t>
            </a:r>
            <a:r>
              <a:rPr lang="en-US" altLang="en-US" sz="2800" dirty="0" smtClean="0"/>
              <a:t>has </a:t>
            </a:r>
            <a:r>
              <a:rPr lang="en-US" altLang="en-US" sz="2800" dirty="0"/>
              <a:t>been supplying the RL circuit with constant current for a long time</a:t>
            </a:r>
            <a:r>
              <a:rPr lang="en-US" altLang="en-US" sz="2800" i="1" dirty="0"/>
              <a:t> </a:t>
            </a:r>
          </a:p>
        </p:txBody>
      </p:sp>
      <p:sp>
        <p:nvSpPr>
          <p:cNvPr id="5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75CF-1759-4302-A91E-FCDAFF65A631}" type="slidenum">
              <a:rPr lang="en-US" altLang="en-US"/>
              <a:pPr/>
              <a:t>19</a:t>
            </a:fld>
            <a:endParaRPr lang="en-US" altLang="en-US"/>
          </a:p>
        </p:txBody>
      </p:sp>
      <p:grpSp>
        <p:nvGrpSpPr>
          <p:cNvPr id="100407" name="Group 55"/>
          <p:cNvGrpSpPr>
            <a:grpSpLocks/>
          </p:cNvGrpSpPr>
          <p:nvPr/>
        </p:nvGrpSpPr>
        <p:grpSpPr bwMode="auto">
          <a:xfrm>
            <a:off x="1447800" y="2667000"/>
            <a:ext cx="5649913" cy="2133600"/>
            <a:chOff x="1357" y="1152"/>
            <a:chExt cx="3559" cy="1344"/>
          </a:xfrm>
        </p:grpSpPr>
        <p:sp>
          <p:nvSpPr>
            <p:cNvPr id="100408" name="Text Box 56"/>
            <p:cNvSpPr txBox="1">
              <a:spLocks noChangeArrowheads="1"/>
            </p:cNvSpPr>
            <p:nvPr/>
          </p:nvSpPr>
          <p:spPr bwMode="auto">
            <a:xfrm>
              <a:off x="3431" y="1824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i="1">
                  <a:latin typeface="Arial" pitchFamily="34" charset="0"/>
                  <a:cs typeface="Arial" pitchFamily="34" charset="0"/>
                </a:rPr>
                <a:t>L</a:t>
              </a:r>
              <a:endParaRPr lang="en-US" altLang="en-US" sz="2400" b="1">
                <a:cs typeface="Times New Roman" pitchFamily="18" charset="0"/>
              </a:endParaRPr>
            </a:p>
          </p:txBody>
        </p:sp>
        <p:sp>
          <p:nvSpPr>
            <p:cNvPr id="100409" name="Text Box 57"/>
            <p:cNvSpPr txBox="1">
              <a:spLocks noChangeArrowheads="1"/>
            </p:cNvSpPr>
            <p:nvPr/>
          </p:nvSpPr>
          <p:spPr bwMode="auto">
            <a:xfrm>
              <a:off x="2707" y="1824"/>
              <a:ext cx="3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i="1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altLang="en-US" sz="2400" b="1" i="1" baseline="-25000">
                  <a:latin typeface="Arial" pitchFamily="34" charset="0"/>
                  <a:cs typeface="Arial" pitchFamily="34" charset="0"/>
                </a:rPr>
                <a:t>o</a:t>
              </a:r>
              <a:endParaRPr lang="en-US" altLang="en-US" sz="2400" b="1" baseline="-25000">
                <a:cs typeface="Times New Roman" pitchFamily="18" charset="0"/>
              </a:endParaRPr>
            </a:p>
          </p:txBody>
        </p:sp>
        <p:grpSp>
          <p:nvGrpSpPr>
            <p:cNvPr id="100410" name="Group 58"/>
            <p:cNvGrpSpPr>
              <a:grpSpLocks/>
            </p:cNvGrpSpPr>
            <p:nvPr/>
          </p:nvGrpSpPr>
          <p:grpSpPr bwMode="auto">
            <a:xfrm rot="-5400000">
              <a:off x="3184" y="1920"/>
              <a:ext cx="1056" cy="96"/>
              <a:chOff x="1680" y="2880"/>
              <a:chExt cx="1056" cy="96"/>
            </a:xfrm>
          </p:grpSpPr>
          <p:grpSp>
            <p:nvGrpSpPr>
              <p:cNvPr id="100411" name="Group 59"/>
              <p:cNvGrpSpPr>
                <a:grpSpLocks/>
              </p:cNvGrpSpPr>
              <p:nvPr/>
            </p:nvGrpSpPr>
            <p:grpSpPr bwMode="auto">
              <a:xfrm>
                <a:off x="2016" y="2880"/>
                <a:ext cx="96" cy="96"/>
                <a:chOff x="2016" y="2880"/>
                <a:chExt cx="96" cy="96"/>
              </a:xfrm>
            </p:grpSpPr>
            <p:sp>
              <p:nvSpPr>
                <p:cNvPr id="100412" name="Arc 60"/>
                <p:cNvSpPr>
                  <a:spLocks/>
                </p:cNvSpPr>
                <p:nvPr/>
              </p:nvSpPr>
              <p:spPr bwMode="auto">
                <a:xfrm flipV="1">
                  <a:off x="2064" y="2880"/>
                  <a:ext cx="48" cy="9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0413" name="Arc 61"/>
                <p:cNvSpPr>
                  <a:spLocks/>
                </p:cNvSpPr>
                <p:nvPr/>
              </p:nvSpPr>
              <p:spPr bwMode="auto">
                <a:xfrm flipH="1" flipV="1">
                  <a:off x="2016" y="2880"/>
                  <a:ext cx="48" cy="9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100414" name="Group 62"/>
              <p:cNvGrpSpPr>
                <a:grpSpLocks/>
              </p:cNvGrpSpPr>
              <p:nvPr/>
            </p:nvGrpSpPr>
            <p:grpSpPr bwMode="auto">
              <a:xfrm>
                <a:off x="2112" y="2880"/>
                <a:ext cx="96" cy="96"/>
                <a:chOff x="2016" y="2880"/>
                <a:chExt cx="96" cy="96"/>
              </a:xfrm>
            </p:grpSpPr>
            <p:sp>
              <p:nvSpPr>
                <p:cNvPr id="100415" name="Arc 63"/>
                <p:cNvSpPr>
                  <a:spLocks/>
                </p:cNvSpPr>
                <p:nvPr/>
              </p:nvSpPr>
              <p:spPr bwMode="auto">
                <a:xfrm flipV="1">
                  <a:off x="2064" y="2880"/>
                  <a:ext cx="48" cy="9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0416" name="Arc 64"/>
                <p:cNvSpPr>
                  <a:spLocks/>
                </p:cNvSpPr>
                <p:nvPr/>
              </p:nvSpPr>
              <p:spPr bwMode="auto">
                <a:xfrm flipH="1" flipV="1">
                  <a:off x="2016" y="2880"/>
                  <a:ext cx="48" cy="9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100417" name="Group 65"/>
              <p:cNvGrpSpPr>
                <a:grpSpLocks/>
              </p:cNvGrpSpPr>
              <p:nvPr/>
            </p:nvGrpSpPr>
            <p:grpSpPr bwMode="auto">
              <a:xfrm>
                <a:off x="2208" y="2880"/>
                <a:ext cx="96" cy="96"/>
                <a:chOff x="2016" y="2880"/>
                <a:chExt cx="96" cy="96"/>
              </a:xfrm>
            </p:grpSpPr>
            <p:sp>
              <p:nvSpPr>
                <p:cNvPr id="100418" name="Arc 66"/>
                <p:cNvSpPr>
                  <a:spLocks/>
                </p:cNvSpPr>
                <p:nvPr/>
              </p:nvSpPr>
              <p:spPr bwMode="auto">
                <a:xfrm flipV="1">
                  <a:off x="2064" y="2880"/>
                  <a:ext cx="48" cy="9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0419" name="Arc 67"/>
                <p:cNvSpPr>
                  <a:spLocks/>
                </p:cNvSpPr>
                <p:nvPr/>
              </p:nvSpPr>
              <p:spPr bwMode="auto">
                <a:xfrm flipH="1" flipV="1">
                  <a:off x="2016" y="2880"/>
                  <a:ext cx="48" cy="9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100420" name="Group 68"/>
              <p:cNvGrpSpPr>
                <a:grpSpLocks/>
              </p:cNvGrpSpPr>
              <p:nvPr/>
            </p:nvGrpSpPr>
            <p:grpSpPr bwMode="auto">
              <a:xfrm>
                <a:off x="2304" y="2880"/>
                <a:ext cx="96" cy="96"/>
                <a:chOff x="2016" y="2880"/>
                <a:chExt cx="96" cy="96"/>
              </a:xfrm>
            </p:grpSpPr>
            <p:sp>
              <p:nvSpPr>
                <p:cNvPr id="100421" name="Arc 69"/>
                <p:cNvSpPr>
                  <a:spLocks/>
                </p:cNvSpPr>
                <p:nvPr/>
              </p:nvSpPr>
              <p:spPr bwMode="auto">
                <a:xfrm flipV="1">
                  <a:off x="2064" y="2880"/>
                  <a:ext cx="48" cy="9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0422" name="Arc 70"/>
                <p:cNvSpPr>
                  <a:spLocks/>
                </p:cNvSpPr>
                <p:nvPr/>
              </p:nvSpPr>
              <p:spPr bwMode="auto">
                <a:xfrm flipH="1" flipV="1">
                  <a:off x="2016" y="2880"/>
                  <a:ext cx="48" cy="9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sp>
            <p:nvSpPr>
              <p:cNvPr id="100423" name="Line 71"/>
              <p:cNvSpPr>
                <a:spLocks noChangeShapeType="1"/>
              </p:cNvSpPr>
              <p:nvPr/>
            </p:nvSpPr>
            <p:spPr bwMode="auto">
              <a:xfrm>
                <a:off x="1680" y="288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0424" name="Line 72"/>
              <p:cNvSpPr>
                <a:spLocks noChangeShapeType="1"/>
              </p:cNvSpPr>
              <p:nvPr/>
            </p:nvSpPr>
            <p:spPr bwMode="auto">
              <a:xfrm>
                <a:off x="2400" y="288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00425" name="Oval 73"/>
            <p:cNvSpPr>
              <a:spLocks noChangeArrowheads="1"/>
            </p:cNvSpPr>
            <p:nvPr/>
          </p:nvSpPr>
          <p:spPr bwMode="auto">
            <a:xfrm>
              <a:off x="1600" y="1776"/>
              <a:ext cx="384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0426" name="Line 74"/>
            <p:cNvSpPr>
              <a:spLocks noChangeShapeType="1"/>
            </p:cNvSpPr>
            <p:nvPr/>
          </p:nvSpPr>
          <p:spPr bwMode="auto">
            <a:xfrm flipV="1">
              <a:off x="1792" y="216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0427" name="Line 75"/>
            <p:cNvSpPr>
              <a:spLocks noChangeShapeType="1"/>
            </p:cNvSpPr>
            <p:nvPr/>
          </p:nvSpPr>
          <p:spPr bwMode="auto">
            <a:xfrm flipV="1">
              <a:off x="1792" y="144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0428" name="Line 76"/>
            <p:cNvSpPr>
              <a:spLocks noChangeShapeType="1"/>
            </p:cNvSpPr>
            <p:nvPr/>
          </p:nvSpPr>
          <p:spPr bwMode="auto">
            <a:xfrm>
              <a:off x="1776" y="2496"/>
              <a:ext cx="269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100429" name="Group 77"/>
            <p:cNvGrpSpPr>
              <a:grpSpLocks/>
            </p:cNvGrpSpPr>
            <p:nvPr/>
          </p:nvGrpSpPr>
          <p:grpSpPr bwMode="auto">
            <a:xfrm>
              <a:off x="4336" y="1440"/>
              <a:ext cx="288" cy="1056"/>
              <a:chOff x="2736" y="2400"/>
              <a:chExt cx="288" cy="1056"/>
            </a:xfrm>
          </p:grpSpPr>
          <p:sp>
            <p:nvSpPr>
              <p:cNvPr id="100430" name="Line 78"/>
              <p:cNvSpPr>
                <a:spLocks noChangeShapeType="1"/>
              </p:cNvSpPr>
              <p:nvPr/>
            </p:nvSpPr>
            <p:spPr bwMode="auto">
              <a:xfrm rot="16200000" flipV="1">
                <a:off x="2784" y="2975"/>
                <a:ext cx="48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0431" name="Line 79"/>
              <p:cNvSpPr>
                <a:spLocks noChangeShapeType="1"/>
              </p:cNvSpPr>
              <p:nvPr/>
            </p:nvSpPr>
            <p:spPr bwMode="auto">
              <a:xfrm rot="16200000">
                <a:off x="2856" y="2855"/>
                <a:ext cx="4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0432" name="Line 80"/>
              <p:cNvSpPr>
                <a:spLocks noChangeShapeType="1"/>
              </p:cNvSpPr>
              <p:nvPr/>
            </p:nvSpPr>
            <p:spPr bwMode="auto">
              <a:xfrm rot="16200000">
                <a:off x="2856" y="2760"/>
                <a:ext cx="4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0433" name="Line 81"/>
              <p:cNvSpPr>
                <a:spLocks noChangeShapeType="1"/>
              </p:cNvSpPr>
              <p:nvPr/>
            </p:nvSpPr>
            <p:spPr bwMode="auto">
              <a:xfrm rot="16200000" flipV="1">
                <a:off x="2856" y="2807"/>
                <a:ext cx="4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0434" name="Line 82"/>
              <p:cNvSpPr>
                <a:spLocks noChangeShapeType="1"/>
              </p:cNvSpPr>
              <p:nvPr/>
            </p:nvSpPr>
            <p:spPr bwMode="auto">
              <a:xfrm rot="16200000">
                <a:off x="2856" y="2663"/>
                <a:ext cx="4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0435" name="Line 83"/>
              <p:cNvSpPr>
                <a:spLocks noChangeShapeType="1"/>
              </p:cNvSpPr>
              <p:nvPr/>
            </p:nvSpPr>
            <p:spPr bwMode="auto">
              <a:xfrm rot="16200000" flipV="1">
                <a:off x="2856" y="2711"/>
                <a:ext cx="4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0436" name="Line 84"/>
              <p:cNvSpPr>
                <a:spLocks noChangeShapeType="1"/>
              </p:cNvSpPr>
              <p:nvPr/>
            </p:nvSpPr>
            <p:spPr bwMode="auto">
              <a:xfrm rot="16200000" flipV="1">
                <a:off x="2928" y="2687"/>
                <a:ext cx="48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0437" name="Line 85"/>
              <p:cNvSpPr>
                <a:spLocks noChangeShapeType="1"/>
              </p:cNvSpPr>
              <p:nvPr/>
            </p:nvSpPr>
            <p:spPr bwMode="auto">
              <a:xfrm rot="16200000">
                <a:off x="2712" y="2568"/>
                <a:ext cx="33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0438" name="Line 86"/>
              <p:cNvSpPr>
                <a:spLocks noChangeShapeType="1"/>
              </p:cNvSpPr>
              <p:nvPr/>
            </p:nvSpPr>
            <p:spPr bwMode="auto">
              <a:xfrm rot="16200000">
                <a:off x="2687" y="3264"/>
                <a:ext cx="38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00439" name="Line 87"/>
            <p:cNvSpPr>
              <a:spLocks noChangeShapeType="1"/>
            </p:cNvSpPr>
            <p:nvPr/>
          </p:nvSpPr>
          <p:spPr bwMode="auto">
            <a:xfrm>
              <a:off x="1782" y="1824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100440" name="Group 88"/>
            <p:cNvGrpSpPr>
              <a:grpSpLocks/>
            </p:cNvGrpSpPr>
            <p:nvPr/>
          </p:nvGrpSpPr>
          <p:grpSpPr bwMode="auto">
            <a:xfrm>
              <a:off x="2457" y="1440"/>
              <a:ext cx="288" cy="1056"/>
              <a:chOff x="2736" y="2400"/>
              <a:chExt cx="288" cy="1056"/>
            </a:xfrm>
          </p:grpSpPr>
          <p:sp>
            <p:nvSpPr>
              <p:cNvPr id="100441" name="Line 89"/>
              <p:cNvSpPr>
                <a:spLocks noChangeShapeType="1"/>
              </p:cNvSpPr>
              <p:nvPr/>
            </p:nvSpPr>
            <p:spPr bwMode="auto">
              <a:xfrm rot="16200000" flipV="1">
                <a:off x="2784" y="2975"/>
                <a:ext cx="48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0442" name="Line 90"/>
              <p:cNvSpPr>
                <a:spLocks noChangeShapeType="1"/>
              </p:cNvSpPr>
              <p:nvPr/>
            </p:nvSpPr>
            <p:spPr bwMode="auto">
              <a:xfrm rot="16200000">
                <a:off x="2856" y="2855"/>
                <a:ext cx="4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0443" name="Line 91"/>
              <p:cNvSpPr>
                <a:spLocks noChangeShapeType="1"/>
              </p:cNvSpPr>
              <p:nvPr/>
            </p:nvSpPr>
            <p:spPr bwMode="auto">
              <a:xfrm rot="16200000">
                <a:off x="2856" y="2760"/>
                <a:ext cx="4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0444" name="Line 92"/>
              <p:cNvSpPr>
                <a:spLocks noChangeShapeType="1"/>
              </p:cNvSpPr>
              <p:nvPr/>
            </p:nvSpPr>
            <p:spPr bwMode="auto">
              <a:xfrm rot="16200000" flipV="1">
                <a:off x="2856" y="2807"/>
                <a:ext cx="4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0445" name="Line 93"/>
              <p:cNvSpPr>
                <a:spLocks noChangeShapeType="1"/>
              </p:cNvSpPr>
              <p:nvPr/>
            </p:nvSpPr>
            <p:spPr bwMode="auto">
              <a:xfrm rot="16200000">
                <a:off x="2856" y="2663"/>
                <a:ext cx="4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0446" name="Line 94"/>
              <p:cNvSpPr>
                <a:spLocks noChangeShapeType="1"/>
              </p:cNvSpPr>
              <p:nvPr/>
            </p:nvSpPr>
            <p:spPr bwMode="auto">
              <a:xfrm rot="16200000" flipV="1">
                <a:off x="2856" y="2711"/>
                <a:ext cx="4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0447" name="Line 95"/>
              <p:cNvSpPr>
                <a:spLocks noChangeShapeType="1"/>
              </p:cNvSpPr>
              <p:nvPr/>
            </p:nvSpPr>
            <p:spPr bwMode="auto">
              <a:xfrm rot="16200000" flipV="1">
                <a:off x="2928" y="2687"/>
                <a:ext cx="48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0448" name="Line 96"/>
              <p:cNvSpPr>
                <a:spLocks noChangeShapeType="1"/>
              </p:cNvSpPr>
              <p:nvPr/>
            </p:nvSpPr>
            <p:spPr bwMode="auto">
              <a:xfrm rot="16200000">
                <a:off x="2712" y="2568"/>
                <a:ext cx="33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0449" name="Line 97"/>
              <p:cNvSpPr>
                <a:spLocks noChangeShapeType="1"/>
              </p:cNvSpPr>
              <p:nvPr/>
            </p:nvSpPr>
            <p:spPr bwMode="auto">
              <a:xfrm rot="16200000">
                <a:off x="2687" y="3264"/>
                <a:ext cx="38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00450" name="Text Box 98"/>
            <p:cNvSpPr txBox="1">
              <a:spLocks noChangeArrowheads="1"/>
            </p:cNvSpPr>
            <p:nvPr/>
          </p:nvSpPr>
          <p:spPr bwMode="auto">
            <a:xfrm>
              <a:off x="4087" y="182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i="1">
                  <a:latin typeface="Arial" pitchFamily="34" charset="0"/>
                  <a:cs typeface="Arial" pitchFamily="34" charset="0"/>
                </a:rPr>
                <a:t>R</a:t>
              </a:r>
              <a:endParaRPr lang="en-US" altLang="en-US" sz="2400" b="1" baseline="-25000">
                <a:cs typeface="Times New Roman" pitchFamily="18" charset="0"/>
              </a:endParaRPr>
            </a:p>
          </p:txBody>
        </p:sp>
        <p:sp>
          <p:nvSpPr>
            <p:cNvPr id="100451" name="Text Box 99"/>
            <p:cNvSpPr txBox="1">
              <a:spLocks noChangeArrowheads="1"/>
            </p:cNvSpPr>
            <p:nvPr/>
          </p:nvSpPr>
          <p:spPr bwMode="auto">
            <a:xfrm>
              <a:off x="1357" y="1824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i="1">
                  <a:latin typeface="Arial" pitchFamily="34" charset="0"/>
                  <a:cs typeface="Arial" pitchFamily="34" charset="0"/>
                </a:rPr>
                <a:t>I</a:t>
              </a:r>
              <a:r>
                <a:rPr lang="en-US" altLang="en-US" sz="2400" b="1" i="1" baseline="-25000">
                  <a:latin typeface="Arial" pitchFamily="34" charset="0"/>
                  <a:cs typeface="Arial" pitchFamily="34" charset="0"/>
                </a:rPr>
                <a:t>s</a:t>
              </a:r>
              <a:endParaRPr lang="en-US" altLang="en-US" sz="2400" b="1" baseline="-25000">
                <a:cs typeface="Times New Roman" pitchFamily="18" charset="0"/>
              </a:endParaRPr>
            </a:p>
          </p:txBody>
        </p:sp>
        <p:sp>
          <p:nvSpPr>
            <p:cNvPr id="100452" name="Line 100"/>
            <p:cNvSpPr>
              <a:spLocks noChangeShapeType="1"/>
            </p:cNvSpPr>
            <p:nvPr/>
          </p:nvSpPr>
          <p:spPr bwMode="auto">
            <a:xfrm>
              <a:off x="1792" y="1440"/>
              <a:ext cx="11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0453" name="Line 101"/>
            <p:cNvSpPr>
              <a:spLocks noChangeShapeType="1"/>
            </p:cNvSpPr>
            <p:nvPr/>
          </p:nvSpPr>
          <p:spPr bwMode="auto">
            <a:xfrm>
              <a:off x="3376" y="1440"/>
              <a:ext cx="11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0454" name="Line 102"/>
            <p:cNvSpPr>
              <a:spLocks noChangeShapeType="1"/>
            </p:cNvSpPr>
            <p:nvPr/>
          </p:nvSpPr>
          <p:spPr bwMode="auto">
            <a:xfrm flipV="1">
              <a:off x="2944" y="1200"/>
              <a:ext cx="432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0455" name="Arc 103"/>
            <p:cNvSpPr>
              <a:spLocks/>
            </p:cNvSpPr>
            <p:nvPr/>
          </p:nvSpPr>
          <p:spPr bwMode="auto">
            <a:xfrm rot="19618568" flipV="1">
              <a:off x="3088" y="1152"/>
              <a:ext cx="192" cy="288"/>
            </a:xfrm>
            <a:custGeom>
              <a:avLst/>
              <a:gdLst>
                <a:gd name="G0" fmla="+- 0 0 0"/>
                <a:gd name="G1" fmla="+- 19490 0 0"/>
                <a:gd name="G2" fmla="+- 21600 0 0"/>
                <a:gd name="T0" fmla="*/ 9312 w 21600"/>
                <a:gd name="T1" fmla="*/ 0 h 19490"/>
                <a:gd name="T2" fmla="*/ 21600 w 21600"/>
                <a:gd name="T3" fmla="*/ 19490 h 19490"/>
                <a:gd name="T4" fmla="*/ 0 w 21600"/>
                <a:gd name="T5" fmla="*/ 19490 h 19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9490" fill="none" extrusionOk="0">
                  <a:moveTo>
                    <a:pt x="9311" y="0"/>
                  </a:moveTo>
                  <a:cubicBezTo>
                    <a:pt x="16820" y="3587"/>
                    <a:pt x="21600" y="11168"/>
                    <a:pt x="21600" y="19490"/>
                  </a:cubicBezTo>
                </a:path>
                <a:path w="21600" h="19490" stroke="0" extrusionOk="0">
                  <a:moveTo>
                    <a:pt x="9311" y="0"/>
                  </a:moveTo>
                  <a:cubicBezTo>
                    <a:pt x="16820" y="3587"/>
                    <a:pt x="21600" y="11168"/>
                    <a:pt x="21600" y="19490"/>
                  </a:cubicBezTo>
                  <a:lnTo>
                    <a:pt x="0" y="1949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0456" name="Text Box 104"/>
            <p:cNvSpPr txBox="1">
              <a:spLocks noChangeArrowheads="1"/>
            </p:cNvSpPr>
            <p:nvPr/>
          </p:nvSpPr>
          <p:spPr bwMode="auto">
            <a:xfrm>
              <a:off x="2992" y="1392"/>
              <a:ext cx="4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i="1">
                  <a:latin typeface="Arial" pitchFamily="34" charset="0"/>
                  <a:cs typeface="Arial" pitchFamily="34" charset="0"/>
                </a:rPr>
                <a:t>t </a:t>
              </a:r>
              <a:r>
                <a:rPr lang="en-US" altLang="en-US" sz="2400">
                  <a:latin typeface="Arial" pitchFamily="34" charset="0"/>
                  <a:cs typeface="Arial" pitchFamily="34" charset="0"/>
                </a:rPr>
                <a:t>= 0</a:t>
              </a:r>
            </a:p>
          </p:txBody>
        </p:sp>
        <p:sp>
          <p:nvSpPr>
            <p:cNvPr id="100457" name="Text Box 105"/>
            <p:cNvSpPr txBox="1">
              <a:spLocks noChangeArrowheads="1"/>
            </p:cNvSpPr>
            <p:nvPr/>
          </p:nvSpPr>
          <p:spPr bwMode="auto">
            <a:xfrm>
              <a:off x="3856" y="1440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i="1">
                  <a:solidFill>
                    <a:srgbClr val="FF0000"/>
                  </a:solidFill>
                  <a:cs typeface="Arial" pitchFamily="34" charset="0"/>
                </a:rPr>
                <a:t>i</a:t>
              </a:r>
              <a:endParaRPr lang="en-US" altLang="en-US" sz="2400" b="1">
                <a:solidFill>
                  <a:srgbClr val="FF0000"/>
                </a:solidFill>
                <a:cs typeface="Times New Roman" pitchFamily="18" charset="0"/>
              </a:endParaRPr>
            </a:p>
          </p:txBody>
        </p:sp>
        <p:sp>
          <p:nvSpPr>
            <p:cNvPr id="100458" name="Line 106"/>
            <p:cNvSpPr>
              <a:spLocks noChangeShapeType="1"/>
            </p:cNvSpPr>
            <p:nvPr/>
          </p:nvSpPr>
          <p:spPr bwMode="auto">
            <a:xfrm flipH="1">
              <a:off x="4000" y="1584"/>
              <a:ext cx="19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lg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0459" name="Text Box 107"/>
            <p:cNvSpPr txBox="1">
              <a:spLocks noChangeArrowheads="1"/>
            </p:cNvSpPr>
            <p:nvPr/>
          </p:nvSpPr>
          <p:spPr bwMode="auto">
            <a:xfrm>
              <a:off x="4672" y="1440"/>
              <a:ext cx="244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>
                  <a:solidFill>
                    <a:srgbClr val="FF0000"/>
                  </a:solidFill>
                  <a:cs typeface="Arial" pitchFamily="34" charset="0"/>
                </a:rPr>
                <a:t>+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2400" b="1" i="1">
                  <a:solidFill>
                    <a:srgbClr val="FF0000"/>
                  </a:solidFill>
                  <a:cs typeface="Arial" pitchFamily="34" charset="0"/>
                </a:rPr>
                <a:t>V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2400" b="1">
                  <a:solidFill>
                    <a:srgbClr val="FF0000"/>
                  </a:solidFill>
                  <a:cs typeface="Times New Roman" pitchFamily="18" charset="0"/>
                </a:rPr>
                <a:t>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453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00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0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0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767" y="1484784"/>
            <a:ext cx="88569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Natural </a:t>
            </a:r>
            <a:r>
              <a:rPr lang="en-I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force responses in first and second  order systems</a:t>
            </a:r>
          </a:p>
        </p:txBody>
      </p:sp>
    </p:spTree>
    <p:extLst>
      <p:ext uri="{BB962C8B-B14F-4D97-AF65-F5344CB8AC3E}">
        <p14:creationId xmlns:p14="http://schemas.microsoft.com/office/powerpoint/2010/main" val="203913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Solving for the circuit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19200"/>
            <a:ext cx="8382000" cy="5334000"/>
          </a:xfrm>
        </p:spPr>
        <p:txBody>
          <a:bodyPr/>
          <a:lstStyle/>
          <a:p>
            <a:r>
              <a:rPr lang="en-US" altLang="en-US" sz="2800"/>
              <a:t>For </a:t>
            </a:r>
            <a:r>
              <a:rPr lang="en-US" altLang="en-US" sz="2800" i="1"/>
              <a:t>t </a:t>
            </a:r>
            <a:r>
              <a:rPr lang="en-US" altLang="en-US" sz="2800" i="1">
                <a:cs typeface="Times New Roman" pitchFamily="18" charset="0"/>
              </a:rPr>
              <a:t>≤ 0</a:t>
            </a:r>
            <a:r>
              <a:rPr lang="en-US" altLang="en-US" sz="2800">
                <a:cs typeface="Times New Roman" pitchFamily="18" charset="0"/>
              </a:rPr>
              <a:t>, </a:t>
            </a:r>
            <a:r>
              <a:rPr lang="en-US" altLang="en-US" sz="2800" i="1">
                <a:cs typeface="Times New Roman" pitchFamily="18" charset="0"/>
              </a:rPr>
              <a:t>i(t) = I</a:t>
            </a:r>
            <a:r>
              <a:rPr lang="en-US" altLang="en-US" sz="2000" i="1">
                <a:cs typeface="Times New Roman" pitchFamily="18" charset="0"/>
              </a:rPr>
              <a:t>o</a:t>
            </a:r>
          </a:p>
          <a:p>
            <a:r>
              <a:rPr lang="en-US" altLang="en-US" sz="2800">
                <a:cs typeface="Times New Roman" pitchFamily="18" charset="0"/>
              </a:rPr>
              <a:t>For </a:t>
            </a:r>
            <a:r>
              <a:rPr lang="en-US" altLang="en-US" sz="2800" i="1">
                <a:cs typeface="Times New Roman" pitchFamily="18" charset="0"/>
              </a:rPr>
              <a:t>t ≥ 0</a:t>
            </a:r>
            <a:r>
              <a:rPr lang="en-US" altLang="en-US" sz="2800">
                <a:cs typeface="Times New Roman" pitchFamily="18" charset="0"/>
              </a:rPr>
              <a:t>, the circuit reduce to</a:t>
            </a:r>
          </a:p>
          <a:p>
            <a:endParaRPr lang="en-US" altLang="en-US" sz="2800">
              <a:cs typeface="Times New Roman" pitchFamily="18" charset="0"/>
            </a:endParaRPr>
          </a:p>
          <a:p>
            <a:endParaRPr lang="en-US" altLang="en-US" sz="2800">
              <a:cs typeface="Times New Roman" pitchFamily="18" charset="0"/>
            </a:endParaRPr>
          </a:p>
          <a:p>
            <a:endParaRPr lang="en-US" altLang="en-US" sz="2800">
              <a:cs typeface="Times New Roman" pitchFamily="18" charset="0"/>
            </a:endParaRPr>
          </a:p>
          <a:p>
            <a:endParaRPr lang="en-US" altLang="en-US" sz="2800">
              <a:cs typeface="Times New Roman" pitchFamily="18" charset="0"/>
            </a:endParaRPr>
          </a:p>
          <a:p>
            <a:endParaRPr lang="en-US" altLang="en-US" sz="2800"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en-US" sz="2800" u="sng">
                <a:cs typeface="Times New Roman" pitchFamily="18" charset="0"/>
              </a:rPr>
              <a:t>Notation:</a:t>
            </a:r>
          </a:p>
          <a:p>
            <a:pPr>
              <a:buFont typeface="Wingdings" pitchFamily="2" charset="2"/>
              <a:buChar char="Ø"/>
            </a:pPr>
            <a:r>
              <a:rPr lang="en-US" altLang="en-US" sz="2800">
                <a:cs typeface="Times New Roman" pitchFamily="18" charset="0"/>
              </a:rPr>
              <a:t>      </a:t>
            </a:r>
            <a:r>
              <a:rPr lang="en-US" altLang="en-US" sz="2400">
                <a:cs typeface="Times New Roman" pitchFamily="18" charset="0"/>
              </a:rPr>
              <a:t>is used to denote the time just prior to switching.</a:t>
            </a:r>
          </a:p>
          <a:p>
            <a:pPr>
              <a:buFont typeface="Wingdings" pitchFamily="2" charset="2"/>
              <a:buChar char="Ø"/>
            </a:pPr>
            <a:r>
              <a:rPr lang="en-US" altLang="en-US" sz="2400">
                <a:cs typeface="Times New Roman" pitchFamily="18" charset="0"/>
              </a:rPr>
              <a:t>      is used to denote the time immediately after switching.</a:t>
            </a:r>
          </a:p>
        </p:txBody>
      </p:sp>
      <p:graphicFrame>
        <p:nvGraphicFramePr>
          <p:cNvPr id="101438" name="Object 6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890588" y="5791200"/>
          <a:ext cx="350837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4" name="Equation" r:id="rId3" imgW="177480" imgH="203040" progId="Equation.3">
                  <p:embed/>
                </p:oleObj>
              </mc:Choice>
              <mc:Fallback>
                <p:oleObj name="Equation" r:id="rId3" imgW="1774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588" y="5791200"/>
                        <a:ext cx="350837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75AA-DE09-453E-9ECB-50DA815C4434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0138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01383" name="Rectangle 7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0138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pSp>
        <p:nvGrpSpPr>
          <p:cNvPr id="101386" name="Group 10"/>
          <p:cNvGrpSpPr>
            <a:grpSpLocks/>
          </p:cNvGrpSpPr>
          <p:nvPr/>
        </p:nvGrpSpPr>
        <p:grpSpPr bwMode="auto">
          <a:xfrm>
            <a:off x="1524000" y="2743200"/>
            <a:ext cx="5624513" cy="1676400"/>
            <a:chOff x="1145" y="960"/>
            <a:chExt cx="3543" cy="1056"/>
          </a:xfrm>
        </p:grpSpPr>
        <p:grpSp>
          <p:nvGrpSpPr>
            <p:cNvPr id="101387" name="Group 11"/>
            <p:cNvGrpSpPr>
              <a:grpSpLocks/>
            </p:cNvGrpSpPr>
            <p:nvPr/>
          </p:nvGrpSpPr>
          <p:grpSpPr bwMode="auto">
            <a:xfrm rot="-5400000">
              <a:off x="2976" y="1440"/>
              <a:ext cx="1056" cy="96"/>
              <a:chOff x="1680" y="2880"/>
              <a:chExt cx="1056" cy="96"/>
            </a:xfrm>
          </p:grpSpPr>
          <p:grpSp>
            <p:nvGrpSpPr>
              <p:cNvPr id="101388" name="Group 12"/>
              <p:cNvGrpSpPr>
                <a:grpSpLocks/>
              </p:cNvGrpSpPr>
              <p:nvPr/>
            </p:nvGrpSpPr>
            <p:grpSpPr bwMode="auto">
              <a:xfrm>
                <a:off x="2016" y="2880"/>
                <a:ext cx="96" cy="96"/>
                <a:chOff x="2016" y="2880"/>
                <a:chExt cx="96" cy="96"/>
              </a:xfrm>
            </p:grpSpPr>
            <p:sp>
              <p:nvSpPr>
                <p:cNvPr id="101389" name="Arc 13"/>
                <p:cNvSpPr>
                  <a:spLocks/>
                </p:cNvSpPr>
                <p:nvPr/>
              </p:nvSpPr>
              <p:spPr bwMode="auto">
                <a:xfrm flipV="1">
                  <a:off x="2064" y="2880"/>
                  <a:ext cx="48" cy="9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1390" name="Arc 14"/>
                <p:cNvSpPr>
                  <a:spLocks/>
                </p:cNvSpPr>
                <p:nvPr/>
              </p:nvSpPr>
              <p:spPr bwMode="auto">
                <a:xfrm flipH="1" flipV="1">
                  <a:off x="2016" y="2880"/>
                  <a:ext cx="48" cy="9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101391" name="Group 15"/>
              <p:cNvGrpSpPr>
                <a:grpSpLocks/>
              </p:cNvGrpSpPr>
              <p:nvPr/>
            </p:nvGrpSpPr>
            <p:grpSpPr bwMode="auto">
              <a:xfrm>
                <a:off x="2112" y="2880"/>
                <a:ext cx="96" cy="96"/>
                <a:chOff x="2016" y="2880"/>
                <a:chExt cx="96" cy="96"/>
              </a:xfrm>
            </p:grpSpPr>
            <p:sp>
              <p:nvSpPr>
                <p:cNvPr id="101392" name="Arc 16"/>
                <p:cNvSpPr>
                  <a:spLocks/>
                </p:cNvSpPr>
                <p:nvPr/>
              </p:nvSpPr>
              <p:spPr bwMode="auto">
                <a:xfrm flipV="1">
                  <a:off x="2064" y="2880"/>
                  <a:ext cx="48" cy="9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1393" name="Arc 17"/>
                <p:cNvSpPr>
                  <a:spLocks/>
                </p:cNvSpPr>
                <p:nvPr/>
              </p:nvSpPr>
              <p:spPr bwMode="auto">
                <a:xfrm flipH="1" flipV="1">
                  <a:off x="2016" y="2880"/>
                  <a:ext cx="48" cy="9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101394" name="Group 18"/>
              <p:cNvGrpSpPr>
                <a:grpSpLocks/>
              </p:cNvGrpSpPr>
              <p:nvPr/>
            </p:nvGrpSpPr>
            <p:grpSpPr bwMode="auto">
              <a:xfrm>
                <a:off x="2208" y="2880"/>
                <a:ext cx="96" cy="96"/>
                <a:chOff x="2016" y="2880"/>
                <a:chExt cx="96" cy="96"/>
              </a:xfrm>
            </p:grpSpPr>
            <p:sp>
              <p:nvSpPr>
                <p:cNvPr id="101395" name="Arc 19"/>
                <p:cNvSpPr>
                  <a:spLocks/>
                </p:cNvSpPr>
                <p:nvPr/>
              </p:nvSpPr>
              <p:spPr bwMode="auto">
                <a:xfrm flipV="1">
                  <a:off x="2064" y="2880"/>
                  <a:ext cx="48" cy="9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1396" name="Arc 20"/>
                <p:cNvSpPr>
                  <a:spLocks/>
                </p:cNvSpPr>
                <p:nvPr/>
              </p:nvSpPr>
              <p:spPr bwMode="auto">
                <a:xfrm flipH="1" flipV="1">
                  <a:off x="2016" y="2880"/>
                  <a:ext cx="48" cy="9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101397" name="Group 21"/>
              <p:cNvGrpSpPr>
                <a:grpSpLocks/>
              </p:cNvGrpSpPr>
              <p:nvPr/>
            </p:nvGrpSpPr>
            <p:grpSpPr bwMode="auto">
              <a:xfrm>
                <a:off x="2304" y="2880"/>
                <a:ext cx="96" cy="96"/>
                <a:chOff x="2016" y="2880"/>
                <a:chExt cx="96" cy="96"/>
              </a:xfrm>
            </p:grpSpPr>
            <p:sp>
              <p:nvSpPr>
                <p:cNvPr id="101398" name="Arc 22"/>
                <p:cNvSpPr>
                  <a:spLocks/>
                </p:cNvSpPr>
                <p:nvPr/>
              </p:nvSpPr>
              <p:spPr bwMode="auto">
                <a:xfrm flipV="1">
                  <a:off x="2064" y="2880"/>
                  <a:ext cx="48" cy="9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1399" name="Arc 23"/>
                <p:cNvSpPr>
                  <a:spLocks/>
                </p:cNvSpPr>
                <p:nvPr/>
              </p:nvSpPr>
              <p:spPr bwMode="auto">
                <a:xfrm flipH="1" flipV="1">
                  <a:off x="2016" y="2880"/>
                  <a:ext cx="48" cy="9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sp>
            <p:nvSpPr>
              <p:cNvPr id="101400" name="Line 24"/>
              <p:cNvSpPr>
                <a:spLocks noChangeShapeType="1"/>
              </p:cNvSpPr>
              <p:nvPr/>
            </p:nvSpPr>
            <p:spPr bwMode="auto">
              <a:xfrm>
                <a:off x="1680" y="288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1401" name="Line 25"/>
              <p:cNvSpPr>
                <a:spLocks noChangeShapeType="1"/>
              </p:cNvSpPr>
              <p:nvPr/>
            </p:nvSpPr>
            <p:spPr bwMode="auto">
              <a:xfrm>
                <a:off x="2400" y="288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01402" name="Oval 26"/>
            <p:cNvSpPr>
              <a:spLocks noChangeArrowheads="1"/>
            </p:cNvSpPr>
            <p:nvPr/>
          </p:nvSpPr>
          <p:spPr bwMode="auto">
            <a:xfrm>
              <a:off x="1392" y="1296"/>
              <a:ext cx="384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1403" name="Line 27"/>
            <p:cNvSpPr>
              <a:spLocks noChangeShapeType="1"/>
            </p:cNvSpPr>
            <p:nvPr/>
          </p:nvSpPr>
          <p:spPr bwMode="auto">
            <a:xfrm flipV="1">
              <a:off x="1584" y="168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1404" name="Text Box 28"/>
            <p:cNvSpPr txBox="1">
              <a:spLocks noChangeArrowheads="1"/>
            </p:cNvSpPr>
            <p:nvPr/>
          </p:nvSpPr>
          <p:spPr bwMode="auto">
            <a:xfrm>
              <a:off x="3223" y="1344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i="1">
                  <a:latin typeface="Arial" pitchFamily="34" charset="0"/>
                  <a:cs typeface="Arial" pitchFamily="34" charset="0"/>
                </a:rPr>
                <a:t>L</a:t>
              </a:r>
              <a:endParaRPr lang="en-US" altLang="en-US" sz="2400" b="1">
                <a:cs typeface="Times New Roman" pitchFamily="18" charset="0"/>
              </a:endParaRPr>
            </a:p>
          </p:txBody>
        </p:sp>
        <p:sp>
          <p:nvSpPr>
            <p:cNvPr id="101405" name="Line 29"/>
            <p:cNvSpPr>
              <a:spLocks noChangeShapeType="1"/>
            </p:cNvSpPr>
            <p:nvPr/>
          </p:nvSpPr>
          <p:spPr bwMode="auto">
            <a:xfrm flipV="1">
              <a:off x="1584" y="96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1406" name="Line 30"/>
            <p:cNvSpPr>
              <a:spLocks noChangeShapeType="1"/>
            </p:cNvSpPr>
            <p:nvPr/>
          </p:nvSpPr>
          <p:spPr bwMode="auto">
            <a:xfrm>
              <a:off x="1584" y="2016"/>
              <a:ext cx="269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101407" name="Group 31"/>
            <p:cNvGrpSpPr>
              <a:grpSpLocks/>
            </p:cNvGrpSpPr>
            <p:nvPr/>
          </p:nvGrpSpPr>
          <p:grpSpPr bwMode="auto">
            <a:xfrm>
              <a:off x="4128" y="960"/>
              <a:ext cx="288" cy="1056"/>
              <a:chOff x="2736" y="2400"/>
              <a:chExt cx="288" cy="1056"/>
            </a:xfrm>
          </p:grpSpPr>
          <p:sp>
            <p:nvSpPr>
              <p:cNvPr id="101408" name="Line 32"/>
              <p:cNvSpPr>
                <a:spLocks noChangeShapeType="1"/>
              </p:cNvSpPr>
              <p:nvPr/>
            </p:nvSpPr>
            <p:spPr bwMode="auto">
              <a:xfrm rot="16200000" flipV="1">
                <a:off x="2784" y="2975"/>
                <a:ext cx="48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1409" name="Line 33"/>
              <p:cNvSpPr>
                <a:spLocks noChangeShapeType="1"/>
              </p:cNvSpPr>
              <p:nvPr/>
            </p:nvSpPr>
            <p:spPr bwMode="auto">
              <a:xfrm rot="16200000">
                <a:off x="2856" y="2855"/>
                <a:ext cx="4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1410" name="Line 34"/>
              <p:cNvSpPr>
                <a:spLocks noChangeShapeType="1"/>
              </p:cNvSpPr>
              <p:nvPr/>
            </p:nvSpPr>
            <p:spPr bwMode="auto">
              <a:xfrm rot="16200000">
                <a:off x="2856" y="2760"/>
                <a:ext cx="4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1411" name="Line 35"/>
              <p:cNvSpPr>
                <a:spLocks noChangeShapeType="1"/>
              </p:cNvSpPr>
              <p:nvPr/>
            </p:nvSpPr>
            <p:spPr bwMode="auto">
              <a:xfrm rot="16200000" flipV="1">
                <a:off x="2856" y="2807"/>
                <a:ext cx="4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1412" name="Line 36"/>
              <p:cNvSpPr>
                <a:spLocks noChangeShapeType="1"/>
              </p:cNvSpPr>
              <p:nvPr/>
            </p:nvSpPr>
            <p:spPr bwMode="auto">
              <a:xfrm rot="16200000">
                <a:off x="2856" y="2663"/>
                <a:ext cx="4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1413" name="Line 37"/>
              <p:cNvSpPr>
                <a:spLocks noChangeShapeType="1"/>
              </p:cNvSpPr>
              <p:nvPr/>
            </p:nvSpPr>
            <p:spPr bwMode="auto">
              <a:xfrm rot="16200000" flipV="1">
                <a:off x="2856" y="2711"/>
                <a:ext cx="4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1414" name="Line 38"/>
              <p:cNvSpPr>
                <a:spLocks noChangeShapeType="1"/>
              </p:cNvSpPr>
              <p:nvPr/>
            </p:nvSpPr>
            <p:spPr bwMode="auto">
              <a:xfrm rot="16200000" flipV="1">
                <a:off x="2928" y="2687"/>
                <a:ext cx="48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1415" name="Line 39"/>
              <p:cNvSpPr>
                <a:spLocks noChangeShapeType="1"/>
              </p:cNvSpPr>
              <p:nvPr/>
            </p:nvSpPr>
            <p:spPr bwMode="auto">
              <a:xfrm rot="16200000">
                <a:off x="2712" y="2568"/>
                <a:ext cx="33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1416" name="Line 40"/>
              <p:cNvSpPr>
                <a:spLocks noChangeShapeType="1"/>
              </p:cNvSpPr>
              <p:nvPr/>
            </p:nvSpPr>
            <p:spPr bwMode="auto">
              <a:xfrm rot="16200000">
                <a:off x="2687" y="3264"/>
                <a:ext cx="38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01417" name="Line 41"/>
            <p:cNvSpPr>
              <a:spLocks noChangeShapeType="1"/>
            </p:cNvSpPr>
            <p:nvPr/>
          </p:nvSpPr>
          <p:spPr bwMode="auto">
            <a:xfrm>
              <a:off x="1574" y="1344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101418" name="Group 42"/>
            <p:cNvGrpSpPr>
              <a:grpSpLocks/>
            </p:cNvGrpSpPr>
            <p:nvPr/>
          </p:nvGrpSpPr>
          <p:grpSpPr bwMode="auto">
            <a:xfrm>
              <a:off x="2249" y="960"/>
              <a:ext cx="288" cy="1056"/>
              <a:chOff x="2736" y="2400"/>
              <a:chExt cx="288" cy="1056"/>
            </a:xfrm>
          </p:grpSpPr>
          <p:sp>
            <p:nvSpPr>
              <p:cNvPr id="101419" name="Line 43"/>
              <p:cNvSpPr>
                <a:spLocks noChangeShapeType="1"/>
              </p:cNvSpPr>
              <p:nvPr/>
            </p:nvSpPr>
            <p:spPr bwMode="auto">
              <a:xfrm rot="16200000" flipV="1">
                <a:off x="2784" y="2975"/>
                <a:ext cx="48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1420" name="Line 44"/>
              <p:cNvSpPr>
                <a:spLocks noChangeShapeType="1"/>
              </p:cNvSpPr>
              <p:nvPr/>
            </p:nvSpPr>
            <p:spPr bwMode="auto">
              <a:xfrm rot="16200000">
                <a:off x="2856" y="2855"/>
                <a:ext cx="4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1421" name="Line 45"/>
              <p:cNvSpPr>
                <a:spLocks noChangeShapeType="1"/>
              </p:cNvSpPr>
              <p:nvPr/>
            </p:nvSpPr>
            <p:spPr bwMode="auto">
              <a:xfrm rot="16200000">
                <a:off x="2856" y="2760"/>
                <a:ext cx="4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1422" name="Line 46"/>
              <p:cNvSpPr>
                <a:spLocks noChangeShapeType="1"/>
              </p:cNvSpPr>
              <p:nvPr/>
            </p:nvSpPr>
            <p:spPr bwMode="auto">
              <a:xfrm rot="16200000" flipV="1">
                <a:off x="2856" y="2807"/>
                <a:ext cx="4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1423" name="Line 47"/>
              <p:cNvSpPr>
                <a:spLocks noChangeShapeType="1"/>
              </p:cNvSpPr>
              <p:nvPr/>
            </p:nvSpPr>
            <p:spPr bwMode="auto">
              <a:xfrm rot="16200000">
                <a:off x="2856" y="2663"/>
                <a:ext cx="4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1424" name="Line 48"/>
              <p:cNvSpPr>
                <a:spLocks noChangeShapeType="1"/>
              </p:cNvSpPr>
              <p:nvPr/>
            </p:nvSpPr>
            <p:spPr bwMode="auto">
              <a:xfrm rot="16200000" flipV="1">
                <a:off x="2856" y="2711"/>
                <a:ext cx="4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1425" name="Line 49"/>
              <p:cNvSpPr>
                <a:spLocks noChangeShapeType="1"/>
              </p:cNvSpPr>
              <p:nvPr/>
            </p:nvSpPr>
            <p:spPr bwMode="auto">
              <a:xfrm rot="16200000" flipV="1">
                <a:off x="2928" y="2687"/>
                <a:ext cx="48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1426" name="Line 50"/>
              <p:cNvSpPr>
                <a:spLocks noChangeShapeType="1"/>
              </p:cNvSpPr>
              <p:nvPr/>
            </p:nvSpPr>
            <p:spPr bwMode="auto">
              <a:xfrm rot="16200000">
                <a:off x="2712" y="2568"/>
                <a:ext cx="33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1427" name="Line 51"/>
              <p:cNvSpPr>
                <a:spLocks noChangeShapeType="1"/>
              </p:cNvSpPr>
              <p:nvPr/>
            </p:nvSpPr>
            <p:spPr bwMode="auto">
              <a:xfrm rot="16200000">
                <a:off x="2687" y="3264"/>
                <a:ext cx="38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01428" name="Text Box 52"/>
            <p:cNvSpPr txBox="1">
              <a:spLocks noChangeArrowheads="1"/>
            </p:cNvSpPr>
            <p:nvPr/>
          </p:nvSpPr>
          <p:spPr bwMode="auto">
            <a:xfrm>
              <a:off x="2499" y="1344"/>
              <a:ext cx="3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i="1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altLang="en-US" sz="2400" b="1" i="1" baseline="-25000">
                  <a:latin typeface="Arial" pitchFamily="34" charset="0"/>
                  <a:cs typeface="Arial" pitchFamily="34" charset="0"/>
                </a:rPr>
                <a:t>o</a:t>
              </a:r>
              <a:endParaRPr lang="en-US" altLang="en-US" sz="2400" b="1" baseline="-25000">
                <a:cs typeface="Times New Roman" pitchFamily="18" charset="0"/>
              </a:endParaRPr>
            </a:p>
          </p:txBody>
        </p:sp>
        <p:sp>
          <p:nvSpPr>
            <p:cNvPr id="101429" name="Text Box 53"/>
            <p:cNvSpPr txBox="1">
              <a:spLocks noChangeArrowheads="1"/>
            </p:cNvSpPr>
            <p:nvPr/>
          </p:nvSpPr>
          <p:spPr bwMode="auto">
            <a:xfrm>
              <a:off x="3879" y="134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i="1">
                  <a:latin typeface="Arial" pitchFamily="34" charset="0"/>
                  <a:cs typeface="Arial" pitchFamily="34" charset="0"/>
                </a:rPr>
                <a:t>R</a:t>
              </a:r>
              <a:endParaRPr lang="en-US" altLang="en-US" sz="2400" b="1" baseline="-25000">
                <a:cs typeface="Times New Roman" pitchFamily="18" charset="0"/>
              </a:endParaRPr>
            </a:p>
          </p:txBody>
        </p:sp>
        <p:sp>
          <p:nvSpPr>
            <p:cNvPr id="101430" name="Text Box 54"/>
            <p:cNvSpPr txBox="1">
              <a:spLocks noChangeArrowheads="1"/>
            </p:cNvSpPr>
            <p:nvPr/>
          </p:nvSpPr>
          <p:spPr bwMode="auto">
            <a:xfrm>
              <a:off x="1145" y="1344"/>
              <a:ext cx="2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i="1">
                  <a:latin typeface="Arial" pitchFamily="34" charset="0"/>
                  <a:cs typeface="Arial" pitchFamily="34" charset="0"/>
                </a:rPr>
                <a:t>I</a:t>
              </a:r>
              <a:r>
                <a:rPr lang="en-US" altLang="en-US" sz="2400" b="1" i="1" baseline="-25000">
                  <a:latin typeface="Arial" pitchFamily="34" charset="0"/>
                  <a:cs typeface="Arial" pitchFamily="34" charset="0"/>
                </a:rPr>
                <a:t>o</a:t>
              </a:r>
              <a:endParaRPr lang="en-US" altLang="en-US" sz="2400" b="1" baseline="-25000">
                <a:cs typeface="Times New Roman" pitchFamily="18" charset="0"/>
              </a:endParaRPr>
            </a:p>
          </p:txBody>
        </p:sp>
        <p:sp>
          <p:nvSpPr>
            <p:cNvPr id="101431" name="Line 55"/>
            <p:cNvSpPr>
              <a:spLocks noChangeShapeType="1"/>
            </p:cNvSpPr>
            <p:nvPr/>
          </p:nvSpPr>
          <p:spPr bwMode="auto">
            <a:xfrm>
              <a:off x="1584" y="960"/>
              <a:ext cx="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1432" name="Line 56"/>
            <p:cNvSpPr>
              <a:spLocks noChangeShapeType="1"/>
            </p:cNvSpPr>
            <p:nvPr/>
          </p:nvSpPr>
          <p:spPr bwMode="auto">
            <a:xfrm>
              <a:off x="3456" y="960"/>
              <a:ext cx="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1433" name="Text Box 57"/>
            <p:cNvSpPr txBox="1">
              <a:spLocks noChangeArrowheads="1"/>
            </p:cNvSpPr>
            <p:nvPr/>
          </p:nvSpPr>
          <p:spPr bwMode="auto">
            <a:xfrm>
              <a:off x="3648" y="960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i="1">
                  <a:solidFill>
                    <a:srgbClr val="FF0000"/>
                  </a:solidFill>
                  <a:cs typeface="Arial" pitchFamily="34" charset="0"/>
                </a:rPr>
                <a:t>i</a:t>
              </a:r>
              <a:endParaRPr lang="en-US" altLang="en-US" sz="2400" b="1">
                <a:solidFill>
                  <a:srgbClr val="FF0000"/>
                </a:solidFill>
                <a:cs typeface="Times New Roman" pitchFamily="18" charset="0"/>
              </a:endParaRPr>
            </a:p>
          </p:txBody>
        </p:sp>
        <p:sp>
          <p:nvSpPr>
            <p:cNvPr id="101434" name="Line 58"/>
            <p:cNvSpPr>
              <a:spLocks noChangeShapeType="1"/>
            </p:cNvSpPr>
            <p:nvPr/>
          </p:nvSpPr>
          <p:spPr bwMode="auto">
            <a:xfrm flipH="1">
              <a:off x="3792" y="1104"/>
              <a:ext cx="19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lg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1435" name="Text Box 59"/>
            <p:cNvSpPr txBox="1">
              <a:spLocks noChangeArrowheads="1"/>
            </p:cNvSpPr>
            <p:nvPr/>
          </p:nvSpPr>
          <p:spPr bwMode="auto">
            <a:xfrm>
              <a:off x="4464" y="960"/>
              <a:ext cx="224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rgbClr val="FF0000"/>
                  </a:solidFill>
                  <a:cs typeface="Arial" pitchFamily="34" charset="0"/>
                </a:rPr>
                <a:t>+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2400" b="1" i="1">
                  <a:solidFill>
                    <a:srgbClr val="FF0000"/>
                  </a:solidFill>
                  <a:cs typeface="Arial" pitchFamily="34" charset="0"/>
                </a:rPr>
                <a:t>v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rgbClr val="FF0000"/>
                  </a:solidFill>
                  <a:cs typeface="Times New Roman" pitchFamily="18" charset="0"/>
                </a:rPr>
                <a:t>–</a:t>
              </a:r>
            </a:p>
          </p:txBody>
        </p:sp>
      </p:grpSp>
      <p:graphicFrame>
        <p:nvGraphicFramePr>
          <p:cNvPr id="101442" name="Object 66"/>
          <p:cNvGraphicFramePr>
            <a:graphicFrameLocks noChangeAspect="1"/>
          </p:cNvGraphicFramePr>
          <p:nvPr/>
        </p:nvGraphicFramePr>
        <p:xfrm>
          <a:off x="838200" y="5334000"/>
          <a:ext cx="533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5" name="Equation" r:id="rId5" imgW="177480" imgH="203040" progId="Equation.3">
                  <p:embed/>
                </p:oleObj>
              </mc:Choice>
              <mc:Fallback>
                <p:oleObj name="Equation" r:id="rId5" imgW="1774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334000"/>
                        <a:ext cx="533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8583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0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1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1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1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1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1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Continue…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Applying KVL to the circuit:</a:t>
            </a:r>
          </a:p>
          <a:p>
            <a:endParaRPr lang="en-US" altLang="en-US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FE45E-0EAC-43A6-89A8-7000BC70DE76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0" y="2705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02409" name="Rectangle 9"/>
          <p:cNvSpPr>
            <a:spLocks noChangeArrowheads="1"/>
          </p:cNvSpPr>
          <p:nvPr/>
        </p:nvSpPr>
        <p:spPr bwMode="auto">
          <a:xfrm>
            <a:off x="0" y="2690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pSp>
        <p:nvGrpSpPr>
          <p:cNvPr id="102430" name="Group 30"/>
          <p:cNvGrpSpPr>
            <a:grpSpLocks/>
          </p:cNvGrpSpPr>
          <p:nvPr/>
        </p:nvGrpSpPr>
        <p:grpSpPr bwMode="auto">
          <a:xfrm>
            <a:off x="1447800" y="2209800"/>
            <a:ext cx="5943600" cy="3886200"/>
            <a:chOff x="912" y="1392"/>
            <a:chExt cx="3744" cy="2448"/>
          </a:xfrm>
        </p:grpSpPr>
        <p:graphicFrame>
          <p:nvGraphicFramePr>
            <p:cNvPr id="102408" name="Object 8"/>
            <p:cNvGraphicFramePr>
              <a:graphicFrameLocks noChangeAspect="1"/>
            </p:cNvGraphicFramePr>
            <p:nvPr/>
          </p:nvGraphicFramePr>
          <p:xfrm>
            <a:off x="912" y="1392"/>
            <a:ext cx="1927" cy="24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44" name="Equation" r:id="rId3" imgW="1143000" imgH="1473200" progId="Equation.3">
                    <p:embed/>
                  </p:oleObj>
                </mc:Choice>
                <mc:Fallback>
                  <p:oleObj name="Equation" r:id="rId3" imgW="1143000" imgH="1473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1392"/>
                          <a:ext cx="1927" cy="24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7C80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2426" name="Group 26"/>
            <p:cNvGrpSpPr>
              <a:grpSpLocks/>
            </p:cNvGrpSpPr>
            <p:nvPr/>
          </p:nvGrpSpPr>
          <p:grpSpPr bwMode="auto">
            <a:xfrm>
              <a:off x="2928" y="1440"/>
              <a:ext cx="1680" cy="365"/>
              <a:chOff x="2928" y="1440"/>
              <a:chExt cx="1680" cy="365"/>
            </a:xfrm>
          </p:grpSpPr>
          <p:sp>
            <p:nvSpPr>
              <p:cNvPr id="102411" name="Text Box 11"/>
              <p:cNvSpPr txBox="1">
                <a:spLocks noChangeArrowheads="1"/>
              </p:cNvSpPr>
              <p:nvPr/>
            </p:nvSpPr>
            <p:spPr bwMode="auto">
              <a:xfrm>
                <a:off x="4176" y="1440"/>
                <a:ext cx="43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3200" b="1"/>
                  <a:t>(1)</a:t>
                </a:r>
              </a:p>
            </p:txBody>
          </p:sp>
          <p:sp>
            <p:nvSpPr>
              <p:cNvPr id="102415" name="Line 15"/>
              <p:cNvSpPr>
                <a:spLocks noChangeShapeType="1"/>
              </p:cNvSpPr>
              <p:nvPr/>
            </p:nvSpPr>
            <p:spPr bwMode="auto">
              <a:xfrm>
                <a:off x="2928" y="1632"/>
                <a:ext cx="120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grpSp>
          <p:nvGrpSpPr>
            <p:cNvPr id="102429" name="Group 29"/>
            <p:cNvGrpSpPr>
              <a:grpSpLocks/>
            </p:cNvGrpSpPr>
            <p:nvPr/>
          </p:nvGrpSpPr>
          <p:grpSpPr bwMode="auto">
            <a:xfrm>
              <a:off x="2928" y="3312"/>
              <a:ext cx="1728" cy="365"/>
              <a:chOff x="2928" y="3312"/>
              <a:chExt cx="1728" cy="365"/>
            </a:xfrm>
          </p:grpSpPr>
          <p:sp>
            <p:nvSpPr>
              <p:cNvPr id="102414" name="Text Box 14"/>
              <p:cNvSpPr txBox="1">
                <a:spLocks noChangeArrowheads="1"/>
              </p:cNvSpPr>
              <p:nvPr/>
            </p:nvSpPr>
            <p:spPr bwMode="auto">
              <a:xfrm>
                <a:off x="4224" y="3312"/>
                <a:ext cx="43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3200" b="1"/>
                  <a:t>(4)</a:t>
                </a:r>
              </a:p>
            </p:txBody>
          </p:sp>
          <p:sp>
            <p:nvSpPr>
              <p:cNvPr id="102416" name="Line 16"/>
              <p:cNvSpPr>
                <a:spLocks noChangeShapeType="1"/>
              </p:cNvSpPr>
              <p:nvPr/>
            </p:nvSpPr>
            <p:spPr bwMode="auto">
              <a:xfrm>
                <a:off x="2928" y="3552"/>
                <a:ext cx="129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grpSp>
          <p:nvGrpSpPr>
            <p:cNvPr id="102428" name="Group 28"/>
            <p:cNvGrpSpPr>
              <a:grpSpLocks/>
            </p:cNvGrpSpPr>
            <p:nvPr/>
          </p:nvGrpSpPr>
          <p:grpSpPr bwMode="auto">
            <a:xfrm>
              <a:off x="2928" y="2592"/>
              <a:ext cx="1728" cy="365"/>
              <a:chOff x="2928" y="2592"/>
              <a:chExt cx="1728" cy="365"/>
            </a:xfrm>
          </p:grpSpPr>
          <p:sp>
            <p:nvSpPr>
              <p:cNvPr id="102413" name="Text Box 13"/>
              <p:cNvSpPr txBox="1">
                <a:spLocks noChangeArrowheads="1"/>
              </p:cNvSpPr>
              <p:nvPr/>
            </p:nvSpPr>
            <p:spPr bwMode="auto">
              <a:xfrm>
                <a:off x="4224" y="2592"/>
                <a:ext cx="43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3200" b="1"/>
                  <a:t>(3)</a:t>
                </a:r>
              </a:p>
            </p:txBody>
          </p:sp>
          <p:sp>
            <p:nvSpPr>
              <p:cNvPr id="102417" name="Line 17"/>
              <p:cNvSpPr>
                <a:spLocks noChangeShapeType="1"/>
              </p:cNvSpPr>
              <p:nvPr/>
            </p:nvSpPr>
            <p:spPr bwMode="auto">
              <a:xfrm>
                <a:off x="2928" y="2784"/>
                <a:ext cx="129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grpSp>
          <p:nvGrpSpPr>
            <p:cNvPr id="102427" name="Group 27"/>
            <p:cNvGrpSpPr>
              <a:grpSpLocks/>
            </p:cNvGrpSpPr>
            <p:nvPr/>
          </p:nvGrpSpPr>
          <p:grpSpPr bwMode="auto">
            <a:xfrm>
              <a:off x="2928" y="1920"/>
              <a:ext cx="1680" cy="365"/>
              <a:chOff x="2928" y="1920"/>
              <a:chExt cx="1680" cy="365"/>
            </a:xfrm>
          </p:grpSpPr>
          <p:sp>
            <p:nvSpPr>
              <p:cNvPr id="102412" name="Text Box 12"/>
              <p:cNvSpPr txBox="1">
                <a:spLocks noChangeArrowheads="1"/>
              </p:cNvSpPr>
              <p:nvPr/>
            </p:nvSpPr>
            <p:spPr bwMode="auto">
              <a:xfrm>
                <a:off x="4176" y="1920"/>
                <a:ext cx="43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3200" b="1"/>
                  <a:t>(2)</a:t>
                </a:r>
              </a:p>
            </p:txBody>
          </p:sp>
          <p:sp>
            <p:nvSpPr>
              <p:cNvPr id="102418" name="Line 18"/>
              <p:cNvSpPr>
                <a:spLocks noChangeShapeType="1"/>
              </p:cNvSpPr>
              <p:nvPr/>
            </p:nvSpPr>
            <p:spPr bwMode="auto">
              <a:xfrm>
                <a:off x="2928" y="2160"/>
                <a:ext cx="120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8915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2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altLang="en-US" sz="4000"/>
              <a:t>Continue</a:t>
            </a:r>
            <a:br>
              <a:rPr lang="en-US" altLang="en-US" sz="4000"/>
            </a:br>
            <a:endParaRPr lang="en-US" altLang="en-US" sz="400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8229600" cy="5410200"/>
          </a:xfrm>
        </p:spPr>
        <p:txBody>
          <a:bodyPr/>
          <a:lstStyle/>
          <a:p>
            <a:r>
              <a:rPr lang="en-US" altLang="en-US"/>
              <a:t>From equation (4), let say;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Integrate both sides of equation (5);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Where: </a:t>
            </a:r>
          </a:p>
          <a:p>
            <a:pPr>
              <a:buFont typeface="Wingdings" pitchFamily="2" charset="2"/>
              <a:buChar char="v"/>
            </a:pPr>
            <a:r>
              <a:rPr lang="en-US" altLang="en-US" i="1"/>
              <a:t>i(t</a:t>
            </a:r>
            <a:r>
              <a:rPr lang="en-US" altLang="en-US" sz="2400" i="1"/>
              <a:t>o</a:t>
            </a:r>
            <a:r>
              <a:rPr lang="en-US" altLang="en-US" i="1"/>
              <a:t>)</a:t>
            </a:r>
            <a:r>
              <a:rPr lang="en-US" altLang="en-US"/>
              <a:t> is the current corresponding to time </a:t>
            </a:r>
            <a:r>
              <a:rPr lang="en-US" altLang="en-US" i="1"/>
              <a:t>t</a:t>
            </a:r>
            <a:r>
              <a:rPr lang="en-US" altLang="en-US" sz="2400" i="1"/>
              <a:t>o</a:t>
            </a:r>
          </a:p>
          <a:p>
            <a:pPr>
              <a:buFont typeface="Wingdings" pitchFamily="2" charset="2"/>
              <a:buChar char="v"/>
            </a:pPr>
            <a:r>
              <a:rPr lang="en-US" altLang="en-US" i="1"/>
              <a:t>i(t)</a:t>
            </a:r>
            <a:r>
              <a:rPr lang="en-US" altLang="en-US"/>
              <a:t> ia the current corresponding to time </a:t>
            </a:r>
            <a:r>
              <a:rPr lang="en-US" altLang="en-US" i="1"/>
              <a:t>t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93E36-E26F-4A26-BC03-8006784BA01F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04453" name="Rectangle 5"/>
          <p:cNvSpPr>
            <a:spLocks noChangeArrowheads="1"/>
          </p:cNvSpPr>
          <p:nvPr/>
        </p:nvSpPr>
        <p:spPr bwMode="auto">
          <a:xfrm>
            <a:off x="0" y="3109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044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0445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pSp>
        <p:nvGrpSpPr>
          <p:cNvPr id="104463" name="Group 15"/>
          <p:cNvGrpSpPr>
            <a:grpSpLocks/>
          </p:cNvGrpSpPr>
          <p:nvPr/>
        </p:nvGrpSpPr>
        <p:grpSpPr bwMode="auto">
          <a:xfrm>
            <a:off x="990600" y="762000"/>
            <a:ext cx="4953000" cy="1676400"/>
            <a:chOff x="624" y="480"/>
            <a:chExt cx="3120" cy="1056"/>
          </a:xfrm>
        </p:grpSpPr>
        <p:graphicFrame>
          <p:nvGraphicFramePr>
            <p:cNvPr id="104452" name="Object 4"/>
            <p:cNvGraphicFramePr>
              <a:graphicFrameLocks noChangeAspect="1"/>
            </p:cNvGraphicFramePr>
            <p:nvPr/>
          </p:nvGraphicFramePr>
          <p:xfrm>
            <a:off x="624" y="480"/>
            <a:ext cx="1344" cy="10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02" name="Equation" r:id="rId3" imgW="787058" imgH="634725" progId="Equation.3">
                    <p:embed/>
                  </p:oleObj>
                </mc:Choice>
                <mc:Fallback>
                  <p:oleObj name="Equation" r:id="rId3" imgW="787058" imgH="6347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480"/>
                          <a:ext cx="1344" cy="10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CC00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459" name="Text Box 11"/>
            <p:cNvSpPr txBox="1">
              <a:spLocks noChangeArrowheads="1"/>
            </p:cNvSpPr>
            <p:nvPr/>
          </p:nvSpPr>
          <p:spPr bwMode="auto">
            <a:xfrm>
              <a:off x="3264" y="1008"/>
              <a:ext cx="4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200" b="1"/>
                <a:t>(5)</a:t>
              </a:r>
            </a:p>
          </p:txBody>
        </p:sp>
        <p:sp>
          <p:nvSpPr>
            <p:cNvPr id="104461" name="Line 13"/>
            <p:cNvSpPr>
              <a:spLocks noChangeShapeType="1"/>
            </p:cNvSpPr>
            <p:nvPr/>
          </p:nvSpPr>
          <p:spPr bwMode="auto">
            <a:xfrm>
              <a:off x="2208" y="1200"/>
              <a:ext cx="105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104464" name="Group 16"/>
          <p:cNvGrpSpPr>
            <a:grpSpLocks/>
          </p:cNvGrpSpPr>
          <p:nvPr/>
        </p:nvGrpSpPr>
        <p:grpSpPr bwMode="auto">
          <a:xfrm>
            <a:off x="990600" y="3200400"/>
            <a:ext cx="5791200" cy="1085850"/>
            <a:chOff x="624" y="2016"/>
            <a:chExt cx="3648" cy="684"/>
          </a:xfrm>
        </p:grpSpPr>
        <p:graphicFrame>
          <p:nvGraphicFramePr>
            <p:cNvPr id="104456" name="Object 8"/>
            <p:cNvGraphicFramePr>
              <a:graphicFrameLocks noChangeAspect="1"/>
            </p:cNvGraphicFramePr>
            <p:nvPr/>
          </p:nvGraphicFramePr>
          <p:xfrm>
            <a:off x="624" y="2016"/>
            <a:ext cx="2016" cy="6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03" name="Equation" r:id="rId5" imgW="1155700" imgH="393700" progId="Equation.3">
                    <p:embed/>
                  </p:oleObj>
                </mc:Choice>
                <mc:Fallback>
                  <p:oleObj name="Equation" r:id="rId5" imgW="1155700" imgH="393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2016"/>
                          <a:ext cx="2016" cy="6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CC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460" name="Text Box 12"/>
            <p:cNvSpPr txBox="1">
              <a:spLocks noChangeArrowheads="1"/>
            </p:cNvSpPr>
            <p:nvPr/>
          </p:nvSpPr>
          <p:spPr bwMode="auto">
            <a:xfrm>
              <a:off x="3792" y="2160"/>
              <a:ext cx="4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200" b="1"/>
                <a:t>(6)</a:t>
              </a:r>
            </a:p>
          </p:txBody>
        </p:sp>
        <p:sp>
          <p:nvSpPr>
            <p:cNvPr id="104462" name="Line 14"/>
            <p:cNvSpPr>
              <a:spLocks noChangeShapeType="1"/>
            </p:cNvSpPr>
            <p:nvPr/>
          </p:nvSpPr>
          <p:spPr bwMode="auto">
            <a:xfrm>
              <a:off x="2736" y="2352"/>
              <a:ext cx="105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209732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4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04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0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04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865187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Continue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064125"/>
          </a:xfrm>
        </p:spPr>
        <p:txBody>
          <a:bodyPr/>
          <a:lstStyle/>
          <a:p>
            <a:r>
              <a:rPr lang="en-US" altLang="en-US"/>
              <a:t>Therefore,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hence, the current is</a:t>
            </a:r>
          </a:p>
          <a:p>
            <a:pPr>
              <a:buFont typeface="Wingdings" pitchFamily="2" charset="2"/>
              <a:buNone/>
            </a:pPr>
            <a:endParaRPr lang="en-US" altLang="en-US"/>
          </a:p>
          <a:p>
            <a:pPr>
              <a:buFont typeface="Wingdings" pitchFamily="2" charset="2"/>
              <a:buNone/>
            </a:pPr>
            <a:endParaRPr lang="en-US" altLang="en-US"/>
          </a:p>
          <a:p>
            <a:pPr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62264-8621-4E03-87B3-2979CEFC5B04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0547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0547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pSp>
        <p:nvGrpSpPr>
          <p:cNvPr id="105482" name="Group 10"/>
          <p:cNvGrpSpPr>
            <a:grpSpLocks/>
          </p:cNvGrpSpPr>
          <p:nvPr/>
        </p:nvGrpSpPr>
        <p:grpSpPr bwMode="auto">
          <a:xfrm>
            <a:off x="990600" y="1676400"/>
            <a:ext cx="5060950" cy="1093788"/>
            <a:chOff x="624" y="1056"/>
            <a:chExt cx="3188" cy="689"/>
          </a:xfrm>
        </p:grpSpPr>
        <p:graphicFrame>
          <p:nvGraphicFramePr>
            <p:cNvPr id="105476" name="Object 4"/>
            <p:cNvGraphicFramePr>
              <a:graphicFrameLocks noChangeAspect="1"/>
            </p:cNvGraphicFramePr>
            <p:nvPr/>
          </p:nvGraphicFramePr>
          <p:xfrm>
            <a:off x="624" y="1056"/>
            <a:ext cx="1488" cy="6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26" name="Equation" r:id="rId3" imgW="901309" imgH="418918" progId="Equation.3">
                    <p:embed/>
                  </p:oleObj>
                </mc:Choice>
                <mc:Fallback>
                  <p:oleObj name="Equation" r:id="rId3" imgW="901309" imgH="4189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1056"/>
                          <a:ext cx="1488" cy="6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5480" name="Text Box 8"/>
            <p:cNvSpPr txBox="1">
              <a:spLocks noChangeArrowheads="1"/>
            </p:cNvSpPr>
            <p:nvPr/>
          </p:nvSpPr>
          <p:spPr bwMode="auto">
            <a:xfrm>
              <a:off x="3360" y="1168"/>
              <a:ext cx="45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3600" b="1"/>
                <a:t>(7)</a:t>
              </a:r>
            </a:p>
          </p:txBody>
        </p:sp>
        <p:sp>
          <p:nvSpPr>
            <p:cNvPr id="105481" name="Line 9"/>
            <p:cNvSpPr>
              <a:spLocks noChangeShapeType="1"/>
            </p:cNvSpPr>
            <p:nvPr/>
          </p:nvSpPr>
          <p:spPr bwMode="auto">
            <a:xfrm>
              <a:off x="2208" y="1392"/>
              <a:ext cx="105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10548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05483" name="Object 11"/>
          <p:cNvGraphicFramePr>
            <a:graphicFrameLocks noChangeAspect="1"/>
          </p:cNvGraphicFramePr>
          <p:nvPr/>
        </p:nvGraphicFramePr>
        <p:xfrm>
          <a:off x="609600" y="3657600"/>
          <a:ext cx="756602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7" name="Equation" r:id="rId5" imgW="1701720" imgH="241200" progId="Equation.3">
                  <p:embed/>
                </p:oleObj>
              </mc:Choice>
              <mc:Fallback>
                <p:oleObj name="Equation" r:id="rId5" imgW="17017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657600"/>
                        <a:ext cx="7566025" cy="1219200"/>
                      </a:xfrm>
                      <a:prstGeom prst="rect">
                        <a:avLst/>
                      </a:prstGeom>
                      <a:solidFill>
                        <a:srgbClr val="99CC00">
                          <a:alpha val="53000"/>
                        </a:srgbClr>
                      </a:solidFill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7395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5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05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000"/>
              <a:t>Continue</a:t>
            </a:r>
            <a:br>
              <a:rPr lang="en-US" altLang="en-US" sz="4000"/>
            </a:br>
            <a:endParaRPr lang="en-US" altLang="en-US" sz="4000"/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229600" cy="5216525"/>
          </a:xfrm>
        </p:spPr>
        <p:txBody>
          <a:bodyPr/>
          <a:lstStyle/>
          <a:p>
            <a:r>
              <a:rPr lang="en-US" altLang="en-US"/>
              <a:t>From the Ohm’s law, the voltage across the resistor R is:</a:t>
            </a:r>
          </a:p>
          <a:p>
            <a:endParaRPr lang="en-US" altLang="en-US"/>
          </a:p>
          <a:p>
            <a:pPr>
              <a:buFont typeface="Wingdings" pitchFamily="2" charset="2"/>
              <a:buNone/>
            </a:pPr>
            <a:endParaRPr lang="en-US" altLang="en-US"/>
          </a:p>
          <a:p>
            <a:pPr>
              <a:buFont typeface="Wingdings" pitchFamily="2" charset="2"/>
              <a:buNone/>
            </a:pPr>
            <a:endParaRPr lang="en-US" altLang="en-US"/>
          </a:p>
          <a:p>
            <a:r>
              <a:rPr lang="en-US" altLang="en-US"/>
              <a:t>And the power dissipated in the resistor is:</a:t>
            </a:r>
          </a:p>
          <a:p>
            <a:pPr>
              <a:buFont typeface="Wingdings" pitchFamily="2" charset="2"/>
              <a:buNone/>
            </a:pPr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4A09-4EAC-41D2-BE4F-035AEE58DB96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0650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06500" name="Object 4"/>
          <p:cNvGraphicFramePr>
            <a:graphicFrameLocks noChangeAspect="1"/>
          </p:cNvGraphicFramePr>
          <p:nvPr/>
        </p:nvGraphicFramePr>
        <p:xfrm>
          <a:off x="1143000" y="2286000"/>
          <a:ext cx="6637338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0" name="Equation" r:id="rId3" imgW="1523880" imgH="241200" progId="Equation.3">
                  <p:embed/>
                </p:oleObj>
              </mc:Choice>
              <mc:Fallback>
                <p:oleObj name="Equation" r:id="rId3" imgW="15238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286000"/>
                        <a:ext cx="6637338" cy="103981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06502" name="Object 6"/>
          <p:cNvGraphicFramePr>
            <a:graphicFrameLocks noChangeAspect="1"/>
          </p:cNvGraphicFramePr>
          <p:nvPr/>
        </p:nvGraphicFramePr>
        <p:xfrm>
          <a:off x="1219200" y="4648200"/>
          <a:ext cx="6337300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1" name="Equation" r:id="rId5" imgW="1485720" imgH="241200" progId="Equation.3">
                  <p:embed/>
                </p:oleObj>
              </mc:Choice>
              <mc:Fallback>
                <p:oleObj name="Equation" r:id="rId5" imgW="14857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648200"/>
                        <a:ext cx="6337300" cy="1017588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38100">
                        <a:solidFill>
                          <a:srgbClr val="003366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852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0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000"/>
              <a:t>Continue</a:t>
            </a:r>
            <a:br>
              <a:rPr lang="en-US" altLang="en-US" sz="4000"/>
            </a:br>
            <a:endParaRPr lang="en-US" altLang="en-US" sz="4000"/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Energy absorb by the resistor is:</a:t>
            </a:r>
          </a:p>
          <a:p>
            <a:pPr>
              <a:buFont typeface="Wingdings" pitchFamily="2" charset="2"/>
              <a:buNone/>
            </a:pPr>
            <a:endParaRPr lang="en-US" altLang="en-US"/>
          </a:p>
          <a:p>
            <a:pPr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C9C1-7468-4209-B04C-0441631EBB30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107525" name="Rectangle 5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07524" name="Object 4"/>
          <p:cNvGraphicFramePr>
            <a:graphicFrameLocks noChangeAspect="1"/>
          </p:cNvGraphicFramePr>
          <p:nvPr/>
        </p:nvGraphicFramePr>
        <p:xfrm>
          <a:off x="1314450" y="2362200"/>
          <a:ext cx="5294313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0" name="Equation" r:id="rId3" imgW="1396800" imgH="393480" progId="Equation.3">
                  <p:embed/>
                </p:oleObj>
              </mc:Choice>
              <mc:Fallback>
                <p:oleObj name="Equation" r:id="rId3" imgW="1396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450" y="2362200"/>
                        <a:ext cx="5294313" cy="135731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466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Time Constant, </a:t>
            </a:r>
            <a:r>
              <a:rPr lang="el-GR" altLang="en-US">
                <a:cs typeface="Times New Roman" pitchFamily="18" charset="0"/>
              </a:rPr>
              <a:t>τ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7200" cy="4530725"/>
          </a:xfrm>
        </p:spPr>
        <p:txBody>
          <a:bodyPr/>
          <a:lstStyle/>
          <a:p>
            <a:r>
              <a:rPr lang="en-US" altLang="en-US" sz="2800"/>
              <a:t>Time constant, </a:t>
            </a:r>
            <a:r>
              <a:rPr lang="el-GR" altLang="en-US" sz="2800">
                <a:cs typeface="Times New Roman" pitchFamily="18" charset="0"/>
              </a:rPr>
              <a:t>τ</a:t>
            </a:r>
            <a:r>
              <a:rPr lang="en-US" altLang="en-US" sz="2800">
                <a:cs typeface="Times New Roman" pitchFamily="18" charset="0"/>
              </a:rPr>
              <a:t> determines the rate at which the current or voltage approaches zero.</a:t>
            </a:r>
          </a:p>
          <a:p>
            <a:pPr>
              <a:buFont typeface="Wingdings" pitchFamily="2" charset="2"/>
              <a:buNone/>
            </a:pPr>
            <a:endParaRPr lang="en-US" altLang="en-US" sz="2800"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endParaRPr lang="en-US" altLang="en-US" sz="2800">
              <a:cs typeface="Times New Roman" pitchFamily="18" charset="0"/>
            </a:endParaRPr>
          </a:p>
          <a:p>
            <a:r>
              <a:rPr lang="en-US" altLang="en-US" sz="2800">
                <a:cs typeface="Times New Roman" pitchFamily="18" charset="0"/>
              </a:rPr>
              <a:t>Time constant,                     (sec)</a:t>
            </a:r>
            <a:endParaRPr lang="el-GR" altLang="en-US" sz="2800">
              <a:cs typeface="Times New Roman" pitchFamily="18" charset="0"/>
            </a:endParaRPr>
          </a:p>
        </p:txBody>
      </p:sp>
      <p:graphicFrame>
        <p:nvGraphicFramePr>
          <p:cNvPr id="11059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402013" y="3276600"/>
          <a:ext cx="1250950" cy="121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4" name="Equation" r:id="rId3" imgW="406080" imgH="393480" progId="Equation.3">
                  <p:embed/>
                </p:oleObj>
              </mc:Choice>
              <mc:Fallback>
                <p:oleObj name="Equation" r:id="rId3" imgW="4060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2013" y="3276600"/>
                        <a:ext cx="1250950" cy="1211263"/>
                      </a:xfrm>
                      <a:prstGeom prst="rect">
                        <a:avLst/>
                      </a:prstGeom>
                      <a:solidFill>
                        <a:srgbClr val="CC99FF"/>
                      </a:solidFill>
                      <a:ln w="38100">
                        <a:solidFill>
                          <a:srgbClr val="333333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F31E-48D9-4066-88E6-5BA60DD62D70}" type="slidenum">
              <a:rPr lang="en-US" altLang="en-US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2959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0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533400"/>
            <a:ext cx="7848600" cy="5597525"/>
          </a:xfrm>
        </p:spPr>
        <p:txBody>
          <a:bodyPr/>
          <a:lstStyle/>
          <a:p>
            <a:r>
              <a:rPr lang="en-US" altLang="en-US" sz="2800"/>
              <a:t>The expressions for current, voltage, power and energy using time constant concept:</a:t>
            </a:r>
          </a:p>
          <a:p>
            <a:endParaRPr lang="en-US" altLang="en-US" sz="2800"/>
          </a:p>
          <a:p>
            <a:pPr>
              <a:buFont typeface="Wingdings" pitchFamily="2" charset="2"/>
              <a:buNone/>
            </a:pPr>
            <a:endParaRPr lang="en-US" altLang="en-US" sz="2800"/>
          </a:p>
          <a:p>
            <a:pPr>
              <a:buFont typeface="Wingdings" pitchFamily="2" charset="2"/>
              <a:buNone/>
            </a:pPr>
            <a:endParaRPr lang="en-US" altLang="en-US" sz="2800"/>
          </a:p>
        </p:txBody>
      </p:sp>
      <p:graphicFrame>
        <p:nvGraphicFramePr>
          <p:cNvPr id="11264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839913" y="1752600"/>
          <a:ext cx="4778375" cy="434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8" name="Equation" r:id="rId3" imgW="1257120" imgH="1143000" progId="Equation.3">
                  <p:embed/>
                </p:oleObj>
              </mc:Choice>
              <mc:Fallback>
                <p:oleObj name="Equation" r:id="rId3" imgW="125712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9913" y="1752600"/>
                        <a:ext cx="4778375" cy="4343400"/>
                      </a:xfrm>
                      <a:prstGeom prst="rect">
                        <a:avLst/>
                      </a:prstGeom>
                      <a:blipFill dpi="0" rotWithShape="1">
                        <a:blip r:embed="rId5"/>
                        <a:srcRect/>
                        <a:tile tx="0" ty="0" sx="100000" sy="100000" flip="none" algn="tl"/>
                      </a:blipFill>
                      <a:ln w="38100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671B-315D-45A5-BC3A-0AE1BD78380A}" type="slidenum">
              <a:rPr lang="en-US" altLang="en-US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339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4"/>
          <p:cNvSpPr>
            <a:spLocks noChangeShapeType="1"/>
          </p:cNvSpPr>
          <p:nvPr/>
        </p:nvSpPr>
        <p:spPr bwMode="auto">
          <a:xfrm flipV="1">
            <a:off x="1304925" y="933450"/>
            <a:ext cx="1905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" name="Line 5"/>
          <p:cNvSpPr>
            <a:spLocks noChangeShapeType="1"/>
          </p:cNvSpPr>
          <p:nvPr/>
        </p:nvSpPr>
        <p:spPr bwMode="auto">
          <a:xfrm flipV="1">
            <a:off x="1066800" y="4562475"/>
            <a:ext cx="661987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7680325" y="4767263"/>
            <a:ext cx="268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t</a:t>
            </a:r>
            <a:endParaRPr lang="th-TH" altLang="en-US" sz="2000">
              <a:latin typeface="Times New Roman" pitchFamily="18" charset="0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022350" y="404813"/>
            <a:ext cx="506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i(t)</a:t>
            </a:r>
            <a:endParaRPr lang="th-TH" altLang="en-US" sz="2000">
              <a:latin typeface="Times New Roman" pitchFamily="18" charset="0"/>
            </a:endParaRPr>
          </a:p>
        </p:txBody>
      </p:sp>
      <p:sp>
        <p:nvSpPr>
          <p:cNvPr id="6" name="Line 10"/>
          <p:cNvSpPr>
            <a:spLocks noChangeShapeType="1"/>
          </p:cNvSpPr>
          <p:nvPr/>
        </p:nvSpPr>
        <p:spPr bwMode="auto">
          <a:xfrm>
            <a:off x="1270000" y="1981200"/>
            <a:ext cx="8572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869950" y="1785938"/>
            <a:ext cx="365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I</a:t>
            </a:r>
            <a:r>
              <a:rPr lang="en-US" altLang="en-US" sz="2000" baseline="-25000">
                <a:latin typeface="Times New Roman" pitchFamily="18" charset="0"/>
              </a:rPr>
              <a:t>0</a:t>
            </a:r>
            <a:endParaRPr lang="th-TH" altLang="en-US" sz="2000" baseline="-25000">
              <a:latin typeface="Times New Roman" pitchFamily="18" charset="0"/>
            </a:endParaRPr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 flipH="1">
            <a:off x="6427788" y="3686175"/>
            <a:ext cx="171450" cy="790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6005513" y="3154363"/>
            <a:ext cx="1800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Approach zero</a:t>
            </a:r>
            <a:endParaRPr lang="th-TH" altLang="en-US" sz="2000">
              <a:latin typeface="Times New Roman" pitchFamily="18" charset="0"/>
            </a:endParaRPr>
          </a:p>
        </p:txBody>
      </p:sp>
      <p:sp>
        <p:nvSpPr>
          <p:cNvPr id="10" name="Freeform 14"/>
          <p:cNvSpPr>
            <a:spLocks/>
          </p:cNvSpPr>
          <p:nvPr/>
        </p:nvSpPr>
        <p:spPr bwMode="auto">
          <a:xfrm>
            <a:off x="1304925" y="1981200"/>
            <a:ext cx="5324475" cy="2592388"/>
          </a:xfrm>
          <a:custGeom>
            <a:avLst/>
            <a:gdLst>
              <a:gd name="T0" fmla="*/ 0 w 3354"/>
              <a:gd name="T1" fmla="*/ 0 h 1633"/>
              <a:gd name="T2" fmla="*/ 2147483647 w 3354"/>
              <a:gd name="T3" fmla="*/ 2147483647 h 1633"/>
              <a:gd name="T4" fmla="*/ 2147483647 w 3354"/>
              <a:gd name="T5" fmla="*/ 2147483647 h 1633"/>
              <a:gd name="T6" fmla="*/ 2147483647 w 3354"/>
              <a:gd name="T7" fmla="*/ 2147483647 h 1633"/>
              <a:gd name="T8" fmla="*/ 0 60000 65536"/>
              <a:gd name="T9" fmla="*/ 0 60000 65536"/>
              <a:gd name="T10" fmla="*/ 0 60000 65536"/>
              <a:gd name="T11" fmla="*/ 0 60000 65536"/>
              <a:gd name="T12" fmla="*/ 0 w 3354"/>
              <a:gd name="T13" fmla="*/ 0 h 1633"/>
              <a:gd name="T14" fmla="*/ 3354 w 3354"/>
              <a:gd name="T15" fmla="*/ 1633 h 163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54" h="1633">
                <a:moveTo>
                  <a:pt x="0" y="0"/>
                </a:moveTo>
                <a:cubicBezTo>
                  <a:pt x="153" y="391"/>
                  <a:pt x="307" y="782"/>
                  <a:pt x="678" y="1038"/>
                </a:cubicBezTo>
                <a:cubicBezTo>
                  <a:pt x="1049" y="1294"/>
                  <a:pt x="1780" y="1439"/>
                  <a:pt x="2226" y="1536"/>
                </a:cubicBezTo>
                <a:cubicBezTo>
                  <a:pt x="2672" y="1633"/>
                  <a:pt x="3013" y="1626"/>
                  <a:pt x="3354" y="1620"/>
                </a:cubicBezTo>
              </a:path>
            </a:pathLst>
          </a:cu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/>
        </p:nvGraphicFramePr>
        <p:xfrm>
          <a:off x="4503738" y="1195388"/>
          <a:ext cx="1722437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2" name="Equation" r:id="rId3" imgW="748975" imgH="342751" progId="Equation.3">
                  <p:embed/>
                </p:oleObj>
              </mc:Choice>
              <mc:Fallback>
                <p:oleObj name="Equation" r:id="rId3" imgW="748975" imgH="3427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3738" y="1195388"/>
                        <a:ext cx="1722437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3294063" y="5395913"/>
            <a:ext cx="2638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Natural Response only</a:t>
            </a:r>
            <a:endParaRPr lang="th-TH" altLang="en-US" sz="2000">
              <a:latin typeface="Times New Roman" pitchFamily="18" charset="0"/>
            </a:endParaRPr>
          </a:p>
        </p:txBody>
      </p:sp>
      <p:grpSp>
        <p:nvGrpSpPr>
          <p:cNvPr id="13" name="Group 21"/>
          <p:cNvGrpSpPr>
            <a:grpSpLocks/>
          </p:cNvGrpSpPr>
          <p:nvPr/>
        </p:nvGrpSpPr>
        <p:grpSpPr bwMode="auto">
          <a:xfrm>
            <a:off x="5307013" y="1093788"/>
            <a:ext cx="3595687" cy="1525587"/>
            <a:chOff x="3343" y="689"/>
            <a:chExt cx="2265" cy="961"/>
          </a:xfrm>
        </p:grpSpPr>
        <p:sp>
          <p:nvSpPr>
            <p:cNvPr id="14" name="Oval 18"/>
            <p:cNvSpPr>
              <a:spLocks noChangeArrowheads="1"/>
            </p:cNvSpPr>
            <p:nvPr/>
          </p:nvSpPr>
          <p:spPr bwMode="auto">
            <a:xfrm>
              <a:off x="3343" y="689"/>
              <a:ext cx="623" cy="688"/>
            </a:xfrm>
            <a:prstGeom prst="ellips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Times New Roman" pitchFamily="18" charset="0"/>
              </a:endParaRPr>
            </a:p>
          </p:txBody>
        </p:sp>
        <p:sp>
          <p:nvSpPr>
            <p:cNvPr id="15" name="Line 19"/>
            <p:cNvSpPr>
              <a:spLocks noChangeShapeType="1"/>
            </p:cNvSpPr>
            <p:nvPr/>
          </p:nvSpPr>
          <p:spPr bwMode="auto">
            <a:xfrm>
              <a:off x="3946" y="1258"/>
              <a:ext cx="304" cy="33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Text Box 20"/>
            <p:cNvSpPr txBox="1">
              <a:spLocks noChangeArrowheads="1"/>
            </p:cNvSpPr>
            <p:nvPr/>
          </p:nvSpPr>
          <p:spPr bwMode="auto">
            <a:xfrm>
              <a:off x="4279" y="1208"/>
              <a:ext cx="1329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FF3300"/>
                  </a:solidFill>
                  <a:latin typeface="Times New Roman" pitchFamily="18" charset="0"/>
                </a:rPr>
                <a:t>Natural Response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FF3300"/>
                  </a:solidFill>
                  <a:latin typeface="Times New Roman" pitchFamily="18" charset="0"/>
                </a:rPr>
                <a:t>of RL circuit</a:t>
              </a:r>
              <a:endParaRPr lang="th-TH" altLang="en-US" sz="2000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4040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Switching time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82000" cy="4530725"/>
          </a:xfrm>
        </p:spPr>
        <p:txBody>
          <a:bodyPr/>
          <a:lstStyle/>
          <a:p>
            <a:r>
              <a:rPr lang="en-US" altLang="en-US" sz="2800"/>
              <a:t>For all transient cases, the following instants of switching times are considered.</a:t>
            </a:r>
          </a:p>
          <a:p>
            <a:pPr>
              <a:buFont typeface="Wingdings" pitchFamily="2" charset="2"/>
              <a:buChar char="ü"/>
            </a:pPr>
            <a:r>
              <a:rPr lang="en-US" altLang="en-US" sz="2800" i="1"/>
              <a:t>t = 0</a:t>
            </a:r>
            <a:r>
              <a:rPr lang="en-US" altLang="en-US" sz="2800" i="1" baseline="30000"/>
              <a:t>-</a:t>
            </a:r>
            <a:r>
              <a:rPr lang="en-US" altLang="en-US" sz="2800"/>
              <a:t> , this is the time of switching between -</a:t>
            </a:r>
            <a:r>
              <a:rPr lang="en-US" altLang="en-US" sz="2800">
                <a:cs typeface="Times New Roman" pitchFamily="18" charset="0"/>
              </a:rPr>
              <a:t>∞ to 0 or time before.</a:t>
            </a:r>
          </a:p>
          <a:p>
            <a:pPr>
              <a:buFont typeface="Wingdings" pitchFamily="2" charset="2"/>
              <a:buChar char="ü"/>
            </a:pPr>
            <a:r>
              <a:rPr lang="en-US" altLang="en-US" sz="2800" i="1"/>
              <a:t>t = 0</a:t>
            </a:r>
            <a:r>
              <a:rPr lang="en-US" altLang="en-US" sz="2800" i="1" baseline="30000"/>
              <a:t>+</a:t>
            </a:r>
            <a:r>
              <a:rPr lang="en-US" altLang="en-US" sz="2800"/>
              <a:t> , this is the time of switching at the instant just after time t = 0s (taken as initial value)</a:t>
            </a:r>
          </a:p>
          <a:p>
            <a:pPr>
              <a:buFont typeface="Wingdings" pitchFamily="2" charset="2"/>
              <a:buChar char="ü"/>
            </a:pPr>
            <a:r>
              <a:rPr lang="en-US" altLang="en-US" sz="2800" i="1"/>
              <a:t>t = </a:t>
            </a:r>
            <a:r>
              <a:rPr lang="en-US" altLang="en-US" sz="2800" i="1">
                <a:cs typeface="Times New Roman" pitchFamily="18" charset="0"/>
              </a:rPr>
              <a:t>∞</a:t>
            </a:r>
            <a:r>
              <a:rPr lang="en-US" altLang="en-US" sz="2800"/>
              <a:t> , this is the time of switching between </a:t>
            </a:r>
            <a:r>
              <a:rPr lang="en-US" altLang="en-US" sz="2800" i="1"/>
              <a:t>t = 0</a:t>
            </a:r>
            <a:r>
              <a:rPr lang="en-US" altLang="en-US" sz="2800" i="1" baseline="30000"/>
              <a:t>+</a:t>
            </a:r>
            <a:r>
              <a:rPr lang="en-US" altLang="en-US" sz="2800"/>
              <a:t> to </a:t>
            </a:r>
            <a:r>
              <a:rPr lang="en-US" altLang="en-US" sz="2800">
                <a:cs typeface="Times New Roman" pitchFamily="18" charset="0"/>
              </a:rPr>
              <a:t>∞ (taken as final value for step response)</a:t>
            </a:r>
            <a:endParaRPr lang="en-US" altLang="en-US" sz="2800"/>
          </a:p>
          <a:p>
            <a:endParaRPr lang="en-US" altLang="en-US" sz="2800"/>
          </a:p>
          <a:p>
            <a:endParaRPr lang="en-US" altLang="en-US" sz="2800"/>
          </a:p>
          <a:p>
            <a:endParaRPr lang="en-US" altLang="en-US" sz="2800"/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C58B9-B9A2-4C39-8FB6-68E4DE310A5E}" type="slidenum">
              <a:rPr lang="en-US" altLang="en-US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9854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5" y="523220"/>
            <a:ext cx="117618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and second order circuits 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066337" y="1588294"/>
            <a:ext cx="2630488" cy="252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dirty="0">
                <a:latin typeface="Times New Roman" pitchFamily="18" charset="0"/>
              </a:rPr>
              <a:t> RL Circuit</a:t>
            </a:r>
          </a:p>
          <a:p>
            <a:pPr eaLnBrk="1" hangingPunct="1">
              <a:spcBef>
                <a:spcPct val="0"/>
              </a:spcBef>
            </a:pPr>
            <a:endParaRPr lang="en-US" altLang="en-US" dirty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dirty="0">
                <a:latin typeface="Times New Roman" pitchFamily="18" charset="0"/>
              </a:rPr>
              <a:t> RC Circuit</a:t>
            </a:r>
          </a:p>
          <a:p>
            <a:pPr eaLnBrk="1" hangingPunct="1">
              <a:spcBef>
                <a:spcPct val="0"/>
              </a:spcBef>
            </a:pPr>
            <a:endParaRPr lang="en-US" altLang="en-US" dirty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dirty="0">
                <a:latin typeface="Times New Roman" pitchFamily="18" charset="0"/>
              </a:rPr>
              <a:t> RLC Circuit</a:t>
            </a:r>
            <a:endParaRPr lang="th-TH" altLang="en-US" dirty="0">
              <a:latin typeface="Times New Roman" pitchFamily="18" charset="0"/>
            </a:endParaRP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3607925" y="2005806"/>
            <a:ext cx="4959350" cy="2068513"/>
            <a:chOff x="2503" y="1668"/>
            <a:chExt cx="3124" cy="1303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3087" y="1797"/>
              <a:ext cx="23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latin typeface="Times New Roman" pitchFamily="18" charset="0"/>
                </a:rPr>
                <a:t>First-order differential equation</a:t>
              </a:r>
              <a:endParaRPr lang="th-TH" altLang="en-US" sz="2000" dirty="0">
                <a:latin typeface="Times New Roman" pitchFamily="18" charset="0"/>
              </a:endParaRPr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3150" y="2721"/>
              <a:ext cx="24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Second-order differential equation</a:t>
              </a:r>
              <a:endParaRPr lang="th-TH" altLang="en-US" sz="2000">
                <a:latin typeface="Times New Roman" pitchFamily="18" charset="0"/>
              </a:endParaRP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H="1" flipV="1">
              <a:off x="2503" y="1668"/>
              <a:ext cx="536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H="1">
              <a:off x="2509" y="1993"/>
              <a:ext cx="517" cy="2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H="1">
              <a:off x="2655" y="2854"/>
              <a:ext cx="4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7504" y="4725144"/>
            <a:ext cx="8928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IN" sz="2400" dirty="0" smtClean="0">
                <a:solidFill>
                  <a:srgbClr val="FF0000"/>
                </a:solidFill>
              </a:rPr>
              <a:t>Order of a circuit depends on the number of energy storage elements </a:t>
            </a:r>
            <a:endParaRPr lang="en-I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694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457200"/>
            <a:ext cx="8229600" cy="5943600"/>
          </a:xfrm>
        </p:spPr>
        <p:txBody>
          <a:bodyPr/>
          <a:lstStyle/>
          <a:p>
            <a:r>
              <a:rPr lang="en-US" altLang="en-US" sz="2800"/>
              <a:t>The illustration of the different instance of switching times is:</a:t>
            </a:r>
          </a:p>
        </p:txBody>
      </p:sp>
      <p:graphicFrame>
        <p:nvGraphicFramePr>
          <p:cNvPr id="121864" name="Object 8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290763" y="4876800"/>
          <a:ext cx="12858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6" name="Equation" r:id="rId3" imgW="380880" imgH="203040" progId="Equation.3">
                  <p:embed/>
                </p:oleObj>
              </mc:Choice>
              <mc:Fallback>
                <p:oleObj name="Equation" r:id="rId3" imgW="3808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0763" y="4876800"/>
                        <a:ext cx="1285875" cy="6858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7" name="Object 11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110163" y="4876800"/>
          <a:ext cx="12858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7" name="Equation" r:id="rId5" imgW="380880" imgH="203040" progId="Equation.3">
                  <p:embed/>
                </p:oleObj>
              </mc:Choice>
              <mc:Fallback>
                <p:oleObj name="Equation" r:id="rId5" imgW="3808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0163" y="4876800"/>
                        <a:ext cx="1285875" cy="6858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B1AC8-5407-4ACB-A171-ACDEC7CE32D8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121860" name="Line 4"/>
          <p:cNvSpPr>
            <a:spLocks noChangeShapeType="1"/>
          </p:cNvSpPr>
          <p:nvPr/>
        </p:nvSpPr>
        <p:spPr bwMode="auto">
          <a:xfrm>
            <a:off x="2362200" y="3810000"/>
            <a:ext cx="41148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21861" name="Line 5"/>
          <p:cNvSpPr>
            <a:spLocks noChangeShapeType="1"/>
          </p:cNvSpPr>
          <p:nvPr/>
        </p:nvSpPr>
        <p:spPr bwMode="auto">
          <a:xfrm flipV="1">
            <a:off x="4419600" y="2209800"/>
            <a:ext cx="0" cy="16002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21862" name="Line 6"/>
          <p:cNvSpPr>
            <a:spLocks noChangeShapeType="1"/>
          </p:cNvSpPr>
          <p:nvPr/>
        </p:nvSpPr>
        <p:spPr bwMode="auto">
          <a:xfrm flipV="1">
            <a:off x="3505200" y="3810000"/>
            <a:ext cx="914400" cy="91440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21863" name="Line 7"/>
          <p:cNvSpPr>
            <a:spLocks noChangeShapeType="1"/>
          </p:cNvSpPr>
          <p:nvPr/>
        </p:nvSpPr>
        <p:spPr bwMode="auto">
          <a:xfrm flipH="1" flipV="1">
            <a:off x="4419600" y="3810000"/>
            <a:ext cx="1066800" cy="91440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21870" name="Text Box 14"/>
          <p:cNvSpPr txBox="1">
            <a:spLocks noChangeArrowheads="1"/>
          </p:cNvSpPr>
          <p:nvPr/>
        </p:nvSpPr>
        <p:spPr bwMode="auto">
          <a:xfrm>
            <a:off x="2346325" y="3924300"/>
            <a:ext cx="701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/>
              <a:t>-</a:t>
            </a:r>
            <a:r>
              <a:rPr lang="en-US" altLang="en-US" sz="2800">
                <a:cs typeface="Times New Roman" pitchFamily="18" charset="0"/>
              </a:rPr>
              <a:t>∞</a:t>
            </a:r>
          </a:p>
        </p:txBody>
      </p:sp>
      <p:sp>
        <p:nvSpPr>
          <p:cNvPr id="121871" name="Text Box 15"/>
          <p:cNvSpPr txBox="1">
            <a:spLocks noChangeArrowheads="1"/>
          </p:cNvSpPr>
          <p:nvPr/>
        </p:nvSpPr>
        <p:spPr bwMode="auto">
          <a:xfrm>
            <a:off x="5943600" y="3886200"/>
            <a:ext cx="701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>
                <a:cs typeface="Times New Roman" pitchFamily="18" charset="0"/>
              </a:rPr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103086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2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121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21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21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1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0" dur="500"/>
                                        <p:tgtEl>
                                          <p:spTgt spid="121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21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0" dur="500"/>
                                        <p:tgtEl>
                                          <p:spTgt spid="121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0" grpId="0" animBg="1"/>
      <p:bldP spid="121861" grpId="0" animBg="1"/>
      <p:bldP spid="121862" grpId="0" animBg="1"/>
      <p:bldP spid="121863" grpId="0" animBg="1"/>
      <p:bldP spid="121870" grpId="0"/>
      <p:bldP spid="12187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000"/>
              <a:t>Example</a:t>
            </a:r>
            <a:br>
              <a:rPr lang="en-US" altLang="en-US" sz="4000"/>
            </a:br>
            <a:endParaRPr lang="en-US" altLang="en-US" sz="4000"/>
          </a:p>
        </p:txBody>
      </p:sp>
      <p:sp>
        <p:nvSpPr>
          <p:cNvPr id="114780" name="Rectangle 92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4530725"/>
          </a:xfrm>
        </p:spPr>
        <p:txBody>
          <a:bodyPr/>
          <a:lstStyle/>
          <a:p>
            <a:r>
              <a:rPr lang="en-US" altLang="en-US"/>
              <a:t>For the circuit below, find the expression of i</a:t>
            </a:r>
            <a:r>
              <a:rPr lang="en-US" altLang="en-US" sz="2000"/>
              <a:t>o</a:t>
            </a:r>
            <a:r>
              <a:rPr lang="en-US" altLang="en-US"/>
              <a:t>(t) and V</a:t>
            </a:r>
            <a:r>
              <a:rPr lang="en-US" altLang="en-US" sz="2000"/>
              <a:t>o</a:t>
            </a:r>
            <a:r>
              <a:rPr lang="en-US" altLang="en-US"/>
              <a:t>(t). The switch was closed for a long time, and at </a:t>
            </a:r>
            <a:r>
              <a:rPr lang="en-US" altLang="en-US" i="1"/>
              <a:t>t = 0</a:t>
            </a:r>
            <a:r>
              <a:rPr lang="en-US" altLang="en-US"/>
              <a:t>, the switch was opened.</a:t>
            </a:r>
          </a:p>
        </p:txBody>
      </p:sp>
      <p:sp>
        <p:nvSpPr>
          <p:cNvPr id="8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EAB-E1CC-4ADE-BFFE-8FC9EA3CFBBF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114772" name="Text Box 84"/>
          <p:cNvSpPr txBox="1">
            <a:spLocks noChangeArrowheads="1"/>
          </p:cNvSpPr>
          <p:nvPr/>
        </p:nvSpPr>
        <p:spPr bwMode="auto">
          <a:xfrm>
            <a:off x="3870325" y="30861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grpSp>
        <p:nvGrpSpPr>
          <p:cNvPr id="114783" name="Group 95"/>
          <p:cNvGrpSpPr>
            <a:grpSpLocks/>
          </p:cNvGrpSpPr>
          <p:nvPr/>
        </p:nvGrpSpPr>
        <p:grpSpPr bwMode="auto">
          <a:xfrm>
            <a:off x="685800" y="2743200"/>
            <a:ext cx="7473950" cy="2362200"/>
            <a:chOff x="528" y="1776"/>
            <a:chExt cx="4708" cy="1488"/>
          </a:xfrm>
        </p:grpSpPr>
        <p:sp>
          <p:nvSpPr>
            <p:cNvPr id="114693" name="Text Box 5"/>
            <p:cNvSpPr txBox="1">
              <a:spLocks noChangeArrowheads="1"/>
            </p:cNvSpPr>
            <p:nvPr/>
          </p:nvSpPr>
          <p:spPr bwMode="auto">
            <a:xfrm>
              <a:off x="3024" y="2592"/>
              <a:ext cx="341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200" b="1" i="1">
                  <a:cs typeface="Arial" pitchFamily="34" charset="0"/>
                </a:rPr>
                <a:t>2H</a:t>
              </a:r>
              <a:endParaRPr lang="en-US" altLang="en-US" sz="2200" b="1">
                <a:cs typeface="Times New Roman" pitchFamily="18" charset="0"/>
              </a:endParaRPr>
            </a:p>
          </p:txBody>
        </p:sp>
        <p:sp>
          <p:nvSpPr>
            <p:cNvPr id="114694" name="Text Box 6"/>
            <p:cNvSpPr txBox="1">
              <a:spLocks noChangeArrowheads="1"/>
            </p:cNvSpPr>
            <p:nvPr/>
          </p:nvSpPr>
          <p:spPr bwMode="auto">
            <a:xfrm>
              <a:off x="1968" y="2544"/>
              <a:ext cx="592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3200" b="1" baseline="-25000">
                  <a:cs typeface="Times New Roman" pitchFamily="18" charset="0"/>
                </a:rPr>
                <a:t>0.1</a:t>
              </a:r>
              <a:r>
                <a:rPr lang="el-GR" altLang="en-US" sz="3200" b="1" baseline="-25000">
                  <a:cs typeface="Times New Roman" pitchFamily="18" charset="0"/>
                </a:rPr>
                <a:t>Ω</a:t>
              </a:r>
            </a:p>
          </p:txBody>
        </p:sp>
        <p:grpSp>
          <p:nvGrpSpPr>
            <p:cNvPr id="114695" name="Group 7"/>
            <p:cNvGrpSpPr>
              <a:grpSpLocks/>
            </p:cNvGrpSpPr>
            <p:nvPr/>
          </p:nvGrpSpPr>
          <p:grpSpPr bwMode="auto">
            <a:xfrm rot="-5400000">
              <a:off x="2451" y="2688"/>
              <a:ext cx="1056" cy="96"/>
              <a:chOff x="1680" y="2880"/>
              <a:chExt cx="1056" cy="96"/>
            </a:xfrm>
          </p:grpSpPr>
          <p:grpSp>
            <p:nvGrpSpPr>
              <p:cNvPr id="114696" name="Group 8"/>
              <p:cNvGrpSpPr>
                <a:grpSpLocks/>
              </p:cNvGrpSpPr>
              <p:nvPr/>
            </p:nvGrpSpPr>
            <p:grpSpPr bwMode="auto">
              <a:xfrm>
                <a:off x="2016" y="2880"/>
                <a:ext cx="96" cy="96"/>
                <a:chOff x="2016" y="2880"/>
                <a:chExt cx="96" cy="96"/>
              </a:xfrm>
            </p:grpSpPr>
            <p:sp>
              <p:nvSpPr>
                <p:cNvPr id="114697" name="Arc 9"/>
                <p:cNvSpPr>
                  <a:spLocks/>
                </p:cNvSpPr>
                <p:nvPr/>
              </p:nvSpPr>
              <p:spPr bwMode="auto">
                <a:xfrm flipV="1">
                  <a:off x="2064" y="2880"/>
                  <a:ext cx="48" cy="9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14698" name="Arc 10"/>
                <p:cNvSpPr>
                  <a:spLocks/>
                </p:cNvSpPr>
                <p:nvPr/>
              </p:nvSpPr>
              <p:spPr bwMode="auto">
                <a:xfrm flipH="1" flipV="1">
                  <a:off x="2016" y="2880"/>
                  <a:ext cx="48" cy="9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114699" name="Group 11"/>
              <p:cNvGrpSpPr>
                <a:grpSpLocks/>
              </p:cNvGrpSpPr>
              <p:nvPr/>
            </p:nvGrpSpPr>
            <p:grpSpPr bwMode="auto">
              <a:xfrm>
                <a:off x="2112" y="2880"/>
                <a:ext cx="96" cy="96"/>
                <a:chOff x="2016" y="2880"/>
                <a:chExt cx="96" cy="96"/>
              </a:xfrm>
            </p:grpSpPr>
            <p:sp>
              <p:nvSpPr>
                <p:cNvPr id="114700" name="Arc 12"/>
                <p:cNvSpPr>
                  <a:spLocks/>
                </p:cNvSpPr>
                <p:nvPr/>
              </p:nvSpPr>
              <p:spPr bwMode="auto">
                <a:xfrm flipV="1">
                  <a:off x="2064" y="2880"/>
                  <a:ext cx="48" cy="9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14701" name="Arc 13"/>
                <p:cNvSpPr>
                  <a:spLocks/>
                </p:cNvSpPr>
                <p:nvPr/>
              </p:nvSpPr>
              <p:spPr bwMode="auto">
                <a:xfrm flipH="1" flipV="1">
                  <a:off x="2016" y="2880"/>
                  <a:ext cx="48" cy="9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114702" name="Group 14"/>
              <p:cNvGrpSpPr>
                <a:grpSpLocks/>
              </p:cNvGrpSpPr>
              <p:nvPr/>
            </p:nvGrpSpPr>
            <p:grpSpPr bwMode="auto">
              <a:xfrm>
                <a:off x="2208" y="2880"/>
                <a:ext cx="96" cy="96"/>
                <a:chOff x="2016" y="2880"/>
                <a:chExt cx="96" cy="96"/>
              </a:xfrm>
            </p:grpSpPr>
            <p:sp>
              <p:nvSpPr>
                <p:cNvPr id="114703" name="Arc 15"/>
                <p:cNvSpPr>
                  <a:spLocks/>
                </p:cNvSpPr>
                <p:nvPr/>
              </p:nvSpPr>
              <p:spPr bwMode="auto">
                <a:xfrm flipV="1">
                  <a:off x="2064" y="2880"/>
                  <a:ext cx="48" cy="9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14704" name="Arc 16"/>
                <p:cNvSpPr>
                  <a:spLocks/>
                </p:cNvSpPr>
                <p:nvPr/>
              </p:nvSpPr>
              <p:spPr bwMode="auto">
                <a:xfrm flipH="1" flipV="1">
                  <a:off x="2016" y="2880"/>
                  <a:ext cx="48" cy="9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114705" name="Group 17"/>
              <p:cNvGrpSpPr>
                <a:grpSpLocks/>
              </p:cNvGrpSpPr>
              <p:nvPr/>
            </p:nvGrpSpPr>
            <p:grpSpPr bwMode="auto">
              <a:xfrm>
                <a:off x="2304" y="2880"/>
                <a:ext cx="96" cy="96"/>
                <a:chOff x="2016" y="2880"/>
                <a:chExt cx="96" cy="96"/>
              </a:xfrm>
            </p:grpSpPr>
            <p:sp>
              <p:nvSpPr>
                <p:cNvPr id="114706" name="Arc 18"/>
                <p:cNvSpPr>
                  <a:spLocks/>
                </p:cNvSpPr>
                <p:nvPr/>
              </p:nvSpPr>
              <p:spPr bwMode="auto">
                <a:xfrm flipV="1">
                  <a:off x="2064" y="2880"/>
                  <a:ext cx="48" cy="9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14707" name="Arc 19"/>
                <p:cNvSpPr>
                  <a:spLocks/>
                </p:cNvSpPr>
                <p:nvPr/>
              </p:nvSpPr>
              <p:spPr bwMode="auto">
                <a:xfrm flipH="1" flipV="1">
                  <a:off x="2016" y="2880"/>
                  <a:ext cx="48" cy="9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sp>
            <p:nvSpPr>
              <p:cNvPr id="114708" name="Line 20"/>
              <p:cNvSpPr>
                <a:spLocks noChangeShapeType="1"/>
              </p:cNvSpPr>
              <p:nvPr/>
            </p:nvSpPr>
            <p:spPr bwMode="auto">
              <a:xfrm>
                <a:off x="1680" y="288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4709" name="Line 21"/>
              <p:cNvSpPr>
                <a:spLocks noChangeShapeType="1"/>
              </p:cNvSpPr>
              <p:nvPr/>
            </p:nvSpPr>
            <p:spPr bwMode="auto">
              <a:xfrm>
                <a:off x="2400" y="288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14710" name="Oval 22"/>
            <p:cNvSpPr>
              <a:spLocks noChangeArrowheads="1"/>
            </p:cNvSpPr>
            <p:nvPr/>
          </p:nvSpPr>
          <p:spPr bwMode="auto">
            <a:xfrm>
              <a:off x="867" y="2544"/>
              <a:ext cx="384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4711" name="Line 23"/>
            <p:cNvSpPr>
              <a:spLocks noChangeShapeType="1"/>
            </p:cNvSpPr>
            <p:nvPr/>
          </p:nvSpPr>
          <p:spPr bwMode="auto">
            <a:xfrm flipV="1">
              <a:off x="1059" y="2928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4712" name="Line 24"/>
            <p:cNvSpPr>
              <a:spLocks noChangeShapeType="1"/>
            </p:cNvSpPr>
            <p:nvPr/>
          </p:nvSpPr>
          <p:spPr bwMode="auto">
            <a:xfrm flipV="1">
              <a:off x="1059" y="2208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4713" name="Line 25"/>
            <p:cNvSpPr>
              <a:spLocks noChangeShapeType="1"/>
            </p:cNvSpPr>
            <p:nvPr/>
          </p:nvSpPr>
          <p:spPr bwMode="auto">
            <a:xfrm>
              <a:off x="1043" y="3264"/>
              <a:ext cx="38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114714" name="Group 26"/>
            <p:cNvGrpSpPr>
              <a:grpSpLocks/>
            </p:cNvGrpSpPr>
            <p:nvPr/>
          </p:nvGrpSpPr>
          <p:grpSpPr bwMode="auto">
            <a:xfrm>
              <a:off x="3792" y="2208"/>
              <a:ext cx="288" cy="1056"/>
              <a:chOff x="2736" y="2400"/>
              <a:chExt cx="288" cy="1056"/>
            </a:xfrm>
          </p:grpSpPr>
          <p:sp>
            <p:nvSpPr>
              <p:cNvPr id="114715" name="Line 27"/>
              <p:cNvSpPr>
                <a:spLocks noChangeShapeType="1"/>
              </p:cNvSpPr>
              <p:nvPr/>
            </p:nvSpPr>
            <p:spPr bwMode="auto">
              <a:xfrm rot="16200000" flipV="1">
                <a:off x="2784" y="2975"/>
                <a:ext cx="48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4716" name="Line 28"/>
              <p:cNvSpPr>
                <a:spLocks noChangeShapeType="1"/>
              </p:cNvSpPr>
              <p:nvPr/>
            </p:nvSpPr>
            <p:spPr bwMode="auto">
              <a:xfrm rot="16200000">
                <a:off x="2856" y="2855"/>
                <a:ext cx="4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4717" name="Line 29"/>
              <p:cNvSpPr>
                <a:spLocks noChangeShapeType="1"/>
              </p:cNvSpPr>
              <p:nvPr/>
            </p:nvSpPr>
            <p:spPr bwMode="auto">
              <a:xfrm rot="16200000">
                <a:off x="2856" y="2760"/>
                <a:ext cx="4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4718" name="Line 30"/>
              <p:cNvSpPr>
                <a:spLocks noChangeShapeType="1"/>
              </p:cNvSpPr>
              <p:nvPr/>
            </p:nvSpPr>
            <p:spPr bwMode="auto">
              <a:xfrm rot="16200000" flipV="1">
                <a:off x="2856" y="2807"/>
                <a:ext cx="4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4719" name="Line 31"/>
              <p:cNvSpPr>
                <a:spLocks noChangeShapeType="1"/>
              </p:cNvSpPr>
              <p:nvPr/>
            </p:nvSpPr>
            <p:spPr bwMode="auto">
              <a:xfrm rot="16200000">
                <a:off x="2856" y="2663"/>
                <a:ext cx="4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4720" name="Line 32"/>
              <p:cNvSpPr>
                <a:spLocks noChangeShapeType="1"/>
              </p:cNvSpPr>
              <p:nvPr/>
            </p:nvSpPr>
            <p:spPr bwMode="auto">
              <a:xfrm rot="16200000" flipV="1">
                <a:off x="2856" y="2711"/>
                <a:ext cx="4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4721" name="Line 33"/>
              <p:cNvSpPr>
                <a:spLocks noChangeShapeType="1"/>
              </p:cNvSpPr>
              <p:nvPr/>
            </p:nvSpPr>
            <p:spPr bwMode="auto">
              <a:xfrm rot="16200000" flipV="1">
                <a:off x="2928" y="2687"/>
                <a:ext cx="48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4722" name="Line 34"/>
              <p:cNvSpPr>
                <a:spLocks noChangeShapeType="1"/>
              </p:cNvSpPr>
              <p:nvPr/>
            </p:nvSpPr>
            <p:spPr bwMode="auto">
              <a:xfrm rot="16200000">
                <a:off x="2712" y="2568"/>
                <a:ext cx="33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4723" name="Line 35"/>
              <p:cNvSpPr>
                <a:spLocks noChangeShapeType="1"/>
              </p:cNvSpPr>
              <p:nvPr/>
            </p:nvSpPr>
            <p:spPr bwMode="auto">
              <a:xfrm rot="16200000">
                <a:off x="2687" y="3264"/>
                <a:ext cx="38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14724" name="Line 36"/>
            <p:cNvSpPr>
              <a:spLocks noChangeShapeType="1"/>
            </p:cNvSpPr>
            <p:nvPr/>
          </p:nvSpPr>
          <p:spPr bwMode="auto">
            <a:xfrm>
              <a:off x="1049" y="2592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114725" name="Group 37"/>
            <p:cNvGrpSpPr>
              <a:grpSpLocks/>
            </p:cNvGrpSpPr>
            <p:nvPr/>
          </p:nvGrpSpPr>
          <p:grpSpPr bwMode="auto">
            <a:xfrm>
              <a:off x="1724" y="2208"/>
              <a:ext cx="288" cy="1056"/>
              <a:chOff x="2736" y="2400"/>
              <a:chExt cx="288" cy="1056"/>
            </a:xfrm>
          </p:grpSpPr>
          <p:sp>
            <p:nvSpPr>
              <p:cNvPr id="114726" name="Line 38"/>
              <p:cNvSpPr>
                <a:spLocks noChangeShapeType="1"/>
              </p:cNvSpPr>
              <p:nvPr/>
            </p:nvSpPr>
            <p:spPr bwMode="auto">
              <a:xfrm rot="16200000" flipV="1">
                <a:off x="2784" y="2975"/>
                <a:ext cx="48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4727" name="Line 39"/>
              <p:cNvSpPr>
                <a:spLocks noChangeShapeType="1"/>
              </p:cNvSpPr>
              <p:nvPr/>
            </p:nvSpPr>
            <p:spPr bwMode="auto">
              <a:xfrm rot="16200000">
                <a:off x="2856" y="2855"/>
                <a:ext cx="4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4728" name="Line 40"/>
              <p:cNvSpPr>
                <a:spLocks noChangeShapeType="1"/>
              </p:cNvSpPr>
              <p:nvPr/>
            </p:nvSpPr>
            <p:spPr bwMode="auto">
              <a:xfrm rot="16200000">
                <a:off x="2856" y="2760"/>
                <a:ext cx="4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4729" name="Line 41"/>
              <p:cNvSpPr>
                <a:spLocks noChangeShapeType="1"/>
              </p:cNvSpPr>
              <p:nvPr/>
            </p:nvSpPr>
            <p:spPr bwMode="auto">
              <a:xfrm rot="16200000" flipV="1">
                <a:off x="2856" y="2807"/>
                <a:ext cx="4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4730" name="Line 42"/>
              <p:cNvSpPr>
                <a:spLocks noChangeShapeType="1"/>
              </p:cNvSpPr>
              <p:nvPr/>
            </p:nvSpPr>
            <p:spPr bwMode="auto">
              <a:xfrm rot="16200000">
                <a:off x="2856" y="2663"/>
                <a:ext cx="4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4731" name="Line 43"/>
              <p:cNvSpPr>
                <a:spLocks noChangeShapeType="1"/>
              </p:cNvSpPr>
              <p:nvPr/>
            </p:nvSpPr>
            <p:spPr bwMode="auto">
              <a:xfrm rot="16200000" flipV="1">
                <a:off x="2856" y="2711"/>
                <a:ext cx="4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4732" name="Line 44"/>
              <p:cNvSpPr>
                <a:spLocks noChangeShapeType="1"/>
              </p:cNvSpPr>
              <p:nvPr/>
            </p:nvSpPr>
            <p:spPr bwMode="auto">
              <a:xfrm rot="16200000" flipV="1">
                <a:off x="2928" y="2687"/>
                <a:ext cx="48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4733" name="Line 45"/>
              <p:cNvSpPr>
                <a:spLocks noChangeShapeType="1"/>
              </p:cNvSpPr>
              <p:nvPr/>
            </p:nvSpPr>
            <p:spPr bwMode="auto">
              <a:xfrm rot="16200000">
                <a:off x="2712" y="2568"/>
                <a:ext cx="33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4734" name="Line 46"/>
              <p:cNvSpPr>
                <a:spLocks noChangeShapeType="1"/>
              </p:cNvSpPr>
              <p:nvPr/>
            </p:nvSpPr>
            <p:spPr bwMode="auto">
              <a:xfrm rot="16200000">
                <a:off x="2687" y="3264"/>
                <a:ext cx="38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14735" name="Text Box 47"/>
            <p:cNvSpPr txBox="1">
              <a:spLocks noChangeArrowheads="1"/>
            </p:cNvSpPr>
            <p:nvPr/>
          </p:nvSpPr>
          <p:spPr bwMode="auto">
            <a:xfrm>
              <a:off x="3360" y="2544"/>
              <a:ext cx="487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3200" b="1" baseline="-25000">
                  <a:cs typeface="Times New Roman" pitchFamily="18" charset="0"/>
                </a:rPr>
                <a:t>10</a:t>
              </a:r>
              <a:r>
                <a:rPr lang="el-GR" altLang="en-US" sz="3200" b="1" baseline="-25000">
                  <a:cs typeface="Times New Roman" pitchFamily="18" charset="0"/>
                </a:rPr>
                <a:t>Ω</a:t>
              </a:r>
            </a:p>
          </p:txBody>
        </p:sp>
        <p:sp>
          <p:nvSpPr>
            <p:cNvPr id="114736" name="Text Box 48"/>
            <p:cNvSpPr txBox="1">
              <a:spLocks noChangeArrowheads="1"/>
            </p:cNvSpPr>
            <p:nvPr/>
          </p:nvSpPr>
          <p:spPr bwMode="auto">
            <a:xfrm>
              <a:off x="528" y="2640"/>
              <a:ext cx="38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i="1">
                  <a:cs typeface="Arial" pitchFamily="34" charset="0"/>
                </a:rPr>
                <a:t>20A</a:t>
              </a:r>
              <a:endParaRPr lang="en-US" altLang="en-US" sz="2000" b="1" baseline="-25000">
                <a:cs typeface="Times New Roman" pitchFamily="18" charset="0"/>
              </a:endParaRPr>
            </a:p>
          </p:txBody>
        </p:sp>
        <p:sp>
          <p:nvSpPr>
            <p:cNvPr id="114737" name="Line 49"/>
            <p:cNvSpPr>
              <a:spLocks noChangeShapeType="1"/>
            </p:cNvSpPr>
            <p:nvPr/>
          </p:nvSpPr>
          <p:spPr bwMode="auto">
            <a:xfrm>
              <a:off x="1059" y="2208"/>
              <a:ext cx="11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4739" name="Line 51"/>
            <p:cNvSpPr>
              <a:spLocks noChangeShapeType="1"/>
            </p:cNvSpPr>
            <p:nvPr/>
          </p:nvSpPr>
          <p:spPr bwMode="auto">
            <a:xfrm flipV="1">
              <a:off x="2211" y="1968"/>
              <a:ext cx="432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4740" name="Arc 52"/>
            <p:cNvSpPr>
              <a:spLocks/>
            </p:cNvSpPr>
            <p:nvPr/>
          </p:nvSpPr>
          <p:spPr bwMode="auto">
            <a:xfrm rot="19618568" flipV="1">
              <a:off x="2355" y="1920"/>
              <a:ext cx="192" cy="288"/>
            </a:xfrm>
            <a:custGeom>
              <a:avLst/>
              <a:gdLst>
                <a:gd name="G0" fmla="+- 0 0 0"/>
                <a:gd name="G1" fmla="+- 19490 0 0"/>
                <a:gd name="G2" fmla="+- 21600 0 0"/>
                <a:gd name="T0" fmla="*/ 9312 w 21600"/>
                <a:gd name="T1" fmla="*/ 0 h 19490"/>
                <a:gd name="T2" fmla="*/ 21600 w 21600"/>
                <a:gd name="T3" fmla="*/ 19490 h 19490"/>
                <a:gd name="T4" fmla="*/ 0 w 21600"/>
                <a:gd name="T5" fmla="*/ 19490 h 19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9490" fill="none" extrusionOk="0">
                  <a:moveTo>
                    <a:pt x="9311" y="0"/>
                  </a:moveTo>
                  <a:cubicBezTo>
                    <a:pt x="16820" y="3587"/>
                    <a:pt x="21600" y="11168"/>
                    <a:pt x="21600" y="19490"/>
                  </a:cubicBezTo>
                </a:path>
                <a:path w="21600" h="19490" stroke="0" extrusionOk="0">
                  <a:moveTo>
                    <a:pt x="9311" y="0"/>
                  </a:moveTo>
                  <a:cubicBezTo>
                    <a:pt x="16820" y="3587"/>
                    <a:pt x="21600" y="11168"/>
                    <a:pt x="21600" y="19490"/>
                  </a:cubicBezTo>
                  <a:lnTo>
                    <a:pt x="0" y="1949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4741" name="Text Box 53"/>
            <p:cNvSpPr txBox="1">
              <a:spLocks noChangeArrowheads="1"/>
            </p:cNvSpPr>
            <p:nvPr/>
          </p:nvSpPr>
          <p:spPr bwMode="auto">
            <a:xfrm>
              <a:off x="2259" y="2161"/>
              <a:ext cx="4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i="1">
                  <a:cs typeface="Arial" pitchFamily="34" charset="0"/>
                </a:rPr>
                <a:t>t </a:t>
              </a:r>
              <a:r>
                <a:rPr lang="en-US" altLang="en-US" sz="2400">
                  <a:cs typeface="Arial" pitchFamily="34" charset="0"/>
                </a:rPr>
                <a:t>= 0</a:t>
              </a:r>
            </a:p>
          </p:txBody>
        </p:sp>
        <p:sp>
          <p:nvSpPr>
            <p:cNvPr id="114742" name="Text Box 54"/>
            <p:cNvSpPr txBox="1">
              <a:spLocks noChangeArrowheads="1"/>
            </p:cNvSpPr>
            <p:nvPr/>
          </p:nvSpPr>
          <p:spPr bwMode="auto">
            <a:xfrm>
              <a:off x="4128" y="1920"/>
              <a:ext cx="2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i="1">
                  <a:solidFill>
                    <a:srgbClr val="FF0000"/>
                  </a:solidFill>
                  <a:cs typeface="Arial" pitchFamily="34" charset="0"/>
                </a:rPr>
                <a:t>i</a:t>
              </a:r>
              <a:r>
                <a:rPr lang="en-US" altLang="en-US" sz="1200" b="1" i="1">
                  <a:solidFill>
                    <a:srgbClr val="FF0000"/>
                  </a:solidFill>
                  <a:cs typeface="Arial" pitchFamily="34" charset="0"/>
                </a:rPr>
                <a:t>0</a:t>
              </a:r>
              <a:endParaRPr lang="en-US" altLang="en-US" sz="1200" b="1">
                <a:solidFill>
                  <a:srgbClr val="FF0000"/>
                </a:solidFill>
                <a:cs typeface="Times New Roman" pitchFamily="18" charset="0"/>
              </a:endParaRPr>
            </a:p>
          </p:txBody>
        </p:sp>
        <p:sp>
          <p:nvSpPr>
            <p:cNvPr id="114743" name="Line 55"/>
            <p:cNvSpPr>
              <a:spLocks noChangeShapeType="1"/>
            </p:cNvSpPr>
            <p:nvPr/>
          </p:nvSpPr>
          <p:spPr bwMode="auto">
            <a:xfrm flipH="1">
              <a:off x="4368" y="2160"/>
              <a:ext cx="19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lg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4744" name="Text Box 56"/>
            <p:cNvSpPr txBox="1">
              <a:spLocks noChangeArrowheads="1"/>
            </p:cNvSpPr>
            <p:nvPr/>
          </p:nvSpPr>
          <p:spPr bwMode="auto">
            <a:xfrm>
              <a:off x="4992" y="2256"/>
              <a:ext cx="244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rgbClr val="FF0000"/>
                  </a:solidFill>
                  <a:cs typeface="Arial" pitchFamily="34" charset="0"/>
                </a:rPr>
                <a:t>+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2400" b="1" i="1">
                  <a:solidFill>
                    <a:srgbClr val="FF0000"/>
                  </a:solidFill>
                  <a:cs typeface="Arial" pitchFamily="34" charset="0"/>
                </a:rPr>
                <a:t>V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rgbClr val="FF0000"/>
                  </a:solidFill>
                  <a:cs typeface="Times New Roman" pitchFamily="18" charset="0"/>
                </a:rPr>
                <a:t>–</a:t>
              </a:r>
            </a:p>
          </p:txBody>
        </p:sp>
        <p:grpSp>
          <p:nvGrpSpPr>
            <p:cNvPr id="114745" name="Group 57"/>
            <p:cNvGrpSpPr>
              <a:grpSpLocks/>
            </p:cNvGrpSpPr>
            <p:nvPr/>
          </p:nvGrpSpPr>
          <p:grpSpPr bwMode="auto">
            <a:xfrm rot="5400000">
              <a:off x="3300" y="1692"/>
              <a:ext cx="282" cy="1026"/>
              <a:chOff x="2736" y="2400"/>
              <a:chExt cx="288" cy="1056"/>
            </a:xfrm>
          </p:grpSpPr>
          <p:sp>
            <p:nvSpPr>
              <p:cNvPr id="114746" name="Line 58"/>
              <p:cNvSpPr>
                <a:spLocks noChangeShapeType="1"/>
              </p:cNvSpPr>
              <p:nvPr/>
            </p:nvSpPr>
            <p:spPr bwMode="auto">
              <a:xfrm rot="16200000" flipV="1">
                <a:off x="2784" y="2975"/>
                <a:ext cx="48" cy="14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9D793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4747" name="Line 59"/>
              <p:cNvSpPr>
                <a:spLocks noChangeShapeType="1"/>
              </p:cNvSpPr>
              <p:nvPr/>
            </p:nvSpPr>
            <p:spPr bwMode="auto">
              <a:xfrm rot="16200000">
                <a:off x="2856" y="2855"/>
                <a:ext cx="48" cy="28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9D793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4748" name="Line 60"/>
              <p:cNvSpPr>
                <a:spLocks noChangeShapeType="1"/>
              </p:cNvSpPr>
              <p:nvPr/>
            </p:nvSpPr>
            <p:spPr bwMode="auto">
              <a:xfrm rot="16200000">
                <a:off x="2856" y="2760"/>
                <a:ext cx="48" cy="28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9D793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4749" name="Line 61"/>
              <p:cNvSpPr>
                <a:spLocks noChangeShapeType="1"/>
              </p:cNvSpPr>
              <p:nvPr/>
            </p:nvSpPr>
            <p:spPr bwMode="auto">
              <a:xfrm rot="16200000" flipV="1">
                <a:off x="2856" y="2807"/>
                <a:ext cx="48" cy="28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9D793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4750" name="Line 62"/>
              <p:cNvSpPr>
                <a:spLocks noChangeShapeType="1"/>
              </p:cNvSpPr>
              <p:nvPr/>
            </p:nvSpPr>
            <p:spPr bwMode="auto">
              <a:xfrm rot="16200000">
                <a:off x="2856" y="2663"/>
                <a:ext cx="48" cy="28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9D793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4751" name="Line 63"/>
              <p:cNvSpPr>
                <a:spLocks noChangeShapeType="1"/>
              </p:cNvSpPr>
              <p:nvPr/>
            </p:nvSpPr>
            <p:spPr bwMode="auto">
              <a:xfrm rot="16200000" flipV="1">
                <a:off x="2856" y="2711"/>
                <a:ext cx="48" cy="28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9D793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4752" name="Line 64"/>
              <p:cNvSpPr>
                <a:spLocks noChangeShapeType="1"/>
              </p:cNvSpPr>
              <p:nvPr/>
            </p:nvSpPr>
            <p:spPr bwMode="auto">
              <a:xfrm rot="16200000" flipV="1">
                <a:off x="2928" y="2687"/>
                <a:ext cx="48" cy="14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9D793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4753" name="Line 65"/>
              <p:cNvSpPr>
                <a:spLocks noChangeShapeType="1"/>
              </p:cNvSpPr>
              <p:nvPr/>
            </p:nvSpPr>
            <p:spPr bwMode="auto">
              <a:xfrm rot="16200000">
                <a:off x="2712" y="2568"/>
                <a:ext cx="335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9D793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4754" name="Line 66"/>
              <p:cNvSpPr>
                <a:spLocks noChangeShapeType="1"/>
              </p:cNvSpPr>
              <p:nvPr/>
            </p:nvSpPr>
            <p:spPr bwMode="auto">
              <a:xfrm rot="16200000">
                <a:off x="2687" y="3264"/>
                <a:ext cx="385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9D793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114755" name="Group 67"/>
            <p:cNvGrpSpPr>
              <a:grpSpLocks/>
            </p:cNvGrpSpPr>
            <p:nvPr/>
          </p:nvGrpSpPr>
          <p:grpSpPr bwMode="auto">
            <a:xfrm>
              <a:off x="4752" y="2208"/>
              <a:ext cx="282" cy="1056"/>
              <a:chOff x="2736" y="2400"/>
              <a:chExt cx="288" cy="1056"/>
            </a:xfrm>
          </p:grpSpPr>
          <p:sp>
            <p:nvSpPr>
              <p:cNvPr id="114756" name="Line 68"/>
              <p:cNvSpPr>
                <a:spLocks noChangeShapeType="1"/>
              </p:cNvSpPr>
              <p:nvPr/>
            </p:nvSpPr>
            <p:spPr bwMode="auto">
              <a:xfrm rot="16200000" flipV="1">
                <a:off x="2784" y="2975"/>
                <a:ext cx="48" cy="14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9D793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4757" name="Line 69"/>
              <p:cNvSpPr>
                <a:spLocks noChangeShapeType="1"/>
              </p:cNvSpPr>
              <p:nvPr/>
            </p:nvSpPr>
            <p:spPr bwMode="auto">
              <a:xfrm rot="16200000">
                <a:off x="2856" y="2855"/>
                <a:ext cx="48" cy="28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9D793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4758" name="Line 70"/>
              <p:cNvSpPr>
                <a:spLocks noChangeShapeType="1"/>
              </p:cNvSpPr>
              <p:nvPr/>
            </p:nvSpPr>
            <p:spPr bwMode="auto">
              <a:xfrm rot="16200000">
                <a:off x="2856" y="2760"/>
                <a:ext cx="48" cy="28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9D793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4759" name="Line 71"/>
              <p:cNvSpPr>
                <a:spLocks noChangeShapeType="1"/>
              </p:cNvSpPr>
              <p:nvPr/>
            </p:nvSpPr>
            <p:spPr bwMode="auto">
              <a:xfrm rot="16200000" flipV="1">
                <a:off x="2856" y="2807"/>
                <a:ext cx="48" cy="28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9D793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4760" name="Line 72"/>
              <p:cNvSpPr>
                <a:spLocks noChangeShapeType="1"/>
              </p:cNvSpPr>
              <p:nvPr/>
            </p:nvSpPr>
            <p:spPr bwMode="auto">
              <a:xfrm rot="16200000">
                <a:off x="2856" y="2663"/>
                <a:ext cx="48" cy="28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9D793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4761" name="Line 73"/>
              <p:cNvSpPr>
                <a:spLocks noChangeShapeType="1"/>
              </p:cNvSpPr>
              <p:nvPr/>
            </p:nvSpPr>
            <p:spPr bwMode="auto">
              <a:xfrm rot="16200000" flipV="1">
                <a:off x="2856" y="2711"/>
                <a:ext cx="48" cy="28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9D793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4762" name="Line 74"/>
              <p:cNvSpPr>
                <a:spLocks noChangeShapeType="1"/>
              </p:cNvSpPr>
              <p:nvPr/>
            </p:nvSpPr>
            <p:spPr bwMode="auto">
              <a:xfrm rot="16200000" flipV="1">
                <a:off x="2928" y="2687"/>
                <a:ext cx="48" cy="14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9D793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4763" name="Line 75"/>
              <p:cNvSpPr>
                <a:spLocks noChangeShapeType="1"/>
              </p:cNvSpPr>
              <p:nvPr/>
            </p:nvSpPr>
            <p:spPr bwMode="auto">
              <a:xfrm rot="16200000">
                <a:off x="2712" y="2568"/>
                <a:ext cx="335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9D793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4764" name="Line 76"/>
              <p:cNvSpPr>
                <a:spLocks noChangeShapeType="1"/>
              </p:cNvSpPr>
              <p:nvPr/>
            </p:nvSpPr>
            <p:spPr bwMode="auto">
              <a:xfrm rot="16200000">
                <a:off x="2687" y="3264"/>
                <a:ext cx="385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9D793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14765" name="Line 77"/>
            <p:cNvSpPr>
              <a:spLocks noChangeShapeType="1"/>
            </p:cNvSpPr>
            <p:nvPr/>
          </p:nvSpPr>
          <p:spPr bwMode="auto">
            <a:xfrm>
              <a:off x="3936" y="2208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4770" name="Line 82"/>
            <p:cNvSpPr>
              <a:spLocks noChangeShapeType="1"/>
            </p:cNvSpPr>
            <p:nvPr/>
          </p:nvSpPr>
          <p:spPr bwMode="auto">
            <a:xfrm>
              <a:off x="2592" y="220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4771" name="Line 83"/>
            <p:cNvSpPr>
              <a:spLocks noChangeShapeType="1"/>
            </p:cNvSpPr>
            <p:nvPr/>
          </p:nvSpPr>
          <p:spPr bwMode="auto">
            <a:xfrm>
              <a:off x="2832" y="2352"/>
              <a:ext cx="0" cy="384"/>
            </a:xfrm>
            <a:prstGeom prst="line">
              <a:avLst/>
            </a:prstGeom>
            <a:noFill/>
            <a:ln w="28575" cap="sq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14776" name="Text Box 88"/>
            <p:cNvSpPr txBox="1">
              <a:spLocks noChangeArrowheads="1"/>
            </p:cNvSpPr>
            <p:nvPr/>
          </p:nvSpPr>
          <p:spPr bwMode="auto">
            <a:xfrm>
              <a:off x="2678" y="2730"/>
              <a:ext cx="2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b="1" i="1">
                  <a:solidFill>
                    <a:schemeClr val="hlink"/>
                  </a:solidFill>
                </a:rPr>
                <a:t>i</a:t>
              </a:r>
              <a:r>
                <a:rPr lang="en-US" altLang="en-US" sz="1000" b="1" i="1">
                  <a:solidFill>
                    <a:schemeClr val="hlink"/>
                  </a:solidFill>
                </a:rPr>
                <a:t>L</a:t>
              </a:r>
            </a:p>
          </p:txBody>
        </p:sp>
        <p:sp>
          <p:nvSpPr>
            <p:cNvPr id="114777" name="Text Box 89"/>
            <p:cNvSpPr txBox="1">
              <a:spLocks noChangeArrowheads="1"/>
            </p:cNvSpPr>
            <p:nvPr/>
          </p:nvSpPr>
          <p:spPr bwMode="auto">
            <a:xfrm>
              <a:off x="4320" y="2640"/>
              <a:ext cx="43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b="1"/>
                <a:t>40</a:t>
              </a:r>
              <a:r>
                <a:rPr lang="el-GR" altLang="en-US" sz="2200" b="1">
                  <a:cs typeface="Times New Roman" pitchFamily="18" charset="0"/>
                </a:rPr>
                <a:t>Ω</a:t>
              </a:r>
            </a:p>
          </p:txBody>
        </p:sp>
        <p:sp>
          <p:nvSpPr>
            <p:cNvPr id="114781" name="Text Box 93"/>
            <p:cNvSpPr txBox="1">
              <a:spLocks noChangeArrowheads="1"/>
            </p:cNvSpPr>
            <p:nvPr/>
          </p:nvSpPr>
          <p:spPr bwMode="auto">
            <a:xfrm>
              <a:off x="3264" y="1776"/>
              <a:ext cx="36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b="1"/>
                <a:t>2</a:t>
              </a:r>
              <a:r>
                <a:rPr lang="el-GR" altLang="en-US" sz="2400" b="1">
                  <a:cs typeface="Times New Roman" pitchFamily="18" charset="0"/>
                </a:rPr>
                <a:t>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735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Solution :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19200"/>
            <a:ext cx="8153400" cy="5029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2800"/>
              <a:t>Step 1:</a:t>
            </a:r>
          </a:p>
          <a:p>
            <a:pPr>
              <a:buFont typeface="Wingdings" pitchFamily="2" charset="2"/>
              <a:buNone/>
            </a:pPr>
            <a:r>
              <a:rPr lang="en-US" altLang="en-US" sz="2800"/>
              <a:t>Find </a:t>
            </a:r>
            <a:r>
              <a:rPr lang="el-GR" altLang="en-US" sz="2800">
                <a:cs typeface="Times New Roman" pitchFamily="18" charset="0"/>
              </a:rPr>
              <a:t>τ</a:t>
            </a:r>
            <a:r>
              <a:rPr lang="en-US" altLang="en-US" sz="2800">
                <a:cs typeface="Times New Roman" pitchFamily="18" charset="0"/>
              </a:rPr>
              <a:t> for </a:t>
            </a:r>
            <a:r>
              <a:rPr lang="en-US" altLang="en-US" sz="2800" i="1">
                <a:cs typeface="Times New Roman" pitchFamily="18" charset="0"/>
              </a:rPr>
              <a:t>t &gt; 0</a:t>
            </a:r>
            <a:r>
              <a:rPr lang="en-US" altLang="en-US" sz="2800">
                <a:cs typeface="Times New Roman" pitchFamily="18" charset="0"/>
              </a:rPr>
              <a:t>. Draw the equivalent circuit. The</a:t>
            </a:r>
          </a:p>
          <a:p>
            <a:pPr>
              <a:buFont typeface="Wingdings" pitchFamily="2" charset="2"/>
              <a:buNone/>
            </a:pPr>
            <a:r>
              <a:rPr lang="en-US" altLang="en-US" sz="2800">
                <a:cs typeface="Times New Roman" pitchFamily="18" charset="0"/>
              </a:rPr>
              <a:t>switch is opened.</a:t>
            </a:r>
          </a:p>
          <a:p>
            <a:pPr>
              <a:buFont typeface="Wingdings" pitchFamily="2" charset="2"/>
              <a:buNone/>
            </a:pPr>
            <a:endParaRPr lang="en-US" altLang="en-US" sz="2800"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endParaRPr lang="en-US" altLang="en-US" sz="2800"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en-US" sz="2800">
                <a:cs typeface="Times New Roman" pitchFamily="18" charset="0"/>
              </a:rPr>
              <a:t>So;</a:t>
            </a:r>
          </a:p>
          <a:p>
            <a:pPr>
              <a:buFont typeface="Wingdings" pitchFamily="2" charset="2"/>
              <a:buNone/>
            </a:pPr>
            <a:endParaRPr lang="en-US" altLang="en-US" sz="2800"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en-US" sz="2800">
                <a:cs typeface="Times New Roman" pitchFamily="18" charset="0"/>
              </a:rPr>
              <a:t>                                                   sec</a:t>
            </a:r>
          </a:p>
          <a:p>
            <a:pPr>
              <a:buFont typeface="Wingdings" pitchFamily="2" charset="2"/>
              <a:buNone/>
            </a:pPr>
            <a:endParaRPr lang="en-US" altLang="en-US" sz="1600">
              <a:cs typeface="Times New Roman" pitchFamily="18" charset="0"/>
            </a:endParaRPr>
          </a:p>
        </p:txBody>
      </p:sp>
      <p:graphicFrame>
        <p:nvGraphicFramePr>
          <p:cNvPr id="116740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295400" y="2895600"/>
          <a:ext cx="5410200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0" name="Equation" r:id="rId3" imgW="1511280" imgH="215640" progId="Equation.3">
                  <p:embed/>
                </p:oleObj>
              </mc:Choice>
              <mc:Fallback>
                <p:oleObj name="Equation" r:id="rId3" imgW="1511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895600"/>
                        <a:ext cx="5410200" cy="773113"/>
                      </a:xfrm>
                      <a:prstGeom prst="rect">
                        <a:avLst/>
                      </a:prstGeom>
                      <a:solidFill>
                        <a:srgbClr val="00FF00">
                          <a:alpha val="81000"/>
                        </a:srgbClr>
                      </a:solidFill>
                      <a:ln w="28575">
                        <a:solidFill>
                          <a:srgbClr val="003366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2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447800" y="4389438"/>
          <a:ext cx="3505200" cy="1354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1" name="Equation" r:id="rId5" imgW="1117440" imgH="431640" progId="Equation.3">
                  <p:embed/>
                </p:oleObj>
              </mc:Choice>
              <mc:Fallback>
                <p:oleObj name="Equation" r:id="rId5" imgW="11174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389438"/>
                        <a:ext cx="3505200" cy="1354137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 w="9525">
                        <a:solidFill>
                          <a:srgbClr val="003366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4A44B-FAF3-4488-81F3-65C68AFBD3F1}" type="slidenum">
              <a:rPr lang="en-US" altLang="en-US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109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6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0" dur="500"/>
                                        <p:tgtEl>
                                          <p:spTgt spid="116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6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381000"/>
            <a:ext cx="8229600" cy="6324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2800"/>
              <a:t>Step 2:</a:t>
            </a:r>
          </a:p>
          <a:p>
            <a:pPr>
              <a:buFont typeface="Wingdings" pitchFamily="2" charset="2"/>
              <a:buNone/>
            </a:pPr>
            <a:r>
              <a:rPr lang="en-US" altLang="en-US" sz="2800"/>
              <a:t>At t = 0</a:t>
            </a:r>
            <a:r>
              <a:rPr lang="en-US" altLang="en-US" sz="2800" baseline="30000"/>
              <a:t>-</a:t>
            </a:r>
            <a:r>
              <a:rPr lang="en-US" altLang="en-US" sz="2800"/>
              <a:t> , time from -</a:t>
            </a:r>
            <a:r>
              <a:rPr lang="en-US" altLang="en-US" sz="2800">
                <a:cs typeface="Times New Roman" pitchFamily="18" charset="0"/>
              </a:rPr>
              <a:t>∞ to 0</a:t>
            </a:r>
            <a:r>
              <a:rPr lang="en-US" altLang="en-US" sz="2800" baseline="30000">
                <a:cs typeface="Times New Roman" pitchFamily="18" charset="0"/>
              </a:rPr>
              <a:t>-, </a:t>
            </a:r>
            <a:r>
              <a:rPr lang="en-US" altLang="en-US" sz="2800">
                <a:cs typeface="Times New Roman" pitchFamily="18" charset="0"/>
              </a:rPr>
              <a:t>the switch was closed for</a:t>
            </a:r>
          </a:p>
          <a:p>
            <a:pPr>
              <a:buFont typeface="Wingdings" pitchFamily="2" charset="2"/>
              <a:buNone/>
            </a:pPr>
            <a:r>
              <a:rPr lang="en-US" altLang="en-US" sz="2800">
                <a:cs typeface="Times New Roman" pitchFamily="18" charset="0"/>
              </a:rPr>
              <a:t>a long time.</a:t>
            </a:r>
          </a:p>
          <a:p>
            <a:pPr>
              <a:buFont typeface="Wingdings" pitchFamily="2" charset="2"/>
              <a:buNone/>
            </a:pPr>
            <a:endParaRPr lang="en-US" altLang="en-US" sz="2800"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endParaRPr lang="en-US" altLang="en-US" sz="2800"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endParaRPr lang="en-US" altLang="en-US" sz="2800"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endParaRPr lang="en-US" altLang="en-US" sz="2800"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en-US" sz="2800">
                <a:cs typeface="Times New Roman" pitchFamily="18" charset="0"/>
              </a:rPr>
              <a:t>The inductor behave like a short circuit as it being</a:t>
            </a:r>
          </a:p>
          <a:p>
            <a:pPr>
              <a:buFont typeface="Wingdings" pitchFamily="2" charset="2"/>
              <a:buNone/>
            </a:pPr>
            <a:r>
              <a:rPr lang="en-US" altLang="en-US" sz="2800">
                <a:cs typeface="Times New Roman" pitchFamily="18" charset="0"/>
              </a:rPr>
              <a:t>supplied for a long time by a dc current source. Current</a:t>
            </a:r>
          </a:p>
          <a:p>
            <a:pPr>
              <a:buFont typeface="Wingdings" pitchFamily="2" charset="2"/>
              <a:buNone/>
            </a:pPr>
            <a:r>
              <a:rPr lang="en-US" altLang="en-US" sz="2800">
                <a:cs typeface="Times New Roman" pitchFamily="18" charset="0"/>
              </a:rPr>
              <a:t>20A thus flows through the short circuit until the switch</a:t>
            </a:r>
          </a:p>
          <a:p>
            <a:pPr>
              <a:buFont typeface="Wingdings" pitchFamily="2" charset="2"/>
              <a:buNone/>
            </a:pPr>
            <a:r>
              <a:rPr lang="en-US" altLang="en-US" sz="2800">
                <a:cs typeface="Times New Roman" pitchFamily="18" charset="0"/>
              </a:rPr>
              <a:t>is opened.</a:t>
            </a:r>
          </a:p>
          <a:p>
            <a:pPr>
              <a:buFont typeface="Wingdings" pitchFamily="2" charset="2"/>
              <a:buNone/>
            </a:pPr>
            <a:r>
              <a:rPr lang="en-US" altLang="en-US" sz="2800"/>
              <a:t>Therefore;              i</a:t>
            </a:r>
            <a:r>
              <a:rPr lang="en-US" altLang="en-US" sz="2800" baseline="-25000"/>
              <a:t>L</a:t>
            </a:r>
            <a:r>
              <a:rPr lang="en-US" altLang="en-US" sz="2800"/>
              <a:t>(0</a:t>
            </a:r>
            <a:r>
              <a:rPr lang="en-US" altLang="en-US" sz="2800" baseline="30000"/>
              <a:t>-</a:t>
            </a:r>
            <a:r>
              <a:rPr lang="en-US" altLang="en-US" sz="2800"/>
              <a:t>) = 20A</a:t>
            </a:r>
          </a:p>
          <a:p>
            <a:pPr>
              <a:buFont typeface="Wingdings" pitchFamily="2" charset="2"/>
              <a:buNone/>
            </a:pPr>
            <a:endParaRPr lang="en-US" altLang="en-US" sz="2800" baseline="30000">
              <a:cs typeface="Times New Roman" pitchFamily="18" charset="0"/>
            </a:endParaRPr>
          </a:p>
        </p:txBody>
      </p:sp>
      <p:sp>
        <p:nvSpPr>
          <p:cNvPr id="6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AA980-4DBC-42A3-99A0-C2A3AF0E77EC}" type="slidenum">
              <a:rPr lang="en-US" altLang="en-US"/>
              <a:pPr/>
              <a:t>33</a:t>
            </a:fld>
            <a:endParaRPr lang="en-US" altLang="en-US"/>
          </a:p>
        </p:txBody>
      </p:sp>
      <p:grpSp>
        <p:nvGrpSpPr>
          <p:cNvPr id="127064" name="Group 88"/>
          <p:cNvGrpSpPr>
            <a:grpSpLocks/>
          </p:cNvGrpSpPr>
          <p:nvPr/>
        </p:nvGrpSpPr>
        <p:grpSpPr bwMode="auto">
          <a:xfrm>
            <a:off x="609600" y="1524000"/>
            <a:ext cx="7926388" cy="1981200"/>
            <a:chOff x="432" y="1082"/>
            <a:chExt cx="4993" cy="1510"/>
          </a:xfrm>
        </p:grpSpPr>
        <p:grpSp>
          <p:nvGrpSpPr>
            <p:cNvPr id="127063" name="Group 87"/>
            <p:cNvGrpSpPr>
              <a:grpSpLocks/>
            </p:cNvGrpSpPr>
            <p:nvPr/>
          </p:nvGrpSpPr>
          <p:grpSpPr bwMode="auto">
            <a:xfrm>
              <a:off x="432" y="1392"/>
              <a:ext cx="4993" cy="1200"/>
              <a:chOff x="432" y="1392"/>
              <a:chExt cx="4993" cy="1200"/>
            </a:xfrm>
          </p:grpSpPr>
          <p:sp>
            <p:nvSpPr>
              <p:cNvPr id="126986" name="Text Box 10"/>
              <p:cNvSpPr txBox="1">
                <a:spLocks noChangeArrowheads="1"/>
              </p:cNvSpPr>
              <p:nvPr/>
            </p:nvSpPr>
            <p:spPr bwMode="auto">
              <a:xfrm>
                <a:off x="1872" y="1872"/>
                <a:ext cx="59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en-US" sz="3200" b="1" baseline="-25000">
                    <a:cs typeface="Times New Roman" pitchFamily="18" charset="0"/>
                  </a:rPr>
                  <a:t>0.1</a:t>
                </a:r>
                <a:r>
                  <a:rPr lang="el-GR" altLang="en-US" sz="3200" b="1" baseline="-25000">
                    <a:cs typeface="Times New Roman" pitchFamily="18" charset="0"/>
                  </a:rPr>
                  <a:t>Ω</a:t>
                </a:r>
              </a:p>
            </p:txBody>
          </p:sp>
          <p:sp>
            <p:nvSpPr>
              <p:cNvPr id="127002" name="Oval 26"/>
              <p:cNvSpPr>
                <a:spLocks noChangeArrowheads="1"/>
              </p:cNvSpPr>
              <p:nvPr/>
            </p:nvSpPr>
            <p:spPr bwMode="auto">
              <a:xfrm>
                <a:off x="771" y="1872"/>
                <a:ext cx="384" cy="38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7003" name="Line 27"/>
              <p:cNvSpPr>
                <a:spLocks noChangeShapeType="1"/>
              </p:cNvSpPr>
              <p:nvPr/>
            </p:nvSpPr>
            <p:spPr bwMode="auto">
              <a:xfrm flipV="1">
                <a:off x="963" y="2256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7004" name="Line 28"/>
              <p:cNvSpPr>
                <a:spLocks noChangeShapeType="1"/>
              </p:cNvSpPr>
              <p:nvPr/>
            </p:nvSpPr>
            <p:spPr bwMode="auto">
              <a:xfrm flipV="1">
                <a:off x="963" y="1536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7005" name="Line 29"/>
              <p:cNvSpPr>
                <a:spLocks noChangeShapeType="1"/>
              </p:cNvSpPr>
              <p:nvPr/>
            </p:nvSpPr>
            <p:spPr bwMode="auto">
              <a:xfrm>
                <a:off x="947" y="2592"/>
                <a:ext cx="385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127006" name="Group 30"/>
              <p:cNvGrpSpPr>
                <a:grpSpLocks/>
              </p:cNvGrpSpPr>
              <p:nvPr/>
            </p:nvGrpSpPr>
            <p:grpSpPr bwMode="auto">
              <a:xfrm>
                <a:off x="3696" y="1536"/>
                <a:ext cx="288" cy="1056"/>
                <a:chOff x="2736" y="2400"/>
                <a:chExt cx="288" cy="1056"/>
              </a:xfrm>
            </p:grpSpPr>
            <p:sp>
              <p:nvSpPr>
                <p:cNvPr id="127007" name="Line 31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2784" y="2975"/>
                  <a:ext cx="48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27008" name="Line 32"/>
                <p:cNvSpPr>
                  <a:spLocks noChangeShapeType="1"/>
                </p:cNvSpPr>
                <p:nvPr/>
              </p:nvSpPr>
              <p:spPr bwMode="auto">
                <a:xfrm rot="16200000">
                  <a:off x="2856" y="2855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27009" name="Line 33"/>
                <p:cNvSpPr>
                  <a:spLocks noChangeShapeType="1"/>
                </p:cNvSpPr>
                <p:nvPr/>
              </p:nvSpPr>
              <p:spPr bwMode="auto">
                <a:xfrm rot="16200000">
                  <a:off x="2856" y="2760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27010" name="Line 34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2856" y="2807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27011" name="Line 35"/>
                <p:cNvSpPr>
                  <a:spLocks noChangeShapeType="1"/>
                </p:cNvSpPr>
                <p:nvPr/>
              </p:nvSpPr>
              <p:spPr bwMode="auto">
                <a:xfrm rot="16200000">
                  <a:off x="2856" y="2663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27012" name="Line 36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2856" y="2711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27013" name="Line 37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2928" y="2687"/>
                  <a:ext cx="48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27014" name="Line 38"/>
                <p:cNvSpPr>
                  <a:spLocks noChangeShapeType="1"/>
                </p:cNvSpPr>
                <p:nvPr/>
              </p:nvSpPr>
              <p:spPr bwMode="auto">
                <a:xfrm rot="16200000">
                  <a:off x="2712" y="2568"/>
                  <a:ext cx="33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27015" name="Line 39"/>
                <p:cNvSpPr>
                  <a:spLocks noChangeShapeType="1"/>
                </p:cNvSpPr>
                <p:nvPr/>
              </p:nvSpPr>
              <p:spPr bwMode="auto">
                <a:xfrm rot="16200000">
                  <a:off x="2687" y="3264"/>
                  <a:ext cx="38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127016" name="Line 40"/>
              <p:cNvSpPr>
                <a:spLocks noChangeShapeType="1"/>
              </p:cNvSpPr>
              <p:nvPr/>
            </p:nvSpPr>
            <p:spPr bwMode="auto">
              <a:xfrm>
                <a:off x="953" y="1920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127017" name="Group 41"/>
              <p:cNvGrpSpPr>
                <a:grpSpLocks/>
              </p:cNvGrpSpPr>
              <p:nvPr/>
            </p:nvGrpSpPr>
            <p:grpSpPr bwMode="auto">
              <a:xfrm>
                <a:off x="1628" y="1536"/>
                <a:ext cx="288" cy="1056"/>
                <a:chOff x="2736" y="2400"/>
                <a:chExt cx="288" cy="1056"/>
              </a:xfrm>
            </p:grpSpPr>
            <p:sp>
              <p:nvSpPr>
                <p:cNvPr id="127018" name="Line 42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2784" y="2975"/>
                  <a:ext cx="48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27019" name="Line 43"/>
                <p:cNvSpPr>
                  <a:spLocks noChangeShapeType="1"/>
                </p:cNvSpPr>
                <p:nvPr/>
              </p:nvSpPr>
              <p:spPr bwMode="auto">
                <a:xfrm rot="16200000">
                  <a:off x="2856" y="2855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27020" name="Line 44"/>
                <p:cNvSpPr>
                  <a:spLocks noChangeShapeType="1"/>
                </p:cNvSpPr>
                <p:nvPr/>
              </p:nvSpPr>
              <p:spPr bwMode="auto">
                <a:xfrm rot="16200000">
                  <a:off x="2856" y="2760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27021" name="Line 45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2856" y="2807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27022" name="Line 46"/>
                <p:cNvSpPr>
                  <a:spLocks noChangeShapeType="1"/>
                </p:cNvSpPr>
                <p:nvPr/>
              </p:nvSpPr>
              <p:spPr bwMode="auto">
                <a:xfrm rot="16200000">
                  <a:off x="2856" y="2663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27023" name="Line 47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2856" y="2711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27024" name="Line 48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2928" y="2687"/>
                  <a:ext cx="48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27025" name="Line 49"/>
                <p:cNvSpPr>
                  <a:spLocks noChangeShapeType="1"/>
                </p:cNvSpPr>
                <p:nvPr/>
              </p:nvSpPr>
              <p:spPr bwMode="auto">
                <a:xfrm rot="16200000">
                  <a:off x="2712" y="2568"/>
                  <a:ext cx="33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27026" name="Line 50"/>
                <p:cNvSpPr>
                  <a:spLocks noChangeShapeType="1"/>
                </p:cNvSpPr>
                <p:nvPr/>
              </p:nvSpPr>
              <p:spPr bwMode="auto">
                <a:xfrm rot="16200000">
                  <a:off x="2687" y="3264"/>
                  <a:ext cx="38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127027" name="Text Box 51"/>
              <p:cNvSpPr txBox="1">
                <a:spLocks noChangeArrowheads="1"/>
              </p:cNvSpPr>
              <p:nvPr/>
            </p:nvSpPr>
            <p:spPr bwMode="auto">
              <a:xfrm>
                <a:off x="3984" y="1919"/>
                <a:ext cx="487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en-US" sz="3200" b="1" baseline="-25000">
                    <a:cs typeface="Times New Roman" pitchFamily="18" charset="0"/>
                  </a:rPr>
                  <a:t>10</a:t>
                </a:r>
                <a:r>
                  <a:rPr lang="el-GR" altLang="en-US" sz="3200" b="1" baseline="-25000">
                    <a:cs typeface="Times New Roman" pitchFamily="18" charset="0"/>
                  </a:rPr>
                  <a:t>Ω</a:t>
                </a:r>
              </a:p>
            </p:txBody>
          </p:sp>
          <p:sp>
            <p:nvSpPr>
              <p:cNvPr id="127028" name="Text Box 52"/>
              <p:cNvSpPr txBox="1">
                <a:spLocks noChangeArrowheads="1"/>
              </p:cNvSpPr>
              <p:nvPr/>
            </p:nvSpPr>
            <p:spPr bwMode="auto">
              <a:xfrm>
                <a:off x="432" y="1968"/>
                <a:ext cx="383" cy="3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2000" b="1" i="1">
                    <a:cs typeface="Arial" pitchFamily="34" charset="0"/>
                  </a:rPr>
                  <a:t>20A</a:t>
                </a:r>
                <a:endParaRPr lang="en-US" altLang="en-US" sz="2000" b="1" baseline="-25000">
                  <a:cs typeface="Times New Roman" pitchFamily="18" charset="0"/>
                </a:endParaRPr>
              </a:p>
            </p:txBody>
          </p:sp>
          <p:sp>
            <p:nvSpPr>
              <p:cNvPr id="127029" name="Line 53"/>
              <p:cNvSpPr>
                <a:spLocks noChangeShapeType="1"/>
              </p:cNvSpPr>
              <p:nvPr/>
            </p:nvSpPr>
            <p:spPr bwMode="auto">
              <a:xfrm>
                <a:off x="963" y="1536"/>
                <a:ext cx="186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127036" name="Group 60"/>
              <p:cNvGrpSpPr>
                <a:grpSpLocks/>
              </p:cNvGrpSpPr>
              <p:nvPr/>
            </p:nvGrpSpPr>
            <p:grpSpPr bwMode="auto">
              <a:xfrm rot="5400000">
                <a:off x="3204" y="1020"/>
                <a:ext cx="282" cy="1026"/>
                <a:chOff x="2736" y="2400"/>
                <a:chExt cx="288" cy="1056"/>
              </a:xfrm>
            </p:grpSpPr>
            <p:sp>
              <p:nvSpPr>
                <p:cNvPr id="127037" name="Line 61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2784" y="2975"/>
                  <a:ext cx="48" cy="144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F9D793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27038" name="Line 62"/>
                <p:cNvSpPr>
                  <a:spLocks noChangeShapeType="1"/>
                </p:cNvSpPr>
                <p:nvPr/>
              </p:nvSpPr>
              <p:spPr bwMode="auto">
                <a:xfrm rot="16200000">
                  <a:off x="2856" y="2855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F9D793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27039" name="Line 63"/>
                <p:cNvSpPr>
                  <a:spLocks noChangeShapeType="1"/>
                </p:cNvSpPr>
                <p:nvPr/>
              </p:nvSpPr>
              <p:spPr bwMode="auto">
                <a:xfrm rot="16200000">
                  <a:off x="2856" y="2760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F9D793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27040" name="Line 64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2856" y="2807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F9D793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27041" name="Line 65"/>
                <p:cNvSpPr>
                  <a:spLocks noChangeShapeType="1"/>
                </p:cNvSpPr>
                <p:nvPr/>
              </p:nvSpPr>
              <p:spPr bwMode="auto">
                <a:xfrm rot="16200000">
                  <a:off x="2856" y="2663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F9D793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27042" name="Line 66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2856" y="2711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F9D793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27043" name="Line 67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2928" y="2687"/>
                  <a:ext cx="48" cy="144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F9D793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27044" name="Line 68"/>
                <p:cNvSpPr>
                  <a:spLocks noChangeShapeType="1"/>
                </p:cNvSpPr>
                <p:nvPr/>
              </p:nvSpPr>
              <p:spPr bwMode="auto">
                <a:xfrm rot="16200000">
                  <a:off x="2712" y="2568"/>
                  <a:ext cx="335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F9D793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27045" name="Line 69"/>
                <p:cNvSpPr>
                  <a:spLocks noChangeShapeType="1"/>
                </p:cNvSpPr>
                <p:nvPr/>
              </p:nvSpPr>
              <p:spPr bwMode="auto">
                <a:xfrm rot="16200000">
                  <a:off x="2687" y="3264"/>
                  <a:ext cx="385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F9D793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grpSp>
            <p:nvGrpSpPr>
              <p:cNvPr id="127046" name="Group 70"/>
              <p:cNvGrpSpPr>
                <a:grpSpLocks/>
              </p:cNvGrpSpPr>
              <p:nvPr/>
            </p:nvGrpSpPr>
            <p:grpSpPr bwMode="auto">
              <a:xfrm>
                <a:off x="4656" y="1536"/>
                <a:ext cx="282" cy="1056"/>
                <a:chOff x="2736" y="2400"/>
                <a:chExt cx="288" cy="1056"/>
              </a:xfrm>
            </p:grpSpPr>
            <p:sp>
              <p:nvSpPr>
                <p:cNvPr id="127047" name="Line 71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2784" y="2975"/>
                  <a:ext cx="48" cy="144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F9D793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27048" name="Line 72"/>
                <p:cNvSpPr>
                  <a:spLocks noChangeShapeType="1"/>
                </p:cNvSpPr>
                <p:nvPr/>
              </p:nvSpPr>
              <p:spPr bwMode="auto">
                <a:xfrm rot="16200000">
                  <a:off x="2856" y="2855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F9D793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27049" name="Line 73"/>
                <p:cNvSpPr>
                  <a:spLocks noChangeShapeType="1"/>
                </p:cNvSpPr>
                <p:nvPr/>
              </p:nvSpPr>
              <p:spPr bwMode="auto">
                <a:xfrm rot="16200000">
                  <a:off x="2856" y="2760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F9D793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27050" name="Line 74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2856" y="2807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F9D793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27051" name="Line 75"/>
                <p:cNvSpPr>
                  <a:spLocks noChangeShapeType="1"/>
                </p:cNvSpPr>
                <p:nvPr/>
              </p:nvSpPr>
              <p:spPr bwMode="auto">
                <a:xfrm rot="16200000">
                  <a:off x="2856" y="2663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F9D793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27052" name="Line 76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2856" y="2711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F9D793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27053" name="Line 77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2928" y="2687"/>
                  <a:ext cx="48" cy="144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F9D793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27054" name="Line 78"/>
                <p:cNvSpPr>
                  <a:spLocks noChangeShapeType="1"/>
                </p:cNvSpPr>
                <p:nvPr/>
              </p:nvSpPr>
              <p:spPr bwMode="auto">
                <a:xfrm rot="16200000">
                  <a:off x="2712" y="2568"/>
                  <a:ext cx="335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F9D793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27055" name="Line 79"/>
                <p:cNvSpPr>
                  <a:spLocks noChangeShapeType="1"/>
                </p:cNvSpPr>
                <p:nvPr/>
              </p:nvSpPr>
              <p:spPr bwMode="auto">
                <a:xfrm rot="16200000">
                  <a:off x="2687" y="3264"/>
                  <a:ext cx="385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F9D793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127056" name="Line 80"/>
              <p:cNvSpPr>
                <a:spLocks noChangeShapeType="1"/>
              </p:cNvSpPr>
              <p:nvPr/>
            </p:nvSpPr>
            <p:spPr bwMode="auto">
              <a:xfrm>
                <a:off x="3840" y="1536"/>
                <a:ext cx="96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7058" name="Line 82"/>
              <p:cNvSpPr>
                <a:spLocks noChangeShapeType="1"/>
              </p:cNvSpPr>
              <p:nvPr/>
            </p:nvSpPr>
            <p:spPr bwMode="auto">
              <a:xfrm>
                <a:off x="2928" y="1680"/>
                <a:ext cx="0" cy="384"/>
              </a:xfrm>
              <a:prstGeom prst="line">
                <a:avLst/>
              </a:prstGeom>
              <a:noFill/>
              <a:ln w="28575" cap="sq">
                <a:solidFill>
                  <a:schemeClr val="hlink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127059" name="Text Box 83"/>
              <p:cNvSpPr txBox="1">
                <a:spLocks noChangeArrowheads="1"/>
              </p:cNvSpPr>
              <p:nvPr/>
            </p:nvSpPr>
            <p:spPr bwMode="auto">
              <a:xfrm>
                <a:off x="2928" y="2112"/>
                <a:ext cx="443" cy="3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800" b="1" i="1">
                    <a:solidFill>
                      <a:schemeClr val="hlink"/>
                    </a:solidFill>
                  </a:rPr>
                  <a:t>i</a:t>
                </a:r>
                <a:r>
                  <a:rPr lang="en-US" altLang="en-US" sz="1000" b="1" i="1">
                    <a:solidFill>
                      <a:schemeClr val="hlink"/>
                    </a:solidFill>
                  </a:rPr>
                  <a:t>L</a:t>
                </a:r>
                <a:r>
                  <a:rPr lang="en-US" altLang="en-US" b="1" i="1">
                    <a:solidFill>
                      <a:schemeClr val="hlink"/>
                    </a:solidFill>
                  </a:rPr>
                  <a:t>(0-)</a:t>
                </a:r>
                <a:endParaRPr lang="en-US" altLang="en-US" sz="1000" b="1" i="1">
                  <a:solidFill>
                    <a:schemeClr val="hlink"/>
                  </a:solidFill>
                </a:endParaRPr>
              </a:p>
            </p:txBody>
          </p:sp>
          <p:sp>
            <p:nvSpPr>
              <p:cNvPr id="127060" name="Text Box 84"/>
              <p:cNvSpPr txBox="1">
                <a:spLocks noChangeArrowheads="1"/>
              </p:cNvSpPr>
              <p:nvPr/>
            </p:nvSpPr>
            <p:spPr bwMode="auto">
              <a:xfrm>
                <a:off x="4992" y="1919"/>
                <a:ext cx="433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200" b="1"/>
                  <a:t>40</a:t>
                </a:r>
                <a:r>
                  <a:rPr lang="el-GR" altLang="en-US" sz="2200" b="1">
                    <a:cs typeface="Times New Roman" pitchFamily="18" charset="0"/>
                  </a:rPr>
                  <a:t>Ω</a:t>
                </a:r>
              </a:p>
            </p:txBody>
          </p:sp>
          <p:sp>
            <p:nvSpPr>
              <p:cNvPr id="127061" name="Line 85"/>
              <p:cNvSpPr>
                <a:spLocks noChangeShapeType="1"/>
              </p:cNvSpPr>
              <p:nvPr/>
            </p:nvSpPr>
            <p:spPr bwMode="auto">
              <a:xfrm>
                <a:off x="2832" y="1536"/>
                <a:ext cx="0" cy="105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sp>
          <p:nvSpPr>
            <p:cNvPr id="127062" name="Text Box 86"/>
            <p:cNvSpPr txBox="1">
              <a:spLocks noChangeArrowheads="1"/>
            </p:cNvSpPr>
            <p:nvPr/>
          </p:nvSpPr>
          <p:spPr bwMode="auto">
            <a:xfrm>
              <a:off x="3206" y="1082"/>
              <a:ext cx="366" cy="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b="1"/>
                <a:t>2</a:t>
              </a:r>
              <a:r>
                <a:rPr lang="el-GR" altLang="en-US" sz="2400" b="1">
                  <a:cs typeface="Times New Roman" pitchFamily="18" charset="0"/>
                </a:rPr>
                <a:t>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198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7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6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69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69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228600"/>
            <a:ext cx="8686800" cy="6324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2400"/>
              <a:t>Step 3:</a:t>
            </a:r>
          </a:p>
          <a:p>
            <a:pPr>
              <a:buFont typeface="Wingdings" pitchFamily="2" charset="2"/>
              <a:buNone/>
            </a:pPr>
            <a:r>
              <a:rPr lang="en-US" altLang="en-US" sz="2400"/>
              <a:t>At the instant when the switch is opened, the time t = 0</a:t>
            </a:r>
            <a:r>
              <a:rPr lang="en-US" altLang="en-US" sz="2400" baseline="30000"/>
              <a:t>+</a:t>
            </a:r>
            <a:r>
              <a:rPr lang="en-US" altLang="en-US" sz="2400"/>
              <a:t>,</a:t>
            </a:r>
          </a:p>
          <a:p>
            <a:pPr>
              <a:buFont typeface="Wingdings" pitchFamily="2" charset="2"/>
              <a:buNone/>
            </a:pPr>
            <a:endParaRPr lang="en-US" altLang="en-US" sz="2400"/>
          </a:p>
          <a:p>
            <a:pPr>
              <a:buFont typeface="Wingdings" pitchFamily="2" charset="2"/>
              <a:buNone/>
            </a:pPr>
            <a:endParaRPr lang="en-US" altLang="en-US" sz="2400"/>
          </a:p>
          <a:p>
            <a:pPr>
              <a:buFont typeface="Wingdings" pitchFamily="2" charset="2"/>
              <a:buNone/>
            </a:pPr>
            <a:endParaRPr lang="en-US" altLang="en-US" sz="2400"/>
          </a:p>
          <a:p>
            <a:pPr>
              <a:buFont typeface="Wingdings" pitchFamily="2" charset="2"/>
              <a:buNone/>
            </a:pPr>
            <a:endParaRPr lang="en-US" altLang="en-US" sz="2400"/>
          </a:p>
          <a:p>
            <a:pPr>
              <a:buFont typeface="Wingdings" pitchFamily="2" charset="2"/>
              <a:buNone/>
            </a:pPr>
            <a:endParaRPr lang="en-US" altLang="en-US" sz="2400"/>
          </a:p>
          <a:p>
            <a:pPr>
              <a:buFont typeface="Wingdings" pitchFamily="2" charset="2"/>
              <a:buNone/>
            </a:pPr>
            <a:r>
              <a:rPr lang="en-US" altLang="en-US" sz="2400"/>
              <a:t>The current through the inductor remains the same (continuous).</a:t>
            </a:r>
          </a:p>
          <a:p>
            <a:pPr>
              <a:buFont typeface="Wingdings" pitchFamily="2" charset="2"/>
              <a:buNone/>
            </a:pPr>
            <a:r>
              <a:rPr lang="en-US" altLang="en-US" sz="2400"/>
              <a:t>Thus,                                                      which is the initial current.</a:t>
            </a:r>
          </a:p>
          <a:p>
            <a:pPr>
              <a:buFont typeface="Wingdings" pitchFamily="2" charset="2"/>
              <a:buNone/>
            </a:pPr>
            <a:endParaRPr lang="en-US" altLang="en-US" sz="2400"/>
          </a:p>
          <a:p>
            <a:pPr>
              <a:buFont typeface="Wingdings" pitchFamily="2" charset="2"/>
              <a:buNone/>
            </a:pPr>
            <a:r>
              <a:rPr lang="en-US" altLang="en-US" sz="2400"/>
              <a:t>Only at this particular instant the value of the current through the</a:t>
            </a:r>
          </a:p>
          <a:p>
            <a:pPr>
              <a:buFont typeface="Wingdings" pitchFamily="2" charset="2"/>
              <a:buNone/>
            </a:pPr>
            <a:r>
              <a:rPr lang="en-US" altLang="en-US" sz="2400"/>
              <a:t>inductor is the same.</a:t>
            </a:r>
          </a:p>
          <a:p>
            <a:pPr>
              <a:buFont typeface="Wingdings" pitchFamily="2" charset="2"/>
              <a:buNone/>
            </a:pPr>
            <a:r>
              <a:rPr lang="en-US" altLang="en-US" sz="2400"/>
              <a:t>Since, there is no other supply in the circuit after the switch is</a:t>
            </a:r>
          </a:p>
          <a:p>
            <a:pPr>
              <a:buFont typeface="Wingdings" pitchFamily="2" charset="2"/>
              <a:buNone/>
            </a:pPr>
            <a:r>
              <a:rPr lang="en-US" altLang="en-US" sz="2400"/>
              <a:t>opened, this is the natural response case.</a:t>
            </a:r>
          </a:p>
          <a:p>
            <a:pPr>
              <a:buFont typeface="Wingdings" pitchFamily="2" charset="2"/>
              <a:buNone/>
            </a:pPr>
            <a:endParaRPr lang="en-US" altLang="en-US" sz="2400"/>
          </a:p>
          <a:p>
            <a:pPr>
              <a:buFont typeface="Wingdings" pitchFamily="2" charset="2"/>
              <a:buNone/>
            </a:pPr>
            <a:endParaRPr lang="en-US" altLang="en-US" sz="2400"/>
          </a:p>
        </p:txBody>
      </p:sp>
      <p:graphicFrame>
        <p:nvGraphicFramePr>
          <p:cNvPr id="129110" name="Object 86"/>
          <p:cNvGraphicFramePr>
            <a:graphicFrameLocks noGrp="1" noChangeAspect="1"/>
          </p:cNvGraphicFramePr>
          <p:nvPr>
            <p:ph sz="half" idx="2"/>
          </p:nvPr>
        </p:nvGraphicFramePr>
        <p:xfrm>
          <a:off x="1720850" y="3886200"/>
          <a:ext cx="3111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0" name="Equation" r:id="rId3" imgW="1333440" imgH="228600" progId="Equation.3">
                  <p:embed/>
                </p:oleObj>
              </mc:Choice>
              <mc:Fallback>
                <p:oleObj name="Equation" r:id="rId3" imgW="1333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0850" y="3886200"/>
                        <a:ext cx="3111500" cy="5334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7E8B-F8DF-450D-AA86-82C0A7B2025A}" type="slidenum">
              <a:rPr lang="en-US" altLang="en-US"/>
              <a:pPr/>
              <a:t>34</a:t>
            </a:fld>
            <a:endParaRPr lang="en-US" altLang="en-US"/>
          </a:p>
        </p:txBody>
      </p:sp>
      <p:grpSp>
        <p:nvGrpSpPr>
          <p:cNvPr id="129109" name="Group 85"/>
          <p:cNvGrpSpPr>
            <a:grpSpLocks/>
          </p:cNvGrpSpPr>
          <p:nvPr/>
        </p:nvGrpSpPr>
        <p:grpSpPr bwMode="auto">
          <a:xfrm>
            <a:off x="1371600" y="1219200"/>
            <a:ext cx="5159375" cy="2241550"/>
            <a:chOff x="2208" y="1056"/>
            <a:chExt cx="3250" cy="1563"/>
          </a:xfrm>
        </p:grpSpPr>
        <p:sp>
          <p:nvSpPr>
            <p:cNvPr id="129029" name="Text Box 5"/>
            <p:cNvSpPr txBox="1">
              <a:spLocks noChangeArrowheads="1"/>
            </p:cNvSpPr>
            <p:nvPr/>
          </p:nvSpPr>
          <p:spPr bwMode="auto">
            <a:xfrm>
              <a:off x="2928" y="1872"/>
              <a:ext cx="341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200" b="1" i="1">
                  <a:cs typeface="Arial" pitchFamily="34" charset="0"/>
                </a:rPr>
                <a:t>2H</a:t>
              </a:r>
              <a:endParaRPr lang="en-US" altLang="en-US" sz="2200" b="1">
                <a:cs typeface="Times New Roman" pitchFamily="18" charset="0"/>
              </a:endParaRPr>
            </a:p>
          </p:txBody>
        </p:sp>
        <p:grpSp>
          <p:nvGrpSpPr>
            <p:cNvPr id="129031" name="Group 7"/>
            <p:cNvGrpSpPr>
              <a:grpSpLocks/>
            </p:cNvGrpSpPr>
            <p:nvPr/>
          </p:nvGrpSpPr>
          <p:grpSpPr bwMode="auto">
            <a:xfrm rot="-5400000">
              <a:off x="2355" y="1968"/>
              <a:ext cx="1056" cy="96"/>
              <a:chOff x="1680" y="2880"/>
              <a:chExt cx="1056" cy="96"/>
            </a:xfrm>
          </p:grpSpPr>
          <p:grpSp>
            <p:nvGrpSpPr>
              <p:cNvPr id="129032" name="Group 8"/>
              <p:cNvGrpSpPr>
                <a:grpSpLocks/>
              </p:cNvGrpSpPr>
              <p:nvPr/>
            </p:nvGrpSpPr>
            <p:grpSpPr bwMode="auto">
              <a:xfrm>
                <a:off x="2016" y="2880"/>
                <a:ext cx="96" cy="96"/>
                <a:chOff x="2016" y="2880"/>
                <a:chExt cx="96" cy="96"/>
              </a:xfrm>
            </p:grpSpPr>
            <p:sp>
              <p:nvSpPr>
                <p:cNvPr id="129033" name="Arc 9"/>
                <p:cNvSpPr>
                  <a:spLocks/>
                </p:cNvSpPr>
                <p:nvPr/>
              </p:nvSpPr>
              <p:spPr bwMode="auto">
                <a:xfrm flipV="1">
                  <a:off x="2064" y="2880"/>
                  <a:ext cx="48" cy="9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29034" name="Arc 10"/>
                <p:cNvSpPr>
                  <a:spLocks/>
                </p:cNvSpPr>
                <p:nvPr/>
              </p:nvSpPr>
              <p:spPr bwMode="auto">
                <a:xfrm flipH="1" flipV="1">
                  <a:off x="2016" y="2880"/>
                  <a:ext cx="48" cy="9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129035" name="Group 11"/>
              <p:cNvGrpSpPr>
                <a:grpSpLocks/>
              </p:cNvGrpSpPr>
              <p:nvPr/>
            </p:nvGrpSpPr>
            <p:grpSpPr bwMode="auto">
              <a:xfrm>
                <a:off x="2112" y="2880"/>
                <a:ext cx="96" cy="96"/>
                <a:chOff x="2016" y="2880"/>
                <a:chExt cx="96" cy="96"/>
              </a:xfrm>
            </p:grpSpPr>
            <p:sp>
              <p:nvSpPr>
                <p:cNvPr id="129036" name="Arc 12"/>
                <p:cNvSpPr>
                  <a:spLocks/>
                </p:cNvSpPr>
                <p:nvPr/>
              </p:nvSpPr>
              <p:spPr bwMode="auto">
                <a:xfrm flipV="1">
                  <a:off x="2064" y="2880"/>
                  <a:ext cx="48" cy="9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29037" name="Arc 13"/>
                <p:cNvSpPr>
                  <a:spLocks/>
                </p:cNvSpPr>
                <p:nvPr/>
              </p:nvSpPr>
              <p:spPr bwMode="auto">
                <a:xfrm flipH="1" flipV="1">
                  <a:off x="2016" y="2880"/>
                  <a:ext cx="48" cy="9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129038" name="Group 14"/>
              <p:cNvGrpSpPr>
                <a:grpSpLocks/>
              </p:cNvGrpSpPr>
              <p:nvPr/>
            </p:nvGrpSpPr>
            <p:grpSpPr bwMode="auto">
              <a:xfrm>
                <a:off x="2208" y="2880"/>
                <a:ext cx="96" cy="96"/>
                <a:chOff x="2016" y="2880"/>
                <a:chExt cx="96" cy="96"/>
              </a:xfrm>
            </p:grpSpPr>
            <p:sp>
              <p:nvSpPr>
                <p:cNvPr id="129039" name="Arc 15"/>
                <p:cNvSpPr>
                  <a:spLocks/>
                </p:cNvSpPr>
                <p:nvPr/>
              </p:nvSpPr>
              <p:spPr bwMode="auto">
                <a:xfrm flipV="1">
                  <a:off x="2064" y="2880"/>
                  <a:ext cx="48" cy="9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29040" name="Arc 16"/>
                <p:cNvSpPr>
                  <a:spLocks/>
                </p:cNvSpPr>
                <p:nvPr/>
              </p:nvSpPr>
              <p:spPr bwMode="auto">
                <a:xfrm flipH="1" flipV="1">
                  <a:off x="2016" y="2880"/>
                  <a:ext cx="48" cy="9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129041" name="Group 17"/>
              <p:cNvGrpSpPr>
                <a:grpSpLocks/>
              </p:cNvGrpSpPr>
              <p:nvPr/>
            </p:nvGrpSpPr>
            <p:grpSpPr bwMode="auto">
              <a:xfrm>
                <a:off x="2304" y="2880"/>
                <a:ext cx="96" cy="96"/>
                <a:chOff x="2016" y="2880"/>
                <a:chExt cx="96" cy="96"/>
              </a:xfrm>
            </p:grpSpPr>
            <p:sp>
              <p:nvSpPr>
                <p:cNvPr id="129042" name="Arc 18"/>
                <p:cNvSpPr>
                  <a:spLocks/>
                </p:cNvSpPr>
                <p:nvPr/>
              </p:nvSpPr>
              <p:spPr bwMode="auto">
                <a:xfrm flipV="1">
                  <a:off x="2064" y="2880"/>
                  <a:ext cx="48" cy="9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29043" name="Arc 19"/>
                <p:cNvSpPr>
                  <a:spLocks/>
                </p:cNvSpPr>
                <p:nvPr/>
              </p:nvSpPr>
              <p:spPr bwMode="auto">
                <a:xfrm flipH="1" flipV="1">
                  <a:off x="2016" y="2880"/>
                  <a:ext cx="48" cy="9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sp>
            <p:nvSpPr>
              <p:cNvPr id="129044" name="Line 20"/>
              <p:cNvSpPr>
                <a:spLocks noChangeShapeType="1"/>
              </p:cNvSpPr>
              <p:nvPr/>
            </p:nvSpPr>
            <p:spPr bwMode="auto">
              <a:xfrm>
                <a:off x="1680" y="288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9045" name="Line 21"/>
              <p:cNvSpPr>
                <a:spLocks noChangeShapeType="1"/>
              </p:cNvSpPr>
              <p:nvPr/>
            </p:nvSpPr>
            <p:spPr bwMode="auto">
              <a:xfrm>
                <a:off x="2400" y="288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129050" name="Group 26"/>
            <p:cNvGrpSpPr>
              <a:grpSpLocks/>
            </p:cNvGrpSpPr>
            <p:nvPr/>
          </p:nvGrpSpPr>
          <p:grpSpPr bwMode="auto">
            <a:xfrm>
              <a:off x="3696" y="1488"/>
              <a:ext cx="288" cy="1056"/>
              <a:chOff x="2736" y="2400"/>
              <a:chExt cx="288" cy="1056"/>
            </a:xfrm>
          </p:grpSpPr>
          <p:sp>
            <p:nvSpPr>
              <p:cNvPr id="129051" name="Line 27"/>
              <p:cNvSpPr>
                <a:spLocks noChangeShapeType="1"/>
              </p:cNvSpPr>
              <p:nvPr/>
            </p:nvSpPr>
            <p:spPr bwMode="auto">
              <a:xfrm rot="16200000" flipV="1">
                <a:off x="2784" y="2975"/>
                <a:ext cx="48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9052" name="Line 28"/>
              <p:cNvSpPr>
                <a:spLocks noChangeShapeType="1"/>
              </p:cNvSpPr>
              <p:nvPr/>
            </p:nvSpPr>
            <p:spPr bwMode="auto">
              <a:xfrm rot="16200000">
                <a:off x="2856" y="2855"/>
                <a:ext cx="4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9053" name="Line 29"/>
              <p:cNvSpPr>
                <a:spLocks noChangeShapeType="1"/>
              </p:cNvSpPr>
              <p:nvPr/>
            </p:nvSpPr>
            <p:spPr bwMode="auto">
              <a:xfrm rot="16200000">
                <a:off x="2856" y="2760"/>
                <a:ext cx="4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9054" name="Line 30"/>
              <p:cNvSpPr>
                <a:spLocks noChangeShapeType="1"/>
              </p:cNvSpPr>
              <p:nvPr/>
            </p:nvSpPr>
            <p:spPr bwMode="auto">
              <a:xfrm rot="16200000" flipV="1">
                <a:off x="2856" y="2807"/>
                <a:ext cx="4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9055" name="Line 31"/>
              <p:cNvSpPr>
                <a:spLocks noChangeShapeType="1"/>
              </p:cNvSpPr>
              <p:nvPr/>
            </p:nvSpPr>
            <p:spPr bwMode="auto">
              <a:xfrm rot="16200000">
                <a:off x="2856" y="2663"/>
                <a:ext cx="4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9056" name="Line 32"/>
              <p:cNvSpPr>
                <a:spLocks noChangeShapeType="1"/>
              </p:cNvSpPr>
              <p:nvPr/>
            </p:nvSpPr>
            <p:spPr bwMode="auto">
              <a:xfrm rot="16200000" flipV="1">
                <a:off x="2856" y="2711"/>
                <a:ext cx="4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9057" name="Line 33"/>
              <p:cNvSpPr>
                <a:spLocks noChangeShapeType="1"/>
              </p:cNvSpPr>
              <p:nvPr/>
            </p:nvSpPr>
            <p:spPr bwMode="auto">
              <a:xfrm rot="16200000" flipV="1">
                <a:off x="2928" y="2687"/>
                <a:ext cx="48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9058" name="Line 34"/>
              <p:cNvSpPr>
                <a:spLocks noChangeShapeType="1"/>
              </p:cNvSpPr>
              <p:nvPr/>
            </p:nvSpPr>
            <p:spPr bwMode="auto">
              <a:xfrm rot="16200000">
                <a:off x="2712" y="2568"/>
                <a:ext cx="33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9059" name="Line 35"/>
              <p:cNvSpPr>
                <a:spLocks noChangeShapeType="1"/>
              </p:cNvSpPr>
              <p:nvPr/>
            </p:nvSpPr>
            <p:spPr bwMode="auto">
              <a:xfrm rot="16200000">
                <a:off x="2687" y="3264"/>
                <a:ext cx="38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29071" name="Text Box 47"/>
            <p:cNvSpPr txBox="1">
              <a:spLocks noChangeArrowheads="1"/>
            </p:cNvSpPr>
            <p:nvPr/>
          </p:nvSpPr>
          <p:spPr bwMode="auto">
            <a:xfrm>
              <a:off x="3264" y="1824"/>
              <a:ext cx="4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3200" b="1" baseline="-25000">
                  <a:cs typeface="Times New Roman" pitchFamily="18" charset="0"/>
                </a:rPr>
                <a:t>10</a:t>
              </a:r>
              <a:r>
                <a:rPr lang="el-GR" altLang="en-US" sz="3200" b="1" baseline="-25000">
                  <a:cs typeface="Times New Roman" pitchFamily="18" charset="0"/>
                </a:rPr>
                <a:t>Ω</a:t>
              </a:r>
            </a:p>
          </p:txBody>
        </p:sp>
        <p:sp>
          <p:nvSpPr>
            <p:cNvPr id="129072" name="Text Box 48"/>
            <p:cNvSpPr txBox="1">
              <a:spLocks noChangeArrowheads="1"/>
            </p:cNvSpPr>
            <p:nvPr/>
          </p:nvSpPr>
          <p:spPr bwMode="auto">
            <a:xfrm>
              <a:off x="2256" y="1824"/>
              <a:ext cx="383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i="1">
                  <a:cs typeface="Arial" pitchFamily="34" charset="0"/>
                </a:rPr>
                <a:t>20A</a:t>
              </a:r>
              <a:endParaRPr lang="en-US" altLang="en-US" sz="2000" b="1" baseline="-25000">
                <a:cs typeface="Times New Roman" pitchFamily="18" charset="0"/>
              </a:endParaRPr>
            </a:p>
          </p:txBody>
        </p:sp>
        <p:sp>
          <p:nvSpPr>
            <p:cNvPr id="129077" name="Text Box 53"/>
            <p:cNvSpPr txBox="1">
              <a:spLocks noChangeArrowheads="1"/>
            </p:cNvSpPr>
            <p:nvPr/>
          </p:nvSpPr>
          <p:spPr bwMode="auto">
            <a:xfrm>
              <a:off x="3876" y="1200"/>
              <a:ext cx="530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i="1">
                  <a:solidFill>
                    <a:srgbClr val="FF0000"/>
                  </a:solidFill>
                  <a:cs typeface="Arial" pitchFamily="34" charset="0"/>
                </a:rPr>
                <a:t>i</a:t>
              </a:r>
              <a:r>
                <a:rPr lang="en-US" altLang="en-US" sz="2400" b="1" i="1" baseline="-25000">
                  <a:solidFill>
                    <a:srgbClr val="FF0000"/>
                  </a:solidFill>
                  <a:cs typeface="Arial" pitchFamily="34" charset="0"/>
                </a:rPr>
                <a:t>o</a:t>
              </a:r>
              <a:r>
                <a:rPr lang="en-US" altLang="en-US" sz="2400" b="1" i="1">
                  <a:solidFill>
                    <a:srgbClr val="FF0000"/>
                  </a:solidFill>
                  <a:cs typeface="Arial" pitchFamily="34" charset="0"/>
                </a:rPr>
                <a:t>(0</a:t>
              </a:r>
              <a:r>
                <a:rPr lang="en-US" altLang="en-US" sz="2400" b="1" i="1" baseline="30000">
                  <a:solidFill>
                    <a:srgbClr val="FF0000"/>
                  </a:solidFill>
                  <a:cs typeface="Arial" pitchFamily="34" charset="0"/>
                </a:rPr>
                <a:t>+</a:t>
              </a:r>
              <a:r>
                <a:rPr lang="en-US" altLang="en-US" sz="2400" b="1" i="1">
                  <a:solidFill>
                    <a:srgbClr val="FF0000"/>
                  </a:solidFill>
                  <a:cs typeface="Arial" pitchFamily="34" charset="0"/>
                </a:rPr>
                <a:t>)</a:t>
              </a:r>
              <a:endParaRPr lang="en-US" altLang="en-US" sz="1200" b="1">
                <a:solidFill>
                  <a:srgbClr val="FF0000"/>
                </a:solidFill>
                <a:cs typeface="Times New Roman" pitchFamily="18" charset="0"/>
              </a:endParaRPr>
            </a:p>
          </p:txBody>
        </p:sp>
        <p:sp>
          <p:nvSpPr>
            <p:cNvPr id="129078" name="Line 54"/>
            <p:cNvSpPr>
              <a:spLocks noChangeShapeType="1"/>
            </p:cNvSpPr>
            <p:nvPr/>
          </p:nvSpPr>
          <p:spPr bwMode="auto">
            <a:xfrm flipH="1">
              <a:off x="4416" y="1440"/>
              <a:ext cx="33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lg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9079" name="Text Box 55"/>
            <p:cNvSpPr txBox="1">
              <a:spLocks noChangeArrowheads="1"/>
            </p:cNvSpPr>
            <p:nvPr/>
          </p:nvSpPr>
          <p:spPr bwMode="auto">
            <a:xfrm>
              <a:off x="4896" y="1537"/>
              <a:ext cx="562" cy="10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rgbClr val="FF0000"/>
                  </a:solidFill>
                  <a:cs typeface="Arial" pitchFamily="34" charset="0"/>
                </a:rPr>
                <a:t>+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2400" b="1" i="1">
                  <a:solidFill>
                    <a:srgbClr val="FF0000"/>
                  </a:solidFill>
                  <a:cs typeface="Arial" pitchFamily="34" charset="0"/>
                </a:rPr>
                <a:t>v</a:t>
              </a:r>
              <a:r>
                <a:rPr lang="en-US" altLang="en-US" sz="2400" b="1" i="1" baseline="-25000">
                  <a:solidFill>
                    <a:srgbClr val="FF0000"/>
                  </a:solidFill>
                  <a:cs typeface="Arial" pitchFamily="34" charset="0"/>
                </a:rPr>
                <a:t>o</a:t>
              </a:r>
              <a:r>
                <a:rPr lang="en-US" altLang="en-US" sz="2400" b="1" i="1">
                  <a:solidFill>
                    <a:srgbClr val="FF0000"/>
                  </a:solidFill>
                  <a:cs typeface="Arial" pitchFamily="34" charset="0"/>
                </a:rPr>
                <a:t>(0</a:t>
              </a:r>
              <a:r>
                <a:rPr lang="en-US" altLang="en-US" sz="2400" b="1" i="1" baseline="30000">
                  <a:solidFill>
                    <a:srgbClr val="FF0000"/>
                  </a:solidFill>
                  <a:cs typeface="Arial" pitchFamily="34" charset="0"/>
                </a:rPr>
                <a:t>+</a:t>
              </a:r>
              <a:r>
                <a:rPr lang="en-US" altLang="en-US" sz="2400" b="1" i="1">
                  <a:solidFill>
                    <a:srgbClr val="FF0000"/>
                  </a:solidFill>
                  <a:cs typeface="Arial" pitchFamily="34" charset="0"/>
                </a:rPr>
                <a:t>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rgbClr val="FF0000"/>
                  </a:solidFill>
                  <a:cs typeface="Times New Roman" pitchFamily="18" charset="0"/>
                </a:rPr>
                <a:t>–</a:t>
              </a:r>
            </a:p>
          </p:txBody>
        </p:sp>
        <p:grpSp>
          <p:nvGrpSpPr>
            <p:cNvPr id="129080" name="Group 56"/>
            <p:cNvGrpSpPr>
              <a:grpSpLocks/>
            </p:cNvGrpSpPr>
            <p:nvPr/>
          </p:nvGrpSpPr>
          <p:grpSpPr bwMode="auto">
            <a:xfrm rot="5400000">
              <a:off x="3204" y="972"/>
              <a:ext cx="282" cy="1026"/>
              <a:chOff x="2736" y="2400"/>
              <a:chExt cx="288" cy="1056"/>
            </a:xfrm>
          </p:grpSpPr>
          <p:sp>
            <p:nvSpPr>
              <p:cNvPr id="129081" name="Line 57"/>
              <p:cNvSpPr>
                <a:spLocks noChangeShapeType="1"/>
              </p:cNvSpPr>
              <p:nvPr/>
            </p:nvSpPr>
            <p:spPr bwMode="auto">
              <a:xfrm rot="16200000" flipV="1">
                <a:off x="2784" y="2975"/>
                <a:ext cx="48" cy="14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9D793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9082" name="Line 58"/>
              <p:cNvSpPr>
                <a:spLocks noChangeShapeType="1"/>
              </p:cNvSpPr>
              <p:nvPr/>
            </p:nvSpPr>
            <p:spPr bwMode="auto">
              <a:xfrm rot="16200000">
                <a:off x="2856" y="2855"/>
                <a:ext cx="48" cy="28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9D793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9083" name="Line 59"/>
              <p:cNvSpPr>
                <a:spLocks noChangeShapeType="1"/>
              </p:cNvSpPr>
              <p:nvPr/>
            </p:nvSpPr>
            <p:spPr bwMode="auto">
              <a:xfrm rot="16200000">
                <a:off x="2856" y="2760"/>
                <a:ext cx="48" cy="28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9D793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9084" name="Line 60"/>
              <p:cNvSpPr>
                <a:spLocks noChangeShapeType="1"/>
              </p:cNvSpPr>
              <p:nvPr/>
            </p:nvSpPr>
            <p:spPr bwMode="auto">
              <a:xfrm rot="16200000" flipV="1">
                <a:off x="2856" y="2807"/>
                <a:ext cx="48" cy="28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9D793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9085" name="Line 61"/>
              <p:cNvSpPr>
                <a:spLocks noChangeShapeType="1"/>
              </p:cNvSpPr>
              <p:nvPr/>
            </p:nvSpPr>
            <p:spPr bwMode="auto">
              <a:xfrm rot="16200000">
                <a:off x="2856" y="2663"/>
                <a:ext cx="48" cy="28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9D793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9086" name="Line 62"/>
              <p:cNvSpPr>
                <a:spLocks noChangeShapeType="1"/>
              </p:cNvSpPr>
              <p:nvPr/>
            </p:nvSpPr>
            <p:spPr bwMode="auto">
              <a:xfrm rot="16200000" flipV="1">
                <a:off x="2856" y="2711"/>
                <a:ext cx="48" cy="28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9D793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9087" name="Line 63"/>
              <p:cNvSpPr>
                <a:spLocks noChangeShapeType="1"/>
              </p:cNvSpPr>
              <p:nvPr/>
            </p:nvSpPr>
            <p:spPr bwMode="auto">
              <a:xfrm rot="16200000" flipV="1">
                <a:off x="2928" y="2687"/>
                <a:ext cx="48" cy="14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9D793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9088" name="Line 64"/>
              <p:cNvSpPr>
                <a:spLocks noChangeShapeType="1"/>
              </p:cNvSpPr>
              <p:nvPr/>
            </p:nvSpPr>
            <p:spPr bwMode="auto">
              <a:xfrm rot="16200000">
                <a:off x="2712" y="2568"/>
                <a:ext cx="335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9D793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9089" name="Line 65"/>
              <p:cNvSpPr>
                <a:spLocks noChangeShapeType="1"/>
              </p:cNvSpPr>
              <p:nvPr/>
            </p:nvSpPr>
            <p:spPr bwMode="auto">
              <a:xfrm rot="16200000">
                <a:off x="2687" y="3264"/>
                <a:ext cx="385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9D793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129090" name="Group 66"/>
            <p:cNvGrpSpPr>
              <a:grpSpLocks/>
            </p:cNvGrpSpPr>
            <p:nvPr/>
          </p:nvGrpSpPr>
          <p:grpSpPr bwMode="auto">
            <a:xfrm>
              <a:off x="4656" y="1488"/>
              <a:ext cx="282" cy="1056"/>
              <a:chOff x="2736" y="2400"/>
              <a:chExt cx="288" cy="1056"/>
            </a:xfrm>
          </p:grpSpPr>
          <p:sp>
            <p:nvSpPr>
              <p:cNvPr id="129091" name="Line 67"/>
              <p:cNvSpPr>
                <a:spLocks noChangeShapeType="1"/>
              </p:cNvSpPr>
              <p:nvPr/>
            </p:nvSpPr>
            <p:spPr bwMode="auto">
              <a:xfrm rot="16200000" flipV="1">
                <a:off x="2784" y="2975"/>
                <a:ext cx="48" cy="14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9D793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9092" name="Line 68"/>
              <p:cNvSpPr>
                <a:spLocks noChangeShapeType="1"/>
              </p:cNvSpPr>
              <p:nvPr/>
            </p:nvSpPr>
            <p:spPr bwMode="auto">
              <a:xfrm rot="16200000">
                <a:off x="2856" y="2855"/>
                <a:ext cx="48" cy="28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9D793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9093" name="Line 69"/>
              <p:cNvSpPr>
                <a:spLocks noChangeShapeType="1"/>
              </p:cNvSpPr>
              <p:nvPr/>
            </p:nvSpPr>
            <p:spPr bwMode="auto">
              <a:xfrm rot="16200000">
                <a:off x="2856" y="2760"/>
                <a:ext cx="48" cy="28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9D793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9094" name="Line 70"/>
              <p:cNvSpPr>
                <a:spLocks noChangeShapeType="1"/>
              </p:cNvSpPr>
              <p:nvPr/>
            </p:nvSpPr>
            <p:spPr bwMode="auto">
              <a:xfrm rot="16200000" flipV="1">
                <a:off x="2856" y="2807"/>
                <a:ext cx="48" cy="28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9D793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9095" name="Line 71"/>
              <p:cNvSpPr>
                <a:spLocks noChangeShapeType="1"/>
              </p:cNvSpPr>
              <p:nvPr/>
            </p:nvSpPr>
            <p:spPr bwMode="auto">
              <a:xfrm rot="16200000">
                <a:off x="2856" y="2663"/>
                <a:ext cx="48" cy="28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9D793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9096" name="Line 72"/>
              <p:cNvSpPr>
                <a:spLocks noChangeShapeType="1"/>
              </p:cNvSpPr>
              <p:nvPr/>
            </p:nvSpPr>
            <p:spPr bwMode="auto">
              <a:xfrm rot="16200000" flipV="1">
                <a:off x="2856" y="2711"/>
                <a:ext cx="48" cy="28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9D793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9097" name="Line 73"/>
              <p:cNvSpPr>
                <a:spLocks noChangeShapeType="1"/>
              </p:cNvSpPr>
              <p:nvPr/>
            </p:nvSpPr>
            <p:spPr bwMode="auto">
              <a:xfrm rot="16200000" flipV="1">
                <a:off x="2928" y="2687"/>
                <a:ext cx="48" cy="14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9D793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9098" name="Line 74"/>
              <p:cNvSpPr>
                <a:spLocks noChangeShapeType="1"/>
              </p:cNvSpPr>
              <p:nvPr/>
            </p:nvSpPr>
            <p:spPr bwMode="auto">
              <a:xfrm rot="16200000">
                <a:off x="2712" y="2568"/>
                <a:ext cx="335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9D793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9099" name="Line 75"/>
              <p:cNvSpPr>
                <a:spLocks noChangeShapeType="1"/>
              </p:cNvSpPr>
              <p:nvPr/>
            </p:nvSpPr>
            <p:spPr bwMode="auto">
              <a:xfrm rot="16200000">
                <a:off x="2687" y="3264"/>
                <a:ext cx="385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9D793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29100" name="Line 76"/>
            <p:cNvSpPr>
              <a:spLocks noChangeShapeType="1"/>
            </p:cNvSpPr>
            <p:nvPr/>
          </p:nvSpPr>
          <p:spPr bwMode="auto">
            <a:xfrm>
              <a:off x="3840" y="1488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9102" name="Line 78"/>
            <p:cNvSpPr>
              <a:spLocks noChangeShapeType="1"/>
            </p:cNvSpPr>
            <p:nvPr/>
          </p:nvSpPr>
          <p:spPr bwMode="auto">
            <a:xfrm>
              <a:off x="2736" y="1632"/>
              <a:ext cx="0" cy="384"/>
            </a:xfrm>
            <a:prstGeom prst="line">
              <a:avLst/>
            </a:prstGeom>
            <a:noFill/>
            <a:ln w="28575" cap="sq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29103" name="Text Box 79"/>
            <p:cNvSpPr txBox="1">
              <a:spLocks noChangeArrowheads="1"/>
            </p:cNvSpPr>
            <p:nvPr/>
          </p:nvSpPr>
          <p:spPr bwMode="auto">
            <a:xfrm>
              <a:off x="2208" y="2064"/>
              <a:ext cx="620" cy="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b="1" i="1">
                  <a:solidFill>
                    <a:schemeClr val="hlink"/>
                  </a:solidFill>
                </a:rPr>
                <a:t>i</a:t>
              </a:r>
              <a:r>
                <a:rPr lang="en-US" altLang="en-US" sz="2800" b="1" i="1" baseline="-25000">
                  <a:solidFill>
                    <a:schemeClr val="hlink"/>
                  </a:solidFill>
                </a:rPr>
                <a:t>L</a:t>
              </a:r>
              <a:r>
                <a:rPr lang="en-US" altLang="en-US" sz="2800" b="1" i="1">
                  <a:solidFill>
                    <a:schemeClr val="hlink"/>
                  </a:solidFill>
                </a:rPr>
                <a:t>(0</a:t>
              </a:r>
              <a:r>
                <a:rPr lang="en-US" altLang="en-US" sz="2800" b="1" i="1" baseline="30000">
                  <a:solidFill>
                    <a:schemeClr val="hlink"/>
                  </a:solidFill>
                </a:rPr>
                <a:t>+</a:t>
              </a:r>
              <a:r>
                <a:rPr lang="en-US" altLang="en-US" sz="2800" b="1" i="1">
                  <a:solidFill>
                    <a:schemeClr val="hlink"/>
                  </a:solidFill>
                </a:rPr>
                <a:t>)</a:t>
              </a:r>
              <a:endParaRPr lang="en-US" altLang="en-US" sz="1000" b="1" i="1">
                <a:solidFill>
                  <a:schemeClr val="hlink"/>
                </a:solidFill>
              </a:endParaRPr>
            </a:p>
          </p:txBody>
        </p:sp>
        <p:sp>
          <p:nvSpPr>
            <p:cNvPr id="129104" name="Text Box 80"/>
            <p:cNvSpPr txBox="1">
              <a:spLocks noChangeArrowheads="1"/>
            </p:cNvSpPr>
            <p:nvPr/>
          </p:nvSpPr>
          <p:spPr bwMode="auto">
            <a:xfrm>
              <a:off x="4224" y="1920"/>
              <a:ext cx="433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b="1"/>
                <a:t>40</a:t>
              </a:r>
              <a:r>
                <a:rPr lang="el-GR" altLang="en-US" sz="2200" b="1">
                  <a:cs typeface="Times New Roman" pitchFamily="18" charset="0"/>
                </a:rPr>
                <a:t>Ω</a:t>
              </a:r>
            </a:p>
          </p:txBody>
        </p:sp>
        <p:sp>
          <p:nvSpPr>
            <p:cNvPr id="129105" name="Text Box 81"/>
            <p:cNvSpPr txBox="1">
              <a:spLocks noChangeArrowheads="1"/>
            </p:cNvSpPr>
            <p:nvPr/>
          </p:nvSpPr>
          <p:spPr bwMode="auto">
            <a:xfrm>
              <a:off x="3168" y="1056"/>
              <a:ext cx="366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b="1"/>
                <a:t>2</a:t>
              </a:r>
              <a:r>
                <a:rPr lang="el-GR" altLang="en-US" sz="2400" b="1">
                  <a:cs typeface="Times New Roman" pitchFamily="18" charset="0"/>
                </a:rPr>
                <a:t>Ω</a:t>
              </a:r>
            </a:p>
          </p:txBody>
        </p:sp>
        <p:sp>
          <p:nvSpPr>
            <p:cNvPr id="129108" name="Line 84"/>
            <p:cNvSpPr>
              <a:spLocks noChangeShapeType="1"/>
            </p:cNvSpPr>
            <p:nvPr/>
          </p:nvSpPr>
          <p:spPr bwMode="auto">
            <a:xfrm>
              <a:off x="2832" y="2544"/>
              <a:ext cx="196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086557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9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9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9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9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9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9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90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9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228600"/>
            <a:ext cx="8686800" cy="6096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2800"/>
              <a:t>By using current division, the current in the 40</a:t>
            </a:r>
            <a:r>
              <a:rPr lang="el-GR" altLang="en-US" sz="2800">
                <a:cs typeface="Times New Roman" pitchFamily="18" charset="0"/>
              </a:rPr>
              <a:t>Ω</a:t>
            </a:r>
            <a:r>
              <a:rPr lang="en-US" altLang="en-US" sz="2800">
                <a:cs typeface="Times New Roman" pitchFamily="18" charset="0"/>
              </a:rPr>
              <a:t> resistor</a:t>
            </a:r>
          </a:p>
          <a:p>
            <a:pPr>
              <a:buFont typeface="Wingdings" pitchFamily="2" charset="2"/>
              <a:buNone/>
            </a:pPr>
            <a:r>
              <a:rPr lang="en-US" altLang="en-US" sz="2800">
                <a:cs typeface="Times New Roman" pitchFamily="18" charset="0"/>
              </a:rPr>
              <a:t>is:</a:t>
            </a:r>
          </a:p>
          <a:p>
            <a:pPr>
              <a:buFont typeface="Wingdings" pitchFamily="2" charset="2"/>
              <a:buNone/>
            </a:pPr>
            <a:endParaRPr lang="en-US" altLang="en-US" sz="2800"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en-US" sz="2800">
                <a:cs typeface="Times New Roman" pitchFamily="18" charset="0"/>
              </a:rPr>
              <a:t>So,</a:t>
            </a:r>
          </a:p>
          <a:p>
            <a:pPr>
              <a:buFont typeface="Wingdings" pitchFamily="2" charset="2"/>
              <a:buNone/>
            </a:pPr>
            <a:endParaRPr lang="en-US" altLang="en-US" sz="2800"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endParaRPr lang="en-US" altLang="en-US" sz="2800"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en-US" sz="2800">
                <a:cs typeface="Times New Roman" pitchFamily="18" charset="0"/>
              </a:rPr>
              <a:t>Using Ohm’s Law, the V</a:t>
            </a:r>
            <a:r>
              <a:rPr lang="en-US" altLang="en-US" sz="2800" baseline="-25000">
                <a:cs typeface="Times New Roman" pitchFamily="18" charset="0"/>
              </a:rPr>
              <a:t>o</a:t>
            </a:r>
            <a:r>
              <a:rPr lang="en-US" altLang="en-US" sz="2800">
                <a:cs typeface="Times New Roman" pitchFamily="18" charset="0"/>
              </a:rPr>
              <a:t> is:</a:t>
            </a:r>
          </a:p>
          <a:p>
            <a:pPr>
              <a:buFont typeface="Wingdings" pitchFamily="2" charset="2"/>
              <a:buNone/>
            </a:pPr>
            <a:r>
              <a:rPr lang="en-US" altLang="en-US" sz="2800">
                <a:cs typeface="Times New Roman" pitchFamily="18" charset="0"/>
              </a:rPr>
              <a:t> </a:t>
            </a:r>
          </a:p>
          <a:p>
            <a:pPr>
              <a:buFont typeface="Wingdings" pitchFamily="2" charset="2"/>
              <a:buNone/>
            </a:pPr>
            <a:endParaRPr lang="en-US" altLang="en-US" sz="2800"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en-US" sz="2800">
                <a:cs typeface="Times New Roman" pitchFamily="18" charset="0"/>
              </a:rPr>
              <a:t>So,</a:t>
            </a:r>
          </a:p>
          <a:p>
            <a:pPr>
              <a:buFont typeface="Wingdings" pitchFamily="2" charset="2"/>
              <a:buNone/>
            </a:pPr>
            <a:endParaRPr lang="en-US" altLang="en-US" sz="2800"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endParaRPr lang="el-GR" altLang="en-US" sz="2800">
              <a:cs typeface="Times New Roman" pitchFamily="18" charset="0"/>
            </a:endParaRPr>
          </a:p>
        </p:txBody>
      </p:sp>
      <p:graphicFrame>
        <p:nvGraphicFramePr>
          <p:cNvPr id="131076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077913" y="990600"/>
          <a:ext cx="294798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6" name="Equation" r:id="rId3" imgW="1384200" imgH="393480" progId="Equation.3">
                  <p:embed/>
                </p:oleObj>
              </mc:Choice>
              <mc:Fallback>
                <p:oleObj name="Equation" r:id="rId3" imgW="13842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7913" y="990600"/>
                        <a:ext cx="2947987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33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79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295400" y="2286000"/>
          <a:ext cx="3284538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7" name="Equation" r:id="rId5" imgW="927000" imgH="241200" progId="Equation.3">
                  <p:embed/>
                </p:oleObj>
              </mc:Choice>
              <mc:Fallback>
                <p:oleObj name="Equation" r:id="rId5" imgW="9270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286000"/>
                        <a:ext cx="3284538" cy="85566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28575">
                        <a:solidFill>
                          <a:srgbClr val="00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F91BA-81C2-4C1A-AABE-590620C733F6}" type="slidenum">
              <a:rPr lang="en-US" altLang="en-US"/>
              <a:pPr/>
              <a:t>35</a:t>
            </a:fld>
            <a:endParaRPr lang="en-US" altLang="en-US"/>
          </a:p>
        </p:txBody>
      </p:sp>
      <p:graphicFrame>
        <p:nvGraphicFramePr>
          <p:cNvPr id="131082" name="Object 10"/>
          <p:cNvGraphicFramePr>
            <a:graphicFrameLocks noChangeAspect="1"/>
          </p:cNvGraphicFramePr>
          <p:nvPr/>
        </p:nvGraphicFramePr>
        <p:xfrm>
          <a:off x="1295400" y="4038600"/>
          <a:ext cx="4724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8" name="Equation" r:id="rId7" imgW="1384200" imgH="228600" progId="Equation.3">
                  <p:embed/>
                </p:oleObj>
              </mc:Choice>
              <mc:Fallback>
                <p:oleObj name="Equation" r:id="rId7" imgW="1384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038600"/>
                        <a:ext cx="47244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3" name="Object 11"/>
          <p:cNvGraphicFramePr>
            <a:graphicFrameLocks noChangeAspect="1"/>
          </p:cNvGraphicFramePr>
          <p:nvPr/>
        </p:nvGraphicFramePr>
        <p:xfrm>
          <a:off x="1447800" y="5181600"/>
          <a:ext cx="3581400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9" name="Equation" r:id="rId9" imgW="1002960" imgH="241200" progId="Equation.3">
                  <p:embed/>
                </p:oleObj>
              </mc:Choice>
              <mc:Fallback>
                <p:oleObj name="Equation" r:id="rId9" imgW="10029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181600"/>
                        <a:ext cx="3581400" cy="849313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28575">
                        <a:solidFill>
                          <a:srgbClr val="00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452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3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1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3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1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000"/>
              <a:t>NATURAL RESPONSE OF AN RC CIRCUIT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altLang="en-US" sz="2400"/>
              <a:t>Consider the following circuit, for which the switch is closed for </a:t>
            </a:r>
            <a:r>
              <a:rPr lang="en-US" altLang="en-US" sz="2400" i="1"/>
              <a:t>t </a:t>
            </a:r>
            <a:r>
              <a:rPr lang="en-US" altLang="en-US" sz="2400" i="1">
                <a:cs typeface="Times New Roman" pitchFamily="18" charset="0"/>
              </a:rPr>
              <a:t>&lt; 0</a:t>
            </a:r>
            <a:r>
              <a:rPr lang="en-US" altLang="en-US" sz="2400">
                <a:cs typeface="Times New Roman" pitchFamily="18" charset="0"/>
              </a:rPr>
              <a:t>, and then opened at </a:t>
            </a:r>
            <a:r>
              <a:rPr lang="en-US" altLang="en-US" sz="2400" i="1">
                <a:cs typeface="Times New Roman" pitchFamily="18" charset="0"/>
              </a:rPr>
              <a:t>t = 0</a:t>
            </a:r>
            <a:r>
              <a:rPr lang="en-US" altLang="en-US" sz="2400">
                <a:cs typeface="Times New Roman" pitchFamily="18" charset="0"/>
              </a:rPr>
              <a:t>:</a:t>
            </a:r>
          </a:p>
          <a:p>
            <a:endParaRPr lang="en-US" altLang="en-US" sz="2400">
              <a:cs typeface="Times New Roman" pitchFamily="18" charset="0"/>
            </a:endParaRPr>
          </a:p>
          <a:p>
            <a:endParaRPr lang="en-US" altLang="en-US" sz="2400">
              <a:cs typeface="Times New Roman" pitchFamily="18" charset="0"/>
            </a:endParaRPr>
          </a:p>
          <a:p>
            <a:endParaRPr lang="en-US" altLang="en-US" sz="2400">
              <a:cs typeface="Times New Roman" pitchFamily="18" charset="0"/>
            </a:endParaRPr>
          </a:p>
          <a:p>
            <a:endParaRPr lang="en-US" altLang="en-US" sz="2400">
              <a:cs typeface="Times New Roman" pitchFamily="18" charset="0"/>
            </a:endParaRPr>
          </a:p>
          <a:p>
            <a:endParaRPr lang="en-US" altLang="en-US" sz="2400"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en-US" sz="2400" u="sng">
                <a:cs typeface="Times New Roman" pitchFamily="18" charset="0"/>
              </a:rPr>
              <a:t>Notation:</a:t>
            </a:r>
          </a:p>
          <a:p>
            <a:pPr>
              <a:buFont typeface="Wingdings" pitchFamily="2" charset="2"/>
              <a:buChar char="Ø"/>
            </a:pPr>
            <a:r>
              <a:rPr lang="en-US" altLang="en-US" sz="2400">
                <a:cs typeface="Times New Roman" pitchFamily="18" charset="0"/>
              </a:rPr>
              <a:t>0</a:t>
            </a:r>
            <a:r>
              <a:rPr lang="en-US" altLang="en-US" sz="2400" baseline="30000">
                <a:cs typeface="Times New Roman" pitchFamily="18" charset="0"/>
              </a:rPr>
              <a:t>-</a:t>
            </a:r>
            <a:r>
              <a:rPr lang="en-US" altLang="en-US" sz="2400">
                <a:cs typeface="Times New Roman" pitchFamily="18" charset="0"/>
              </a:rPr>
              <a:t> is used to denote the time just prior to switching</a:t>
            </a:r>
          </a:p>
          <a:p>
            <a:pPr>
              <a:buFont typeface="Wingdings" pitchFamily="2" charset="2"/>
              <a:buChar char="Ø"/>
            </a:pPr>
            <a:r>
              <a:rPr lang="en-US" altLang="en-US" sz="2400">
                <a:cs typeface="Times New Roman" pitchFamily="18" charset="0"/>
              </a:rPr>
              <a:t>0</a:t>
            </a:r>
            <a:r>
              <a:rPr lang="en-US" altLang="en-US" sz="2400" baseline="30000">
                <a:cs typeface="Times New Roman" pitchFamily="18" charset="0"/>
              </a:rPr>
              <a:t>+</a:t>
            </a:r>
            <a:r>
              <a:rPr lang="en-US" altLang="en-US" sz="2400">
                <a:cs typeface="Times New Roman" pitchFamily="18" charset="0"/>
              </a:rPr>
              <a:t> is used to denote the time immediately after switching.</a:t>
            </a:r>
          </a:p>
          <a:p>
            <a:pPr>
              <a:buFont typeface="Wingdings" pitchFamily="2" charset="2"/>
              <a:buNone/>
            </a:pPr>
            <a:endParaRPr lang="en-US" altLang="en-US" sz="2400">
              <a:cs typeface="Times New Roman" pitchFamily="18" charset="0"/>
            </a:endParaRPr>
          </a:p>
        </p:txBody>
      </p:sp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AAAF0-2987-4B58-AA0F-694A26A22880}" type="slidenum">
              <a:rPr lang="en-US" altLang="en-US"/>
              <a:pPr/>
              <a:t>36</a:t>
            </a:fld>
            <a:endParaRPr lang="en-US" altLang="en-US"/>
          </a:p>
        </p:txBody>
      </p:sp>
      <p:grpSp>
        <p:nvGrpSpPr>
          <p:cNvPr id="136238" name="Group 46"/>
          <p:cNvGrpSpPr>
            <a:grpSpLocks/>
          </p:cNvGrpSpPr>
          <p:nvPr/>
        </p:nvGrpSpPr>
        <p:grpSpPr bwMode="auto">
          <a:xfrm>
            <a:off x="1676400" y="2743200"/>
            <a:ext cx="4845050" cy="1905000"/>
            <a:chOff x="1316" y="1296"/>
            <a:chExt cx="3052" cy="1200"/>
          </a:xfrm>
        </p:grpSpPr>
        <p:sp>
          <p:nvSpPr>
            <p:cNvPr id="136239" name="Text Box 47"/>
            <p:cNvSpPr txBox="1">
              <a:spLocks noChangeArrowheads="1"/>
            </p:cNvSpPr>
            <p:nvPr/>
          </p:nvSpPr>
          <p:spPr bwMode="auto">
            <a:xfrm>
              <a:off x="2640" y="1968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i="1">
                  <a:latin typeface="Arial" pitchFamily="34" charset="0"/>
                  <a:cs typeface="Arial" pitchFamily="34" charset="0"/>
                </a:rPr>
                <a:t>C</a:t>
              </a:r>
              <a:endParaRPr lang="en-US" altLang="en-US" sz="2400" b="1">
                <a:cs typeface="Times New Roman" pitchFamily="18" charset="0"/>
              </a:endParaRPr>
            </a:p>
          </p:txBody>
        </p:sp>
        <p:grpSp>
          <p:nvGrpSpPr>
            <p:cNvPr id="136240" name="Group 48"/>
            <p:cNvGrpSpPr>
              <a:grpSpLocks/>
            </p:cNvGrpSpPr>
            <p:nvPr/>
          </p:nvGrpSpPr>
          <p:grpSpPr bwMode="auto">
            <a:xfrm>
              <a:off x="1316" y="1296"/>
              <a:ext cx="3052" cy="1200"/>
              <a:chOff x="1316" y="1296"/>
              <a:chExt cx="3052" cy="1200"/>
            </a:xfrm>
          </p:grpSpPr>
          <p:sp>
            <p:nvSpPr>
              <p:cNvPr id="136241" name="Oval 49"/>
              <p:cNvSpPr>
                <a:spLocks noChangeArrowheads="1"/>
              </p:cNvSpPr>
              <p:nvPr/>
            </p:nvSpPr>
            <p:spPr bwMode="auto">
              <a:xfrm>
                <a:off x="1600" y="1776"/>
                <a:ext cx="384" cy="38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36242" name="Line 50"/>
              <p:cNvSpPr>
                <a:spLocks noChangeShapeType="1"/>
              </p:cNvSpPr>
              <p:nvPr/>
            </p:nvSpPr>
            <p:spPr bwMode="auto">
              <a:xfrm flipV="1">
                <a:off x="1792" y="2160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6243" name="Line 51"/>
              <p:cNvSpPr>
                <a:spLocks noChangeShapeType="1"/>
              </p:cNvSpPr>
              <p:nvPr/>
            </p:nvSpPr>
            <p:spPr bwMode="auto">
              <a:xfrm flipV="1">
                <a:off x="1792" y="1440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6244" name="Line 52"/>
              <p:cNvSpPr>
                <a:spLocks noChangeShapeType="1"/>
              </p:cNvSpPr>
              <p:nvPr/>
            </p:nvSpPr>
            <p:spPr bwMode="auto">
              <a:xfrm>
                <a:off x="1782" y="2496"/>
                <a:ext cx="244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136245" name="Group 53"/>
              <p:cNvGrpSpPr>
                <a:grpSpLocks/>
              </p:cNvGrpSpPr>
              <p:nvPr/>
            </p:nvGrpSpPr>
            <p:grpSpPr bwMode="auto">
              <a:xfrm>
                <a:off x="4080" y="1440"/>
                <a:ext cx="288" cy="1056"/>
                <a:chOff x="2736" y="2400"/>
                <a:chExt cx="288" cy="1056"/>
              </a:xfrm>
            </p:grpSpPr>
            <p:sp>
              <p:nvSpPr>
                <p:cNvPr id="136246" name="Line 54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2784" y="2975"/>
                  <a:ext cx="48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36247" name="Line 55"/>
                <p:cNvSpPr>
                  <a:spLocks noChangeShapeType="1"/>
                </p:cNvSpPr>
                <p:nvPr/>
              </p:nvSpPr>
              <p:spPr bwMode="auto">
                <a:xfrm rot="16200000">
                  <a:off x="2856" y="2855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36248" name="Line 56"/>
                <p:cNvSpPr>
                  <a:spLocks noChangeShapeType="1"/>
                </p:cNvSpPr>
                <p:nvPr/>
              </p:nvSpPr>
              <p:spPr bwMode="auto">
                <a:xfrm rot="16200000">
                  <a:off x="2856" y="2760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36249" name="Line 57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2856" y="2807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36250" name="Line 58"/>
                <p:cNvSpPr>
                  <a:spLocks noChangeShapeType="1"/>
                </p:cNvSpPr>
                <p:nvPr/>
              </p:nvSpPr>
              <p:spPr bwMode="auto">
                <a:xfrm rot="16200000">
                  <a:off x="2856" y="2663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36251" name="Line 59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2856" y="2711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36252" name="Line 60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2928" y="2687"/>
                  <a:ext cx="48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36253" name="Line 61"/>
                <p:cNvSpPr>
                  <a:spLocks noChangeShapeType="1"/>
                </p:cNvSpPr>
                <p:nvPr/>
              </p:nvSpPr>
              <p:spPr bwMode="auto">
                <a:xfrm rot="16200000">
                  <a:off x="2712" y="2568"/>
                  <a:ext cx="33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36254" name="Line 62"/>
                <p:cNvSpPr>
                  <a:spLocks noChangeShapeType="1"/>
                </p:cNvSpPr>
                <p:nvPr/>
              </p:nvSpPr>
              <p:spPr bwMode="auto">
                <a:xfrm rot="16200000">
                  <a:off x="2687" y="3264"/>
                  <a:ext cx="38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136255" name="Text Box 63"/>
              <p:cNvSpPr txBox="1">
                <a:spLocks noChangeArrowheads="1"/>
              </p:cNvSpPr>
              <p:nvPr/>
            </p:nvSpPr>
            <p:spPr bwMode="auto">
              <a:xfrm>
                <a:off x="2160" y="1536"/>
                <a:ext cx="3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2400" b="1" i="1">
                    <a:latin typeface="Arial" pitchFamily="34" charset="0"/>
                    <a:cs typeface="Arial" pitchFamily="34" charset="0"/>
                  </a:rPr>
                  <a:t>R</a:t>
                </a:r>
                <a:r>
                  <a:rPr lang="en-US" altLang="en-US" sz="2400" b="1" i="1" baseline="-25000">
                    <a:latin typeface="Arial" pitchFamily="34" charset="0"/>
                    <a:cs typeface="Arial" pitchFamily="34" charset="0"/>
                  </a:rPr>
                  <a:t>o</a:t>
                </a:r>
                <a:endParaRPr lang="en-US" altLang="en-US" sz="2400" b="1" baseline="-25000">
                  <a:cs typeface="Times New Roman" pitchFamily="18" charset="0"/>
                </a:endParaRPr>
              </a:p>
            </p:txBody>
          </p:sp>
          <p:sp>
            <p:nvSpPr>
              <p:cNvPr id="136256" name="Text Box 64"/>
              <p:cNvSpPr txBox="1">
                <a:spLocks noChangeArrowheads="1"/>
              </p:cNvSpPr>
              <p:nvPr/>
            </p:nvSpPr>
            <p:spPr bwMode="auto">
              <a:xfrm>
                <a:off x="3831" y="1824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2400" b="1" i="1">
                    <a:latin typeface="Arial" pitchFamily="34" charset="0"/>
                    <a:cs typeface="Arial" pitchFamily="34" charset="0"/>
                  </a:rPr>
                  <a:t>R</a:t>
                </a:r>
                <a:endParaRPr lang="en-US" altLang="en-US" sz="2400" b="1" baseline="-25000">
                  <a:cs typeface="Times New Roman" pitchFamily="18" charset="0"/>
                </a:endParaRPr>
              </a:p>
            </p:txBody>
          </p:sp>
          <p:sp>
            <p:nvSpPr>
              <p:cNvPr id="136257" name="Text Box 65"/>
              <p:cNvSpPr txBox="1">
                <a:spLocks noChangeArrowheads="1"/>
              </p:cNvSpPr>
              <p:nvPr/>
            </p:nvSpPr>
            <p:spPr bwMode="auto">
              <a:xfrm>
                <a:off x="1316" y="1824"/>
                <a:ext cx="32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2400" b="1" i="1">
                    <a:latin typeface="Arial" pitchFamily="34" charset="0"/>
                    <a:cs typeface="Arial" pitchFamily="34" charset="0"/>
                  </a:rPr>
                  <a:t>V</a:t>
                </a:r>
                <a:r>
                  <a:rPr lang="en-US" altLang="en-US" sz="2400" b="1" i="1" baseline="-25000">
                    <a:latin typeface="Arial" pitchFamily="34" charset="0"/>
                    <a:cs typeface="Arial" pitchFamily="34" charset="0"/>
                  </a:rPr>
                  <a:t>o</a:t>
                </a:r>
                <a:endParaRPr lang="en-US" altLang="en-US" sz="2400" b="1" baseline="-25000">
                  <a:cs typeface="Times New Roman" pitchFamily="18" charset="0"/>
                </a:endParaRPr>
              </a:p>
            </p:txBody>
          </p:sp>
          <p:sp>
            <p:nvSpPr>
              <p:cNvPr id="136258" name="Line 66"/>
              <p:cNvSpPr>
                <a:spLocks noChangeShapeType="1"/>
              </p:cNvSpPr>
              <p:nvPr/>
            </p:nvSpPr>
            <p:spPr bwMode="auto">
              <a:xfrm>
                <a:off x="3264" y="1440"/>
                <a:ext cx="96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6259" name="Line 67"/>
              <p:cNvSpPr>
                <a:spLocks noChangeShapeType="1"/>
              </p:cNvSpPr>
              <p:nvPr/>
            </p:nvSpPr>
            <p:spPr bwMode="auto">
              <a:xfrm>
                <a:off x="2832" y="1440"/>
                <a:ext cx="24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6260" name="Arc 68"/>
              <p:cNvSpPr>
                <a:spLocks/>
              </p:cNvSpPr>
              <p:nvPr/>
            </p:nvSpPr>
            <p:spPr bwMode="auto">
              <a:xfrm rot="17582335">
                <a:off x="2928" y="1536"/>
                <a:ext cx="192" cy="288"/>
              </a:xfrm>
              <a:custGeom>
                <a:avLst/>
                <a:gdLst>
                  <a:gd name="G0" fmla="+- 0 0 0"/>
                  <a:gd name="G1" fmla="+- 19490 0 0"/>
                  <a:gd name="G2" fmla="+- 21600 0 0"/>
                  <a:gd name="T0" fmla="*/ 9312 w 21600"/>
                  <a:gd name="T1" fmla="*/ 0 h 19490"/>
                  <a:gd name="T2" fmla="*/ 21600 w 21600"/>
                  <a:gd name="T3" fmla="*/ 19490 h 19490"/>
                  <a:gd name="T4" fmla="*/ 0 w 21600"/>
                  <a:gd name="T5" fmla="*/ 19490 h 194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19490" fill="none" extrusionOk="0">
                    <a:moveTo>
                      <a:pt x="9311" y="0"/>
                    </a:moveTo>
                    <a:cubicBezTo>
                      <a:pt x="16820" y="3587"/>
                      <a:pt x="21600" y="11168"/>
                      <a:pt x="21600" y="19490"/>
                    </a:cubicBezTo>
                  </a:path>
                  <a:path w="21600" h="19490" stroke="0" extrusionOk="0">
                    <a:moveTo>
                      <a:pt x="9311" y="0"/>
                    </a:moveTo>
                    <a:cubicBezTo>
                      <a:pt x="16820" y="3587"/>
                      <a:pt x="21600" y="11168"/>
                      <a:pt x="21600" y="19490"/>
                    </a:cubicBezTo>
                    <a:lnTo>
                      <a:pt x="0" y="1949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36261" name="Text Box 69"/>
              <p:cNvSpPr txBox="1">
                <a:spLocks noChangeArrowheads="1"/>
              </p:cNvSpPr>
              <p:nvPr/>
            </p:nvSpPr>
            <p:spPr bwMode="auto">
              <a:xfrm>
                <a:off x="3168" y="1488"/>
                <a:ext cx="49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400" i="1">
                    <a:latin typeface="Arial" pitchFamily="34" charset="0"/>
                    <a:cs typeface="Arial" pitchFamily="34" charset="0"/>
                  </a:rPr>
                  <a:t>t </a:t>
                </a:r>
                <a:r>
                  <a:rPr lang="en-US" altLang="en-US" sz="2400">
                    <a:latin typeface="Arial" pitchFamily="34" charset="0"/>
                    <a:cs typeface="Arial" pitchFamily="34" charset="0"/>
                  </a:rPr>
                  <a:t>= 0</a:t>
                </a:r>
              </a:p>
            </p:txBody>
          </p:sp>
          <p:sp>
            <p:nvSpPr>
              <p:cNvPr id="136262" name="Text Box 70"/>
              <p:cNvSpPr txBox="1">
                <a:spLocks noChangeArrowheads="1"/>
              </p:cNvSpPr>
              <p:nvPr/>
            </p:nvSpPr>
            <p:spPr bwMode="auto">
              <a:xfrm>
                <a:off x="1680" y="1776"/>
                <a:ext cx="224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75000"/>
                  </a:lnSpc>
                </a:pPr>
                <a:r>
                  <a:rPr lang="en-US" altLang="en-US" sz="2400">
                    <a:cs typeface="Arial" pitchFamily="34" charset="0"/>
                  </a:rPr>
                  <a:t>+</a:t>
                </a:r>
              </a:p>
              <a:p>
                <a:pPr>
                  <a:lnSpc>
                    <a:spcPct val="75000"/>
                  </a:lnSpc>
                </a:pPr>
                <a:r>
                  <a:rPr lang="en-US" altLang="en-US" sz="2400">
                    <a:cs typeface="Arial" pitchFamily="34" charset="0"/>
                    <a:sym typeface="Symbol" pitchFamily="18" charset="2"/>
                  </a:rPr>
                  <a:t></a:t>
                </a:r>
              </a:p>
            </p:txBody>
          </p:sp>
          <p:grpSp>
            <p:nvGrpSpPr>
              <p:cNvPr id="136263" name="Group 71"/>
              <p:cNvGrpSpPr>
                <a:grpSpLocks/>
              </p:cNvGrpSpPr>
              <p:nvPr/>
            </p:nvGrpSpPr>
            <p:grpSpPr bwMode="auto">
              <a:xfrm rot="-5400000">
                <a:off x="2160" y="912"/>
                <a:ext cx="288" cy="1056"/>
                <a:chOff x="2736" y="2400"/>
                <a:chExt cx="288" cy="1056"/>
              </a:xfrm>
            </p:grpSpPr>
            <p:sp>
              <p:nvSpPr>
                <p:cNvPr id="136264" name="Line 72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2784" y="2975"/>
                  <a:ext cx="48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36265" name="Line 73"/>
                <p:cNvSpPr>
                  <a:spLocks noChangeShapeType="1"/>
                </p:cNvSpPr>
                <p:nvPr/>
              </p:nvSpPr>
              <p:spPr bwMode="auto">
                <a:xfrm rot="16200000">
                  <a:off x="2856" y="2855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36266" name="Line 74"/>
                <p:cNvSpPr>
                  <a:spLocks noChangeShapeType="1"/>
                </p:cNvSpPr>
                <p:nvPr/>
              </p:nvSpPr>
              <p:spPr bwMode="auto">
                <a:xfrm rot="16200000">
                  <a:off x="2856" y="2760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36267" name="Line 75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2856" y="2807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36268" name="Line 76"/>
                <p:cNvSpPr>
                  <a:spLocks noChangeShapeType="1"/>
                </p:cNvSpPr>
                <p:nvPr/>
              </p:nvSpPr>
              <p:spPr bwMode="auto">
                <a:xfrm rot="16200000">
                  <a:off x="2856" y="2663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36269" name="Line 77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2856" y="2711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36270" name="Line 78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2928" y="2687"/>
                  <a:ext cx="48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36271" name="Line 79"/>
                <p:cNvSpPr>
                  <a:spLocks noChangeShapeType="1"/>
                </p:cNvSpPr>
                <p:nvPr/>
              </p:nvSpPr>
              <p:spPr bwMode="auto">
                <a:xfrm rot="16200000">
                  <a:off x="2712" y="2568"/>
                  <a:ext cx="33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36272" name="Line 80"/>
                <p:cNvSpPr>
                  <a:spLocks noChangeShapeType="1"/>
                </p:cNvSpPr>
                <p:nvPr/>
              </p:nvSpPr>
              <p:spPr bwMode="auto">
                <a:xfrm rot="16200000">
                  <a:off x="2687" y="3264"/>
                  <a:ext cx="38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grpSp>
            <p:nvGrpSpPr>
              <p:cNvPr id="136273" name="Group 81"/>
              <p:cNvGrpSpPr>
                <a:grpSpLocks/>
              </p:cNvGrpSpPr>
              <p:nvPr/>
            </p:nvGrpSpPr>
            <p:grpSpPr bwMode="auto">
              <a:xfrm>
                <a:off x="2880" y="2160"/>
                <a:ext cx="384" cy="48"/>
                <a:chOff x="4896" y="2208"/>
                <a:chExt cx="384" cy="48"/>
              </a:xfrm>
            </p:grpSpPr>
            <p:sp>
              <p:nvSpPr>
                <p:cNvPr id="136274" name="Arc 82"/>
                <p:cNvSpPr>
                  <a:spLocks/>
                </p:cNvSpPr>
                <p:nvPr/>
              </p:nvSpPr>
              <p:spPr bwMode="auto">
                <a:xfrm>
                  <a:off x="5088" y="2208"/>
                  <a:ext cx="192" cy="4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36275" name="Arc 83"/>
                <p:cNvSpPr>
                  <a:spLocks/>
                </p:cNvSpPr>
                <p:nvPr/>
              </p:nvSpPr>
              <p:spPr bwMode="auto">
                <a:xfrm flipH="1">
                  <a:off x="4896" y="2208"/>
                  <a:ext cx="192" cy="4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sp>
            <p:nvSpPr>
              <p:cNvPr id="136276" name="Line 84"/>
              <p:cNvSpPr>
                <a:spLocks noChangeShapeType="1"/>
              </p:cNvSpPr>
              <p:nvPr/>
            </p:nvSpPr>
            <p:spPr bwMode="auto">
              <a:xfrm>
                <a:off x="2880" y="2064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6277" name="Text Box 85"/>
              <p:cNvSpPr txBox="1">
                <a:spLocks noChangeArrowheads="1"/>
              </p:cNvSpPr>
              <p:nvPr/>
            </p:nvSpPr>
            <p:spPr bwMode="auto">
              <a:xfrm>
                <a:off x="3292" y="1728"/>
                <a:ext cx="225" cy="7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2400" b="1" i="1">
                    <a:solidFill>
                      <a:srgbClr val="FF0000"/>
                    </a:solidFill>
                    <a:cs typeface="Times New Roman" pitchFamily="18" charset="0"/>
                  </a:rPr>
                  <a:t>+</a:t>
                </a:r>
              </a:p>
              <a:p>
                <a:pPr algn="ctr"/>
                <a:r>
                  <a:rPr lang="en-US" altLang="en-US" sz="2400" b="1" i="1">
                    <a:solidFill>
                      <a:srgbClr val="FF0000"/>
                    </a:solidFill>
                    <a:cs typeface="Arial" pitchFamily="34" charset="0"/>
                  </a:rPr>
                  <a:t>v</a:t>
                </a:r>
                <a:endParaRPr lang="en-US" altLang="en-US" sz="2400" b="1" i="1" baseline="-25000">
                  <a:solidFill>
                    <a:srgbClr val="FF0000"/>
                  </a:solidFill>
                  <a:cs typeface="Arial" pitchFamily="34" charset="0"/>
                </a:endParaRPr>
              </a:p>
              <a:p>
                <a:pPr algn="ctr"/>
                <a:r>
                  <a:rPr lang="en-US" altLang="en-US" sz="2400" b="1" i="1">
                    <a:solidFill>
                      <a:srgbClr val="FF0000"/>
                    </a:solidFill>
                    <a:cs typeface="Times New Roman" pitchFamily="18" charset="0"/>
                  </a:rPr>
                  <a:t>–</a:t>
                </a:r>
              </a:p>
            </p:txBody>
          </p:sp>
          <p:sp>
            <p:nvSpPr>
              <p:cNvPr id="136278" name="Line 86"/>
              <p:cNvSpPr>
                <a:spLocks noChangeShapeType="1"/>
              </p:cNvSpPr>
              <p:nvPr/>
            </p:nvSpPr>
            <p:spPr bwMode="auto">
              <a:xfrm>
                <a:off x="3072" y="1728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6279" name="Oval 87"/>
              <p:cNvSpPr>
                <a:spLocks noChangeArrowheads="1"/>
              </p:cNvSpPr>
              <p:nvPr/>
            </p:nvSpPr>
            <p:spPr bwMode="auto">
              <a:xfrm>
                <a:off x="3216" y="139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36280" name="Oval 88"/>
              <p:cNvSpPr>
                <a:spLocks noChangeArrowheads="1"/>
              </p:cNvSpPr>
              <p:nvPr/>
            </p:nvSpPr>
            <p:spPr bwMode="auto">
              <a:xfrm>
                <a:off x="2784" y="139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36281" name="Line 89"/>
              <p:cNvSpPr>
                <a:spLocks noChangeShapeType="1"/>
              </p:cNvSpPr>
              <p:nvPr/>
            </p:nvSpPr>
            <p:spPr bwMode="auto">
              <a:xfrm>
                <a:off x="3072" y="2160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38854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36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36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136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136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Solving for the voltage </a:t>
            </a:r>
            <a:r>
              <a:rPr lang="en-US" altLang="en-US" i="1"/>
              <a:t>(t </a:t>
            </a:r>
            <a:r>
              <a:rPr lang="en-US" altLang="en-US" i="1">
                <a:cs typeface="Times New Roman" pitchFamily="18" charset="0"/>
              </a:rPr>
              <a:t>≥ 0)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759325"/>
          </a:xfrm>
        </p:spPr>
        <p:txBody>
          <a:bodyPr/>
          <a:lstStyle/>
          <a:p>
            <a:r>
              <a:rPr lang="en-US" altLang="en-US" sz="2800"/>
              <a:t>For </a:t>
            </a:r>
            <a:r>
              <a:rPr lang="en-US" altLang="en-US" sz="2800" i="1"/>
              <a:t>t </a:t>
            </a:r>
            <a:r>
              <a:rPr lang="en-US" altLang="en-US" sz="2800" i="1">
                <a:cs typeface="Times New Roman" pitchFamily="18" charset="0"/>
              </a:rPr>
              <a:t>≤ 0</a:t>
            </a:r>
            <a:r>
              <a:rPr lang="en-US" altLang="en-US" sz="2800">
                <a:cs typeface="Times New Roman" pitchFamily="18" charset="0"/>
              </a:rPr>
              <a:t>, </a:t>
            </a:r>
            <a:r>
              <a:rPr lang="en-US" altLang="en-US" sz="2800" i="1">
                <a:cs typeface="Times New Roman" pitchFamily="18" charset="0"/>
              </a:rPr>
              <a:t>v(t) = V</a:t>
            </a:r>
            <a:r>
              <a:rPr lang="en-US" altLang="en-US" sz="2800" i="1" baseline="-25000">
                <a:cs typeface="Times New Roman" pitchFamily="18" charset="0"/>
              </a:rPr>
              <a:t>o</a:t>
            </a:r>
          </a:p>
          <a:p>
            <a:r>
              <a:rPr lang="en-US" altLang="en-US" sz="2800">
                <a:cs typeface="Times New Roman" pitchFamily="18" charset="0"/>
              </a:rPr>
              <a:t>For t &gt; 0, the circuit reduces to</a:t>
            </a:r>
          </a:p>
          <a:p>
            <a:endParaRPr lang="en-US" altLang="en-US" sz="2800">
              <a:cs typeface="Times New Roman" pitchFamily="18" charset="0"/>
            </a:endParaRPr>
          </a:p>
          <a:p>
            <a:endParaRPr lang="en-US" altLang="en-US" sz="2800">
              <a:cs typeface="Times New Roman" pitchFamily="18" charset="0"/>
            </a:endParaRPr>
          </a:p>
          <a:p>
            <a:endParaRPr lang="en-US" altLang="en-US" sz="2800">
              <a:cs typeface="Times New Roman" pitchFamily="18" charset="0"/>
            </a:endParaRPr>
          </a:p>
          <a:p>
            <a:endParaRPr lang="en-US" altLang="en-US" sz="2800">
              <a:cs typeface="Times New Roman" pitchFamily="18" charset="0"/>
            </a:endParaRPr>
          </a:p>
          <a:p>
            <a:endParaRPr lang="en-US" altLang="en-US" sz="2800">
              <a:cs typeface="Times New Roman" pitchFamily="18" charset="0"/>
            </a:endParaRPr>
          </a:p>
          <a:p>
            <a:endParaRPr lang="en-US" altLang="en-US" sz="2800">
              <a:cs typeface="Times New Roman" pitchFamily="18" charset="0"/>
            </a:endParaRPr>
          </a:p>
          <a:p>
            <a:endParaRPr lang="en-US" altLang="en-US" sz="2800">
              <a:cs typeface="Times New Roman" pitchFamily="18" charset="0"/>
            </a:endParaRPr>
          </a:p>
        </p:txBody>
      </p:sp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B6A5-2B0D-4FA2-9B93-EA78B7EC902E}" type="slidenum">
              <a:rPr lang="en-US" altLang="en-US"/>
              <a:pPr/>
              <a:t>37</a:t>
            </a:fld>
            <a:endParaRPr lang="en-US" altLang="en-US"/>
          </a:p>
        </p:txBody>
      </p:sp>
      <p:grpSp>
        <p:nvGrpSpPr>
          <p:cNvPr id="138244" name="Group 4"/>
          <p:cNvGrpSpPr>
            <a:grpSpLocks/>
          </p:cNvGrpSpPr>
          <p:nvPr/>
        </p:nvGrpSpPr>
        <p:grpSpPr bwMode="auto">
          <a:xfrm>
            <a:off x="1295400" y="2514600"/>
            <a:ext cx="4845050" cy="2133600"/>
            <a:chOff x="1248" y="768"/>
            <a:chExt cx="3052" cy="1344"/>
          </a:xfrm>
        </p:grpSpPr>
        <p:sp>
          <p:nvSpPr>
            <p:cNvPr id="138245" name="Text Box 5"/>
            <p:cNvSpPr txBox="1">
              <a:spLocks noChangeArrowheads="1"/>
            </p:cNvSpPr>
            <p:nvPr/>
          </p:nvSpPr>
          <p:spPr bwMode="auto">
            <a:xfrm>
              <a:off x="3312" y="1104"/>
              <a:ext cx="224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rgbClr val="FF0000"/>
                  </a:solidFill>
                  <a:cs typeface="Arial" pitchFamily="34" charset="0"/>
                </a:rPr>
                <a:t>+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2400" b="1" i="1">
                  <a:solidFill>
                    <a:srgbClr val="FF0000"/>
                  </a:solidFill>
                  <a:cs typeface="Arial" pitchFamily="34" charset="0"/>
                </a:rPr>
                <a:t>v</a:t>
              </a:r>
              <a:endParaRPr lang="en-US" altLang="en-US" sz="2400" b="1" i="1" baseline="-25000">
                <a:solidFill>
                  <a:srgbClr val="FF0000"/>
                </a:solidFill>
                <a:cs typeface="Arial" pitchFamily="34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rgbClr val="FF0000"/>
                  </a:solidFill>
                  <a:cs typeface="Times New Roman" pitchFamily="18" charset="0"/>
                </a:rPr>
                <a:t>–</a:t>
              </a:r>
            </a:p>
          </p:txBody>
        </p:sp>
        <p:sp>
          <p:nvSpPr>
            <p:cNvPr id="138246" name="Oval 6"/>
            <p:cNvSpPr>
              <a:spLocks noChangeArrowheads="1"/>
            </p:cNvSpPr>
            <p:nvPr/>
          </p:nvSpPr>
          <p:spPr bwMode="auto">
            <a:xfrm>
              <a:off x="1532" y="1392"/>
              <a:ext cx="384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8247" name="Line 7"/>
            <p:cNvSpPr>
              <a:spLocks noChangeShapeType="1"/>
            </p:cNvSpPr>
            <p:nvPr/>
          </p:nvSpPr>
          <p:spPr bwMode="auto">
            <a:xfrm flipV="1">
              <a:off x="1724" y="177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8248" name="Text Box 8"/>
            <p:cNvSpPr txBox="1">
              <a:spLocks noChangeArrowheads="1"/>
            </p:cNvSpPr>
            <p:nvPr/>
          </p:nvSpPr>
          <p:spPr bwMode="auto">
            <a:xfrm>
              <a:off x="2622" y="1440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i="1">
                  <a:latin typeface="Arial" pitchFamily="34" charset="0"/>
                  <a:cs typeface="Arial" pitchFamily="34" charset="0"/>
                </a:rPr>
                <a:t>C</a:t>
              </a:r>
              <a:endParaRPr lang="en-US" altLang="en-US" sz="2400" b="1">
                <a:cs typeface="Times New Roman" pitchFamily="18" charset="0"/>
              </a:endParaRPr>
            </a:p>
          </p:txBody>
        </p:sp>
        <p:sp>
          <p:nvSpPr>
            <p:cNvPr id="138249" name="Line 9"/>
            <p:cNvSpPr>
              <a:spLocks noChangeShapeType="1"/>
            </p:cNvSpPr>
            <p:nvPr/>
          </p:nvSpPr>
          <p:spPr bwMode="auto">
            <a:xfrm flipV="1">
              <a:off x="1724" y="105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8250" name="Line 10"/>
            <p:cNvSpPr>
              <a:spLocks noChangeShapeType="1"/>
            </p:cNvSpPr>
            <p:nvPr/>
          </p:nvSpPr>
          <p:spPr bwMode="auto">
            <a:xfrm>
              <a:off x="1714" y="2112"/>
              <a:ext cx="244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138251" name="Group 11"/>
            <p:cNvGrpSpPr>
              <a:grpSpLocks/>
            </p:cNvGrpSpPr>
            <p:nvPr/>
          </p:nvGrpSpPr>
          <p:grpSpPr bwMode="auto">
            <a:xfrm>
              <a:off x="4012" y="1056"/>
              <a:ext cx="288" cy="1056"/>
              <a:chOff x="2736" y="2400"/>
              <a:chExt cx="288" cy="1056"/>
            </a:xfrm>
          </p:grpSpPr>
          <p:sp>
            <p:nvSpPr>
              <p:cNvPr id="138252" name="Line 12"/>
              <p:cNvSpPr>
                <a:spLocks noChangeShapeType="1"/>
              </p:cNvSpPr>
              <p:nvPr/>
            </p:nvSpPr>
            <p:spPr bwMode="auto">
              <a:xfrm rot="16200000" flipV="1">
                <a:off x="2784" y="2975"/>
                <a:ext cx="48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8253" name="Line 13"/>
              <p:cNvSpPr>
                <a:spLocks noChangeShapeType="1"/>
              </p:cNvSpPr>
              <p:nvPr/>
            </p:nvSpPr>
            <p:spPr bwMode="auto">
              <a:xfrm rot="16200000">
                <a:off x="2856" y="2855"/>
                <a:ext cx="4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8254" name="Line 14"/>
              <p:cNvSpPr>
                <a:spLocks noChangeShapeType="1"/>
              </p:cNvSpPr>
              <p:nvPr/>
            </p:nvSpPr>
            <p:spPr bwMode="auto">
              <a:xfrm rot="16200000">
                <a:off x="2856" y="2760"/>
                <a:ext cx="4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8255" name="Line 15"/>
              <p:cNvSpPr>
                <a:spLocks noChangeShapeType="1"/>
              </p:cNvSpPr>
              <p:nvPr/>
            </p:nvSpPr>
            <p:spPr bwMode="auto">
              <a:xfrm rot="16200000" flipV="1">
                <a:off x="2856" y="2807"/>
                <a:ext cx="4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8256" name="Line 16"/>
              <p:cNvSpPr>
                <a:spLocks noChangeShapeType="1"/>
              </p:cNvSpPr>
              <p:nvPr/>
            </p:nvSpPr>
            <p:spPr bwMode="auto">
              <a:xfrm rot="16200000">
                <a:off x="2856" y="2663"/>
                <a:ext cx="4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8257" name="Line 17"/>
              <p:cNvSpPr>
                <a:spLocks noChangeShapeType="1"/>
              </p:cNvSpPr>
              <p:nvPr/>
            </p:nvSpPr>
            <p:spPr bwMode="auto">
              <a:xfrm rot="16200000" flipV="1">
                <a:off x="2856" y="2711"/>
                <a:ext cx="4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8258" name="Line 18"/>
              <p:cNvSpPr>
                <a:spLocks noChangeShapeType="1"/>
              </p:cNvSpPr>
              <p:nvPr/>
            </p:nvSpPr>
            <p:spPr bwMode="auto">
              <a:xfrm rot="16200000" flipV="1">
                <a:off x="2928" y="2687"/>
                <a:ext cx="48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8259" name="Line 19"/>
              <p:cNvSpPr>
                <a:spLocks noChangeShapeType="1"/>
              </p:cNvSpPr>
              <p:nvPr/>
            </p:nvSpPr>
            <p:spPr bwMode="auto">
              <a:xfrm rot="16200000">
                <a:off x="2712" y="2568"/>
                <a:ext cx="33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8260" name="Line 20"/>
              <p:cNvSpPr>
                <a:spLocks noChangeShapeType="1"/>
              </p:cNvSpPr>
              <p:nvPr/>
            </p:nvSpPr>
            <p:spPr bwMode="auto">
              <a:xfrm rot="16200000">
                <a:off x="2687" y="3264"/>
                <a:ext cx="38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38261" name="Text Box 21"/>
            <p:cNvSpPr txBox="1">
              <a:spLocks noChangeArrowheads="1"/>
            </p:cNvSpPr>
            <p:nvPr/>
          </p:nvSpPr>
          <p:spPr bwMode="auto">
            <a:xfrm>
              <a:off x="2092" y="1152"/>
              <a:ext cx="3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i="1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altLang="en-US" sz="2400" b="1" i="1" baseline="-25000">
                  <a:latin typeface="Arial" pitchFamily="34" charset="0"/>
                  <a:cs typeface="Arial" pitchFamily="34" charset="0"/>
                </a:rPr>
                <a:t>o</a:t>
              </a:r>
              <a:endParaRPr lang="en-US" altLang="en-US" sz="2400" b="1" baseline="-25000">
                <a:cs typeface="Times New Roman" pitchFamily="18" charset="0"/>
              </a:endParaRPr>
            </a:p>
          </p:txBody>
        </p:sp>
        <p:sp>
          <p:nvSpPr>
            <p:cNvPr id="138262" name="Text Box 22"/>
            <p:cNvSpPr txBox="1">
              <a:spLocks noChangeArrowheads="1"/>
            </p:cNvSpPr>
            <p:nvPr/>
          </p:nvSpPr>
          <p:spPr bwMode="auto">
            <a:xfrm>
              <a:off x="3763" y="1440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i="1">
                  <a:latin typeface="Arial" pitchFamily="34" charset="0"/>
                  <a:cs typeface="Arial" pitchFamily="34" charset="0"/>
                </a:rPr>
                <a:t>R</a:t>
              </a:r>
              <a:endParaRPr lang="en-US" altLang="en-US" sz="2400" b="1" baseline="-25000">
                <a:cs typeface="Times New Roman" pitchFamily="18" charset="0"/>
              </a:endParaRPr>
            </a:p>
          </p:txBody>
        </p:sp>
        <p:sp>
          <p:nvSpPr>
            <p:cNvPr id="138263" name="Text Box 23"/>
            <p:cNvSpPr txBox="1">
              <a:spLocks noChangeArrowheads="1"/>
            </p:cNvSpPr>
            <p:nvPr/>
          </p:nvSpPr>
          <p:spPr bwMode="auto">
            <a:xfrm>
              <a:off x="1248" y="1440"/>
              <a:ext cx="3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i="1">
                  <a:latin typeface="Arial" pitchFamily="34" charset="0"/>
                  <a:cs typeface="Arial" pitchFamily="34" charset="0"/>
                </a:rPr>
                <a:t>V</a:t>
              </a:r>
              <a:r>
                <a:rPr lang="en-US" altLang="en-US" sz="2400" b="1" i="1" baseline="-25000">
                  <a:latin typeface="Arial" pitchFamily="34" charset="0"/>
                  <a:cs typeface="Arial" pitchFamily="34" charset="0"/>
                </a:rPr>
                <a:t>o</a:t>
              </a:r>
              <a:endParaRPr lang="en-US" altLang="en-US" sz="2400" b="1" baseline="-25000">
                <a:cs typeface="Times New Roman" pitchFamily="18" charset="0"/>
              </a:endParaRPr>
            </a:p>
          </p:txBody>
        </p:sp>
        <p:sp>
          <p:nvSpPr>
            <p:cNvPr id="138264" name="Line 24"/>
            <p:cNvSpPr>
              <a:spLocks noChangeShapeType="1"/>
            </p:cNvSpPr>
            <p:nvPr/>
          </p:nvSpPr>
          <p:spPr bwMode="auto">
            <a:xfrm>
              <a:off x="3072" y="1056"/>
              <a:ext cx="10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8265" name="Text Box 25"/>
            <p:cNvSpPr txBox="1">
              <a:spLocks noChangeArrowheads="1"/>
            </p:cNvSpPr>
            <p:nvPr/>
          </p:nvSpPr>
          <p:spPr bwMode="auto">
            <a:xfrm>
              <a:off x="1612" y="1392"/>
              <a:ext cx="22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altLang="en-US" sz="2400">
                  <a:cs typeface="Arial" pitchFamily="34" charset="0"/>
                </a:rPr>
                <a:t>+</a:t>
              </a:r>
            </a:p>
            <a:p>
              <a:pPr>
                <a:lnSpc>
                  <a:spcPct val="75000"/>
                </a:lnSpc>
              </a:pPr>
              <a:r>
                <a:rPr lang="en-US" altLang="en-US" sz="2400">
                  <a:cs typeface="Arial" pitchFamily="34" charset="0"/>
                  <a:sym typeface="Symbol" pitchFamily="18" charset="2"/>
                </a:rPr>
                <a:t></a:t>
              </a:r>
            </a:p>
          </p:txBody>
        </p:sp>
        <p:grpSp>
          <p:nvGrpSpPr>
            <p:cNvPr id="138266" name="Group 26"/>
            <p:cNvGrpSpPr>
              <a:grpSpLocks/>
            </p:cNvGrpSpPr>
            <p:nvPr/>
          </p:nvGrpSpPr>
          <p:grpSpPr bwMode="auto">
            <a:xfrm rot="-5400000">
              <a:off x="2092" y="528"/>
              <a:ext cx="288" cy="1056"/>
              <a:chOff x="2736" y="2400"/>
              <a:chExt cx="288" cy="1056"/>
            </a:xfrm>
          </p:grpSpPr>
          <p:sp>
            <p:nvSpPr>
              <p:cNvPr id="138267" name="Line 27"/>
              <p:cNvSpPr>
                <a:spLocks noChangeShapeType="1"/>
              </p:cNvSpPr>
              <p:nvPr/>
            </p:nvSpPr>
            <p:spPr bwMode="auto">
              <a:xfrm rot="16200000" flipV="1">
                <a:off x="2784" y="2975"/>
                <a:ext cx="48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8268" name="Line 28"/>
              <p:cNvSpPr>
                <a:spLocks noChangeShapeType="1"/>
              </p:cNvSpPr>
              <p:nvPr/>
            </p:nvSpPr>
            <p:spPr bwMode="auto">
              <a:xfrm rot="16200000">
                <a:off x="2856" y="2855"/>
                <a:ext cx="4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8269" name="Line 29"/>
              <p:cNvSpPr>
                <a:spLocks noChangeShapeType="1"/>
              </p:cNvSpPr>
              <p:nvPr/>
            </p:nvSpPr>
            <p:spPr bwMode="auto">
              <a:xfrm rot="16200000">
                <a:off x="2856" y="2760"/>
                <a:ext cx="4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8270" name="Line 30"/>
              <p:cNvSpPr>
                <a:spLocks noChangeShapeType="1"/>
              </p:cNvSpPr>
              <p:nvPr/>
            </p:nvSpPr>
            <p:spPr bwMode="auto">
              <a:xfrm rot="16200000" flipV="1">
                <a:off x="2856" y="2807"/>
                <a:ext cx="4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8271" name="Line 31"/>
              <p:cNvSpPr>
                <a:spLocks noChangeShapeType="1"/>
              </p:cNvSpPr>
              <p:nvPr/>
            </p:nvSpPr>
            <p:spPr bwMode="auto">
              <a:xfrm rot="16200000">
                <a:off x="2856" y="2663"/>
                <a:ext cx="4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8272" name="Line 32"/>
              <p:cNvSpPr>
                <a:spLocks noChangeShapeType="1"/>
              </p:cNvSpPr>
              <p:nvPr/>
            </p:nvSpPr>
            <p:spPr bwMode="auto">
              <a:xfrm rot="16200000" flipV="1">
                <a:off x="2856" y="2711"/>
                <a:ext cx="4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8273" name="Line 33"/>
              <p:cNvSpPr>
                <a:spLocks noChangeShapeType="1"/>
              </p:cNvSpPr>
              <p:nvPr/>
            </p:nvSpPr>
            <p:spPr bwMode="auto">
              <a:xfrm rot="16200000" flipV="1">
                <a:off x="2928" y="2687"/>
                <a:ext cx="48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8274" name="Line 34"/>
              <p:cNvSpPr>
                <a:spLocks noChangeShapeType="1"/>
              </p:cNvSpPr>
              <p:nvPr/>
            </p:nvSpPr>
            <p:spPr bwMode="auto">
              <a:xfrm rot="16200000">
                <a:off x="2712" y="2568"/>
                <a:ext cx="33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8275" name="Line 35"/>
              <p:cNvSpPr>
                <a:spLocks noChangeShapeType="1"/>
              </p:cNvSpPr>
              <p:nvPr/>
            </p:nvSpPr>
            <p:spPr bwMode="auto">
              <a:xfrm rot="16200000">
                <a:off x="2687" y="3264"/>
                <a:ext cx="38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138276" name="Group 36"/>
            <p:cNvGrpSpPr>
              <a:grpSpLocks/>
            </p:cNvGrpSpPr>
            <p:nvPr/>
          </p:nvGrpSpPr>
          <p:grpSpPr bwMode="auto">
            <a:xfrm>
              <a:off x="2895" y="1632"/>
              <a:ext cx="384" cy="48"/>
              <a:chOff x="4896" y="2208"/>
              <a:chExt cx="384" cy="48"/>
            </a:xfrm>
          </p:grpSpPr>
          <p:sp>
            <p:nvSpPr>
              <p:cNvPr id="138277" name="Arc 37"/>
              <p:cNvSpPr>
                <a:spLocks/>
              </p:cNvSpPr>
              <p:nvPr/>
            </p:nvSpPr>
            <p:spPr bwMode="auto">
              <a:xfrm>
                <a:off x="5088" y="2208"/>
                <a:ext cx="192" cy="4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38278" name="Arc 38"/>
              <p:cNvSpPr>
                <a:spLocks/>
              </p:cNvSpPr>
              <p:nvPr/>
            </p:nvSpPr>
            <p:spPr bwMode="auto">
              <a:xfrm flipH="1">
                <a:off x="4896" y="2208"/>
                <a:ext cx="192" cy="4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138279" name="Line 39"/>
            <p:cNvSpPr>
              <a:spLocks noChangeShapeType="1"/>
            </p:cNvSpPr>
            <p:nvPr/>
          </p:nvSpPr>
          <p:spPr bwMode="auto">
            <a:xfrm>
              <a:off x="2895" y="1536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8280" name="Line 40"/>
            <p:cNvSpPr>
              <a:spLocks noChangeShapeType="1"/>
            </p:cNvSpPr>
            <p:nvPr/>
          </p:nvSpPr>
          <p:spPr bwMode="auto">
            <a:xfrm>
              <a:off x="3087" y="1056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8281" name="Line 41"/>
            <p:cNvSpPr>
              <a:spLocks noChangeShapeType="1"/>
            </p:cNvSpPr>
            <p:nvPr/>
          </p:nvSpPr>
          <p:spPr bwMode="auto">
            <a:xfrm>
              <a:off x="3087" y="1632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8282" name="Text Box 42"/>
            <p:cNvSpPr txBox="1">
              <a:spLocks noChangeArrowheads="1"/>
            </p:cNvSpPr>
            <p:nvPr/>
          </p:nvSpPr>
          <p:spPr bwMode="auto">
            <a:xfrm>
              <a:off x="3504" y="768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i="1">
                  <a:solidFill>
                    <a:srgbClr val="FF0000"/>
                  </a:solidFill>
                  <a:cs typeface="Arial" pitchFamily="34" charset="0"/>
                </a:rPr>
                <a:t>i</a:t>
              </a:r>
              <a:endParaRPr lang="en-US" altLang="en-US" sz="2400" b="1">
                <a:solidFill>
                  <a:srgbClr val="FF0000"/>
                </a:solidFill>
                <a:cs typeface="Times New Roman" pitchFamily="18" charset="0"/>
              </a:endParaRPr>
            </a:p>
          </p:txBody>
        </p:sp>
        <p:sp>
          <p:nvSpPr>
            <p:cNvPr id="138283" name="Line 43"/>
            <p:cNvSpPr>
              <a:spLocks noChangeShapeType="1"/>
            </p:cNvSpPr>
            <p:nvPr/>
          </p:nvSpPr>
          <p:spPr bwMode="auto">
            <a:xfrm flipH="1">
              <a:off x="3648" y="960"/>
              <a:ext cx="24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755017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500"/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3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Continue 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8458200" cy="5562600"/>
          </a:xfrm>
        </p:spPr>
        <p:txBody>
          <a:bodyPr/>
          <a:lstStyle/>
          <a:p>
            <a:r>
              <a:rPr lang="en-US" altLang="en-US" sz="2800"/>
              <a:t>Applying KCL to the RC circuit:</a:t>
            </a:r>
          </a:p>
        </p:txBody>
      </p:sp>
      <p:graphicFrame>
        <p:nvGraphicFramePr>
          <p:cNvPr id="139270" name="Rectangle 6"/>
          <p:cNvGraphicFramePr>
            <a:graphicFrameLocks noGrp="1"/>
          </p:cNvGraphicFramePr>
          <p:nvPr>
            <p:ph sz="quarter" idx="2"/>
          </p:nvPr>
        </p:nvGraphicFramePr>
        <p:xfrm>
          <a:off x="6143625" y="2170113"/>
          <a:ext cx="104775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8" name="Equation" r:id="rId3" imgW="0" imgH="0" progId="Equation.3">
                  <p:embed/>
                </p:oleObj>
              </mc:Choice>
              <mc:Fallback>
                <p:oleObj name="Equation" r:id="rId3" imgW="0" imgH="0" progId="Equation.3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25" y="2170113"/>
                        <a:ext cx="1047750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C719-C097-4614-8EF0-BCE8344662D0}" type="slidenum">
              <a:rPr lang="en-US" altLang="en-US"/>
              <a:pPr/>
              <a:t>38</a:t>
            </a:fld>
            <a:endParaRPr lang="en-US" altLang="en-US"/>
          </a:p>
        </p:txBody>
      </p:sp>
      <p:grpSp>
        <p:nvGrpSpPr>
          <p:cNvPr id="139287" name="Group 23"/>
          <p:cNvGrpSpPr>
            <a:grpSpLocks/>
          </p:cNvGrpSpPr>
          <p:nvPr/>
        </p:nvGrpSpPr>
        <p:grpSpPr bwMode="auto">
          <a:xfrm>
            <a:off x="990600" y="1676400"/>
            <a:ext cx="6203950" cy="696913"/>
            <a:chOff x="624" y="1068"/>
            <a:chExt cx="3908" cy="439"/>
          </a:xfrm>
        </p:grpSpPr>
        <p:graphicFrame>
          <p:nvGraphicFramePr>
            <p:cNvPr id="139268" name="Object 4"/>
            <p:cNvGraphicFramePr>
              <a:graphicFrameLocks noChangeAspect="1"/>
            </p:cNvGraphicFramePr>
            <p:nvPr/>
          </p:nvGraphicFramePr>
          <p:xfrm>
            <a:off x="624" y="1104"/>
            <a:ext cx="1200" cy="4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79" name="Equation" r:id="rId4" imgW="634680" imgH="228600" progId="Equation.3">
                    <p:embed/>
                  </p:oleObj>
                </mc:Choice>
                <mc:Fallback>
                  <p:oleObj name="Equation" r:id="rId4" imgW="6346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1104"/>
                          <a:ext cx="1200" cy="4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33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9276" name="Line 12"/>
            <p:cNvSpPr>
              <a:spLocks noChangeShapeType="1"/>
            </p:cNvSpPr>
            <p:nvPr/>
          </p:nvSpPr>
          <p:spPr bwMode="auto">
            <a:xfrm>
              <a:off x="1920" y="1296"/>
              <a:ext cx="216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39282" name="Text Box 18"/>
            <p:cNvSpPr txBox="1">
              <a:spLocks noChangeArrowheads="1"/>
            </p:cNvSpPr>
            <p:nvPr/>
          </p:nvSpPr>
          <p:spPr bwMode="auto">
            <a:xfrm>
              <a:off x="4118" y="1068"/>
              <a:ext cx="41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3200" b="1"/>
                <a:t>(1)</a:t>
              </a:r>
            </a:p>
          </p:txBody>
        </p:sp>
      </p:grpSp>
      <p:grpSp>
        <p:nvGrpSpPr>
          <p:cNvPr id="139288" name="Group 24"/>
          <p:cNvGrpSpPr>
            <a:grpSpLocks/>
          </p:cNvGrpSpPr>
          <p:nvPr/>
        </p:nvGrpSpPr>
        <p:grpSpPr bwMode="auto">
          <a:xfrm>
            <a:off x="990600" y="2514600"/>
            <a:ext cx="6143625" cy="838200"/>
            <a:chOff x="624" y="1584"/>
            <a:chExt cx="3870" cy="528"/>
          </a:xfrm>
        </p:grpSpPr>
        <p:graphicFrame>
          <p:nvGraphicFramePr>
            <p:cNvPr id="139272" name="Object 8"/>
            <p:cNvGraphicFramePr>
              <a:graphicFrameLocks noChangeAspect="1"/>
            </p:cNvGraphicFramePr>
            <p:nvPr/>
          </p:nvGraphicFramePr>
          <p:xfrm>
            <a:off x="624" y="1584"/>
            <a:ext cx="1680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80" name="Equation" r:id="rId6" imgW="1117440" imgH="393480" progId="Equation.3">
                    <p:embed/>
                  </p:oleObj>
                </mc:Choice>
                <mc:Fallback>
                  <p:oleObj name="Equation" r:id="rId6" imgW="111744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1584"/>
                          <a:ext cx="1680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33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9277" name="Line 13"/>
            <p:cNvSpPr>
              <a:spLocks noChangeShapeType="1"/>
            </p:cNvSpPr>
            <p:nvPr/>
          </p:nvSpPr>
          <p:spPr bwMode="auto">
            <a:xfrm>
              <a:off x="2448" y="1872"/>
              <a:ext cx="163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39283" name="Text Box 19"/>
            <p:cNvSpPr txBox="1">
              <a:spLocks noChangeArrowheads="1"/>
            </p:cNvSpPr>
            <p:nvPr/>
          </p:nvSpPr>
          <p:spPr bwMode="auto">
            <a:xfrm>
              <a:off x="4080" y="1728"/>
              <a:ext cx="41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3200" b="1"/>
                <a:t>(2)</a:t>
              </a:r>
            </a:p>
          </p:txBody>
        </p:sp>
      </p:grpSp>
      <p:grpSp>
        <p:nvGrpSpPr>
          <p:cNvPr id="139289" name="Group 25"/>
          <p:cNvGrpSpPr>
            <a:grpSpLocks/>
          </p:cNvGrpSpPr>
          <p:nvPr/>
        </p:nvGrpSpPr>
        <p:grpSpPr bwMode="auto">
          <a:xfrm>
            <a:off x="990600" y="3505200"/>
            <a:ext cx="6143625" cy="990600"/>
            <a:chOff x="624" y="2208"/>
            <a:chExt cx="3870" cy="624"/>
          </a:xfrm>
        </p:grpSpPr>
        <p:graphicFrame>
          <p:nvGraphicFramePr>
            <p:cNvPr id="139273" name="Object 9"/>
            <p:cNvGraphicFramePr>
              <a:graphicFrameLocks noChangeAspect="1"/>
            </p:cNvGraphicFramePr>
            <p:nvPr/>
          </p:nvGraphicFramePr>
          <p:xfrm>
            <a:off x="624" y="2208"/>
            <a:ext cx="1680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81" name="Equation" r:id="rId8" imgW="990360" imgH="393480" progId="Equation.3">
                    <p:embed/>
                  </p:oleObj>
                </mc:Choice>
                <mc:Fallback>
                  <p:oleObj name="Equation" r:id="rId8" imgW="99036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2208"/>
                          <a:ext cx="1680" cy="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9278" name="Line 14"/>
            <p:cNvSpPr>
              <a:spLocks noChangeShapeType="1"/>
            </p:cNvSpPr>
            <p:nvPr/>
          </p:nvSpPr>
          <p:spPr bwMode="auto">
            <a:xfrm>
              <a:off x="2400" y="2544"/>
              <a:ext cx="16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39284" name="Text Box 20"/>
            <p:cNvSpPr txBox="1">
              <a:spLocks noChangeArrowheads="1"/>
            </p:cNvSpPr>
            <p:nvPr/>
          </p:nvSpPr>
          <p:spPr bwMode="auto">
            <a:xfrm>
              <a:off x="4080" y="2352"/>
              <a:ext cx="41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3200" b="1"/>
                <a:t>(3)</a:t>
              </a:r>
            </a:p>
          </p:txBody>
        </p:sp>
      </p:grpSp>
      <p:grpSp>
        <p:nvGrpSpPr>
          <p:cNvPr id="139290" name="Group 26"/>
          <p:cNvGrpSpPr>
            <a:grpSpLocks/>
          </p:cNvGrpSpPr>
          <p:nvPr/>
        </p:nvGrpSpPr>
        <p:grpSpPr bwMode="auto">
          <a:xfrm>
            <a:off x="990600" y="4648200"/>
            <a:ext cx="6143625" cy="838200"/>
            <a:chOff x="624" y="2928"/>
            <a:chExt cx="3870" cy="528"/>
          </a:xfrm>
        </p:grpSpPr>
        <p:graphicFrame>
          <p:nvGraphicFramePr>
            <p:cNvPr id="139274" name="Object 10"/>
            <p:cNvGraphicFramePr>
              <a:graphicFrameLocks noChangeAspect="1"/>
            </p:cNvGraphicFramePr>
            <p:nvPr/>
          </p:nvGraphicFramePr>
          <p:xfrm>
            <a:off x="624" y="2928"/>
            <a:ext cx="1488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82" name="Equation" r:id="rId10" imgW="876240" imgH="393480" progId="Equation.3">
                    <p:embed/>
                  </p:oleObj>
                </mc:Choice>
                <mc:Fallback>
                  <p:oleObj name="Equation" r:id="rId10" imgW="87624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2928"/>
                          <a:ext cx="1488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33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9279" name="Line 15"/>
            <p:cNvSpPr>
              <a:spLocks noChangeShapeType="1"/>
            </p:cNvSpPr>
            <p:nvPr/>
          </p:nvSpPr>
          <p:spPr bwMode="auto">
            <a:xfrm>
              <a:off x="2256" y="3216"/>
              <a:ext cx="182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39285" name="Text Box 21"/>
            <p:cNvSpPr txBox="1">
              <a:spLocks noChangeArrowheads="1"/>
            </p:cNvSpPr>
            <p:nvPr/>
          </p:nvSpPr>
          <p:spPr bwMode="auto">
            <a:xfrm>
              <a:off x="4080" y="3024"/>
              <a:ext cx="41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3200" b="1"/>
                <a:t>(4)</a:t>
              </a:r>
            </a:p>
          </p:txBody>
        </p:sp>
      </p:grpSp>
      <p:grpSp>
        <p:nvGrpSpPr>
          <p:cNvPr id="139291" name="Group 27"/>
          <p:cNvGrpSpPr>
            <a:grpSpLocks/>
          </p:cNvGrpSpPr>
          <p:nvPr/>
        </p:nvGrpSpPr>
        <p:grpSpPr bwMode="auto">
          <a:xfrm>
            <a:off x="990600" y="5638800"/>
            <a:ext cx="6143625" cy="838200"/>
            <a:chOff x="624" y="3552"/>
            <a:chExt cx="3870" cy="528"/>
          </a:xfrm>
        </p:grpSpPr>
        <p:graphicFrame>
          <p:nvGraphicFramePr>
            <p:cNvPr id="139275" name="Object 11"/>
            <p:cNvGraphicFramePr>
              <a:graphicFrameLocks noChangeAspect="1"/>
            </p:cNvGraphicFramePr>
            <p:nvPr/>
          </p:nvGraphicFramePr>
          <p:xfrm>
            <a:off x="624" y="3552"/>
            <a:ext cx="1488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83" name="Equation" r:id="rId12" imgW="1015920" imgH="419040" progId="Equation.3">
                    <p:embed/>
                  </p:oleObj>
                </mc:Choice>
                <mc:Fallback>
                  <p:oleObj name="Equation" r:id="rId12" imgW="101592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3552"/>
                          <a:ext cx="1488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99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9280" name="Line 16"/>
            <p:cNvSpPr>
              <a:spLocks noChangeShapeType="1"/>
            </p:cNvSpPr>
            <p:nvPr/>
          </p:nvSpPr>
          <p:spPr bwMode="auto">
            <a:xfrm>
              <a:off x="2256" y="3792"/>
              <a:ext cx="182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39286" name="Text Box 22"/>
            <p:cNvSpPr txBox="1">
              <a:spLocks noChangeArrowheads="1"/>
            </p:cNvSpPr>
            <p:nvPr/>
          </p:nvSpPr>
          <p:spPr bwMode="auto">
            <a:xfrm>
              <a:off x="4080" y="3600"/>
              <a:ext cx="41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3200" b="1"/>
                <a:t>(5)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497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lang="en-US" altLang="en-US"/>
              <a:t>Continue 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990600"/>
            <a:ext cx="8305800" cy="556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From equation (5), let say:</a:t>
            </a:r>
          </a:p>
          <a:p>
            <a:pPr>
              <a:lnSpc>
                <a:spcPct val="90000"/>
              </a:lnSpc>
            </a:pPr>
            <a:endParaRPr lang="en-US" altLang="en-US" sz="2800"/>
          </a:p>
          <a:p>
            <a:pPr>
              <a:lnSpc>
                <a:spcPct val="90000"/>
              </a:lnSpc>
            </a:pPr>
            <a:endParaRPr lang="en-US" altLang="en-US" sz="2800"/>
          </a:p>
          <a:p>
            <a:pPr>
              <a:lnSpc>
                <a:spcPct val="90000"/>
              </a:lnSpc>
            </a:pPr>
            <a:r>
              <a:rPr lang="en-US" altLang="en-US" sz="2800"/>
              <a:t>Integrate both sides of equation (6):</a:t>
            </a:r>
          </a:p>
          <a:p>
            <a:pPr>
              <a:lnSpc>
                <a:spcPct val="90000"/>
              </a:lnSpc>
            </a:pPr>
            <a:endParaRPr lang="en-US" altLang="en-US" sz="2800"/>
          </a:p>
          <a:p>
            <a:pPr>
              <a:lnSpc>
                <a:spcPct val="90000"/>
              </a:lnSpc>
            </a:pPr>
            <a:endParaRPr lang="en-US" altLang="en-US" sz="2800"/>
          </a:p>
          <a:p>
            <a:pPr>
              <a:lnSpc>
                <a:spcPct val="90000"/>
              </a:lnSpc>
            </a:pPr>
            <a:endParaRPr lang="en-US" altLang="en-US" sz="2800"/>
          </a:p>
          <a:p>
            <a:pPr>
              <a:lnSpc>
                <a:spcPct val="90000"/>
              </a:lnSpc>
            </a:pPr>
            <a:r>
              <a:rPr lang="en-US" altLang="en-US" sz="2800"/>
              <a:t>Therefore:</a:t>
            </a:r>
          </a:p>
          <a:p>
            <a:pPr>
              <a:lnSpc>
                <a:spcPct val="90000"/>
              </a:lnSpc>
            </a:pPr>
            <a:endParaRPr lang="en-US" altLang="en-US" sz="2800"/>
          </a:p>
          <a:p>
            <a:pPr>
              <a:lnSpc>
                <a:spcPct val="90000"/>
              </a:lnSpc>
            </a:pPr>
            <a:endParaRPr lang="en-US" altLang="en-US" sz="28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/>
              <a:t>	</a:t>
            </a:r>
          </a:p>
        </p:txBody>
      </p:sp>
      <p:sp>
        <p:nvSpPr>
          <p:cNvPr id="16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A2FDC-48BE-49B6-A24D-4C8E55B39CD2}" type="slidenum">
              <a:rPr lang="en-US" altLang="en-US"/>
              <a:pPr/>
              <a:t>39</a:t>
            </a:fld>
            <a:endParaRPr lang="en-US" altLang="en-US"/>
          </a:p>
        </p:txBody>
      </p:sp>
      <p:grpSp>
        <p:nvGrpSpPr>
          <p:cNvPr id="142348" name="Group 12"/>
          <p:cNvGrpSpPr>
            <a:grpSpLocks/>
          </p:cNvGrpSpPr>
          <p:nvPr/>
        </p:nvGrpSpPr>
        <p:grpSpPr bwMode="auto">
          <a:xfrm>
            <a:off x="914400" y="1524000"/>
            <a:ext cx="5610225" cy="990600"/>
            <a:chOff x="576" y="960"/>
            <a:chExt cx="3534" cy="624"/>
          </a:xfrm>
        </p:grpSpPr>
        <p:graphicFrame>
          <p:nvGraphicFramePr>
            <p:cNvPr id="142340" name="Object 4"/>
            <p:cNvGraphicFramePr>
              <a:graphicFrameLocks noChangeAspect="1"/>
            </p:cNvGraphicFramePr>
            <p:nvPr/>
          </p:nvGraphicFramePr>
          <p:xfrm>
            <a:off x="576" y="960"/>
            <a:ext cx="1584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00" name="Equation" r:id="rId3" imgW="876240" imgH="393480" progId="Equation.3">
                    <p:embed/>
                  </p:oleObj>
                </mc:Choice>
                <mc:Fallback>
                  <p:oleObj name="Equation" r:id="rId3" imgW="87624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960"/>
                          <a:ext cx="1584" cy="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2344" name="Line 8"/>
            <p:cNvSpPr>
              <a:spLocks noChangeShapeType="1"/>
            </p:cNvSpPr>
            <p:nvPr/>
          </p:nvSpPr>
          <p:spPr bwMode="auto">
            <a:xfrm>
              <a:off x="2352" y="1248"/>
              <a:ext cx="134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42346" name="Text Box 10"/>
            <p:cNvSpPr txBox="1">
              <a:spLocks noChangeArrowheads="1"/>
            </p:cNvSpPr>
            <p:nvPr/>
          </p:nvSpPr>
          <p:spPr bwMode="auto">
            <a:xfrm>
              <a:off x="3696" y="1008"/>
              <a:ext cx="41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3200" b="1"/>
                <a:t>(6)</a:t>
              </a:r>
            </a:p>
          </p:txBody>
        </p:sp>
      </p:grpSp>
      <p:grpSp>
        <p:nvGrpSpPr>
          <p:cNvPr id="142349" name="Group 13"/>
          <p:cNvGrpSpPr>
            <a:grpSpLocks/>
          </p:cNvGrpSpPr>
          <p:nvPr/>
        </p:nvGrpSpPr>
        <p:grpSpPr bwMode="auto">
          <a:xfrm>
            <a:off x="914400" y="3124200"/>
            <a:ext cx="6296025" cy="1066800"/>
            <a:chOff x="576" y="1968"/>
            <a:chExt cx="3966" cy="672"/>
          </a:xfrm>
        </p:grpSpPr>
        <p:graphicFrame>
          <p:nvGraphicFramePr>
            <p:cNvPr id="142342" name="Object 6"/>
            <p:cNvGraphicFramePr>
              <a:graphicFrameLocks noChangeAspect="1"/>
            </p:cNvGraphicFramePr>
            <p:nvPr/>
          </p:nvGraphicFramePr>
          <p:xfrm>
            <a:off x="576" y="1968"/>
            <a:ext cx="2640" cy="6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01" name="Equation" r:id="rId5" imgW="1320480" imgH="393480" progId="Equation.3">
                    <p:embed/>
                  </p:oleObj>
                </mc:Choice>
                <mc:Fallback>
                  <p:oleObj name="Equation" r:id="rId5" imgW="132048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1968"/>
                          <a:ext cx="2640" cy="6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2345" name="Line 9"/>
            <p:cNvSpPr>
              <a:spLocks noChangeShapeType="1"/>
            </p:cNvSpPr>
            <p:nvPr/>
          </p:nvSpPr>
          <p:spPr bwMode="auto">
            <a:xfrm>
              <a:off x="3312" y="2304"/>
              <a:ext cx="81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42347" name="Text Box 11"/>
            <p:cNvSpPr txBox="1">
              <a:spLocks noChangeArrowheads="1"/>
            </p:cNvSpPr>
            <p:nvPr/>
          </p:nvSpPr>
          <p:spPr bwMode="auto">
            <a:xfrm>
              <a:off x="4128" y="2112"/>
              <a:ext cx="41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3200" b="1"/>
                <a:t>(7)</a:t>
              </a:r>
            </a:p>
          </p:txBody>
        </p:sp>
      </p:grpSp>
      <p:grpSp>
        <p:nvGrpSpPr>
          <p:cNvPr id="142353" name="Group 17"/>
          <p:cNvGrpSpPr>
            <a:grpSpLocks/>
          </p:cNvGrpSpPr>
          <p:nvPr/>
        </p:nvGrpSpPr>
        <p:grpSpPr bwMode="auto">
          <a:xfrm>
            <a:off x="1066800" y="4876800"/>
            <a:ext cx="5991225" cy="990600"/>
            <a:chOff x="672" y="3072"/>
            <a:chExt cx="3774" cy="624"/>
          </a:xfrm>
        </p:grpSpPr>
        <p:graphicFrame>
          <p:nvGraphicFramePr>
            <p:cNvPr id="142350" name="Object 14"/>
            <p:cNvGraphicFramePr>
              <a:graphicFrameLocks noChangeAspect="1"/>
            </p:cNvGraphicFramePr>
            <p:nvPr/>
          </p:nvGraphicFramePr>
          <p:xfrm>
            <a:off x="672" y="3072"/>
            <a:ext cx="1728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02" name="Equation" r:id="rId7" imgW="927000" imgH="431640" progId="Equation.3">
                    <p:embed/>
                  </p:oleObj>
                </mc:Choice>
                <mc:Fallback>
                  <p:oleObj name="Equation" r:id="rId7" imgW="92700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3072"/>
                          <a:ext cx="1728" cy="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2351" name="Line 15"/>
            <p:cNvSpPr>
              <a:spLocks noChangeShapeType="1"/>
            </p:cNvSpPr>
            <p:nvPr/>
          </p:nvSpPr>
          <p:spPr bwMode="auto">
            <a:xfrm>
              <a:off x="2688" y="3360"/>
              <a:ext cx="124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42352" name="Text Box 16"/>
            <p:cNvSpPr txBox="1">
              <a:spLocks noChangeArrowheads="1"/>
            </p:cNvSpPr>
            <p:nvPr/>
          </p:nvSpPr>
          <p:spPr bwMode="auto">
            <a:xfrm>
              <a:off x="4032" y="3168"/>
              <a:ext cx="41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3200" b="1"/>
                <a:t>(8)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496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2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42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42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42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5875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Switch</a:t>
            </a:r>
            <a:endParaRPr lang="th-TH" altLang="en-US" smtClean="0"/>
          </a:p>
        </p:txBody>
      </p:sp>
      <p:sp>
        <p:nvSpPr>
          <p:cNvPr id="25603" name="Text Box 5"/>
          <p:cNvSpPr txBox="1">
            <a:spLocks noChangeArrowheads="1"/>
          </p:cNvSpPr>
          <p:nvPr/>
        </p:nvSpPr>
        <p:spPr bwMode="auto">
          <a:xfrm>
            <a:off x="2525713" y="2028825"/>
            <a:ext cx="15335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Close at t =0</a:t>
            </a:r>
            <a:endParaRPr lang="th-TH" altLang="en-US" sz="2000">
              <a:latin typeface="Times New Roman" pitchFamily="18" charset="0"/>
            </a:endParaRPr>
          </a:p>
        </p:txBody>
      </p:sp>
      <p:sp>
        <p:nvSpPr>
          <p:cNvPr id="25604" name="Text Box 6"/>
          <p:cNvSpPr txBox="1">
            <a:spLocks noChangeArrowheads="1"/>
          </p:cNvSpPr>
          <p:nvPr/>
        </p:nvSpPr>
        <p:spPr bwMode="auto">
          <a:xfrm>
            <a:off x="5537200" y="2003425"/>
            <a:ext cx="15335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Open at t =0</a:t>
            </a:r>
            <a:endParaRPr lang="th-TH" altLang="en-US" sz="2000">
              <a:latin typeface="Times New Roman" pitchFamily="18" charset="0"/>
            </a:endParaRPr>
          </a:p>
        </p:txBody>
      </p:sp>
      <p:graphicFrame>
        <p:nvGraphicFramePr>
          <p:cNvPr id="25605" name="Object 2"/>
          <p:cNvGraphicFramePr>
            <a:graphicFrameLocks noChangeAspect="1"/>
          </p:cNvGraphicFramePr>
          <p:nvPr/>
        </p:nvGraphicFramePr>
        <p:xfrm>
          <a:off x="712788" y="2422525"/>
          <a:ext cx="8001000" cy="343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Visio" r:id="rId3" imgW="4981526" imgH="2189851" progId="Visio.Drawing.11">
                  <p:embed/>
                </p:oleObj>
              </mc:Choice>
              <mc:Fallback>
                <p:oleObj name="Visio" r:id="rId3" imgW="4981526" imgH="218985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788" y="2422525"/>
                        <a:ext cx="8001000" cy="343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6" name="Text Box 8"/>
          <p:cNvSpPr txBox="1">
            <a:spLocks noChangeArrowheads="1"/>
          </p:cNvSpPr>
          <p:nvPr/>
        </p:nvSpPr>
        <p:spPr bwMode="auto">
          <a:xfrm>
            <a:off x="3997325" y="5702300"/>
            <a:ext cx="1587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3-way switch</a:t>
            </a:r>
            <a:endParaRPr lang="th-TH" altLang="en-US" sz="2000">
              <a:latin typeface="Times New Roman" pitchFamily="18" charset="0"/>
            </a:endParaRP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927100" y="2368550"/>
            <a:ext cx="6581775" cy="2728913"/>
            <a:chOff x="584" y="1492"/>
            <a:chExt cx="4146" cy="1719"/>
          </a:xfrm>
        </p:grpSpPr>
        <p:grpSp>
          <p:nvGrpSpPr>
            <p:cNvPr id="25608" name="Group 17"/>
            <p:cNvGrpSpPr>
              <a:grpSpLocks/>
            </p:cNvGrpSpPr>
            <p:nvPr/>
          </p:nvGrpSpPr>
          <p:grpSpPr bwMode="auto">
            <a:xfrm>
              <a:off x="834" y="2109"/>
              <a:ext cx="3896" cy="1102"/>
              <a:chOff x="834" y="2109"/>
              <a:chExt cx="3896" cy="1102"/>
            </a:xfrm>
          </p:grpSpPr>
          <p:sp>
            <p:nvSpPr>
              <p:cNvPr id="25610" name="Line 9"/>
              <p:cNvSpPr>
                <a:spLocks noChangeShapeType="1"/>
              </p:cNvSpPr>
              <p:nvPr/>
            </p:nvSpPr>
            <p:spPr bwMode="auto">
              <a:xfrm>
                <a:off x="1377" y="2112"/>
                <a:ext cx="523" cy="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611" name="Line 10"/>
              <p:cNvSpPr>
                <a:spLocks noChangeShapeType="1"/>
              </p:cNvSpPr>
              <p:nvPr/>
            </p:nvSpPr>
            <p:spPr bwMode="auto">
              <a:xfrm flipV="1">
                <a:off x="3168" y="2109"/>
                <a:ext cx="1562" cy="7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612" name="Line 11"/>
              <p:cNvSpPr>
                <a:spLocks noChangeShapeType="1"/>
              </p:cNvSpPr>
              <p:nvPr/>
            </p:nvSpPr>
            <p:spPr bwMode="auto">
              <a:xfrm>
                <a:off x="834" y="3178"/>
                <a:ext cx="245" cy="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613" name="Line 12"/>
              <p:cNvSpPr>
                <a:spLocks noChangeShapeType="1"/>
              </p:cNvSpPr>
              <p:nvPr/>
            </p:nvSpPr>
            <p:spPr bwMode="auto">
              <a:xfrm flipV="1">
                <a:off x="1079" y="2940"/>
                <a:ext cx="0" cy="238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614" name="Line 13"/>
              <p:cNvSpPr>
                <a:spLocks noChangeShapeType="1"/>
              </p:cNvSpPr>
              <p:nvPr/>
            </p:nvSpPr>
            <p:spPr bwMode="auto">
              <a:xfrm flipV="1">
                <a:off x="1086" y="2933"/>
                <a:ext cx="1602" cy="7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615" name="Line 14"/>
              <p:cNvSpPr>
                <a:spLocks noChangeShapeType="1"/>
              </p:cNvSpPr>
              <p:nvPr/>
            </p:nvSpPr>
            <p:spPr bwMode="auto">
              <a:xfrm>
                <a:off x="3257" y="3211"/>
                <a:ext cx="537" cy="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616" name="Line 15"/>
              <p:cNvSpPr>
                <a:spLocks noChangeShapeType="1"/>
              </p:cNvSpPr>
              <p:nvPr/>
            </p:nvSpPr>
            <p:spPr bwMode="auto">
              <a:xfrm flipV="1">
                <a:off x="3787" y="3006"/>
                <a:ext cx="371" cy="205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617" name="Line 16"/>
              <p:cNvSpPr>
                <a:spLocks noChangeShapeType="1"/>
              </p:cNvSpPr>
              <p:nvPr/>
            </p:nvSpPr>
            <p:spPr bwMode="auto">
              <a:xfrm>
                <a:off x="4151" y="3006"/>
                <a:ext cx="457" cy="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25609" name="Text Box 18"/>
            <p:cNvSpPr txBox="1">
              <a:spLocks noChangeArrowheads="1"/>
            </p:cNvSpPr>
            <p:nvPr/>
          </p:nvSpPr>
          <p:spPr bwMode="auto">
            <a:xfrm>
              <a:off x="584" y="1492"/>
              <a:ext cx="4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FF3300"/>
                  </a:solidFill>
                  <a:latin typeface="Times New Roman" pitchFamily="18" charset="0"/>
                </a:rPr>
                <a:t>t &lt; 0</a:t>
              </a:r>
              <a:endParaRPr lang="th-TH" altLang="en-US" sz="2000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1422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/>
              <a:t>Continue </a:t>
            </a:r>
          </a:p>
        </p:txBody>
      </p:sp>
      <p:sp>
        <p:nvSpPr>
          <p:cNvPr id="145414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95400"/>
            <a:ext cx="8153400" cy="4911725"/>
          </a:xfrm>
        </p:spPr>
        <p:txBody>
          <a:bodyPr/>
          <a:lstStyle/>
          <a:p>
            <a:r>
              <a:rPr lang="en-US" altLang="en-US" sz="2800"/>
              <a:t>Hence, the voltage is:</a:t>
            </a:r>
          </a:p>
          <a:p>
            <a:endParaRPr lang="en-US" altLang="en-US" sz="2800"/>
          </a:p>
          <a:p>
            <a:endParaRPr lang="en-US" altLang="en-US" sz="2800"/>
          </a:p>
          <a:p>
            <a:endParaRPr lang="en-US" altLang="en-US" sz="2800"/>
          </a:p>
          <a:p>
            <a:r>
              <a:rPr lang="en-US" altLang="en-US" sz="2800"/>
              <a:t>Using Ohm’s law, the current is:</a:t>
            </a:r>
          </a:p>
          <a:p>
            <a:endParaRPr lang="en-US" altLang="en-US" sz="2800"/>
          </a:p>
          <a:p>
            <a:endParaRPr lang="en-US" altLang="en-US" sz="2800"/>
          </a:p>
          <a:p>
            <a:endParaRPr lang="en-US" altLang="en-US" sz="2800"/>
          </a:p>
          <a:p>
            <a:endParaRPr lang="en-US" altLang="en-US" sz="2800"/>
          </a:p>
          <a:p>
            <a:endParaRPr lang="en-US" altLang="en-US" sz="2800"/>
          </a:p>
          <a:p>
            <a:endParaRPr lang="en-US" altLang="en-US" sz="2800"/>
          </a:p>
          <a:p>
            <a:pPr>
              <a:buFont typeface="Wingdings" pitchFamily="2" charset="2"/>
              <a:buNone/>
            </a:pPr>
            <a:endParaRPr lang="en-US" altLang="en-US" sz="2800"/>
          </a:p>
          <a:p>
            <a:endParaRPr lang="en-US" altLang="en-US" sz="2800"/>
          </a:p>
          <a:p>
            <a:endParaRPr lang="en-US" altLang="en-US" sz="2800"/>
          </a:p>
        </p:txBody>
      </p:sp>
      <p:graphicFrame>
        <p:nvGraphicFramePr>
          <p:cNvPr id="145415" name="Rectangle 7"/>
          <p:cNvGraphicFramePr>
            <a:graphicFrameLocks noGrp="1"/>
          </p:cNvGraphicFramePr>
          <p:nvPr>
            <p:ph sz="quarter" idx="2"/>
          </p:nvPr>
        </p:nvGraphicFramePr>
        <p:xfrm>
          <a:off x="6143625" y="2170113"/>
          <a:ext cx="104775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4" name="Equation" r:id="rId3" imgW="0" imgH="0" progId="Equation.3">
                  <p:embed/>
                </p:oleObj>
              </mc:Choice>
              <mc:Fallback>
                <p:oleObj name="Equation" r:id="rId3" imgW="0" imgH="0" progId="Equation.3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25" y="2170113"/>
                        <a:ext cx="1047750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7" name="Object 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209800" y="4356100"/>
          <a:ext cx="3962400" cy="119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5" name="Equation" r:id="rId4" imgW="1307880" imgH="393480" progId="Equation.3">
                  <p:embed/>
                </p:oleObj>
              </mc:Choice>
              <mc:Fallback>
                <p:oleObj name="Equation" r:id="rId4" imgW="13078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356100"/>
                        <a:ext cx="3962400" cy="1192213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370DF-800C-4A0B-A468-5FFD2BE0C3CF}" type="slidenum">
              <a:rPr lang="en-US" altLang="en-US"/>
              <a:pPr/>
              <a:t>40</a:t>
            </a:fld>
            <a:endParaRPr lang="en-US" altLang="en-US"/>
          </a:p>
        </p:txBody>
      </p:sp>
      <p:graphicFrame>
        <p:nvGraphicFramePr>
          <p:cNvPr id="145412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0" y="2286000"/>
          <a:ext cx="5181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6" name="Equation" r:id="rId6" imgW="1625400" imgH="241200" progId="Equation.3">
                  <p:embed/>
                </p:oleObj>
              </mc:Choice>
              <mc:Fallback>
                <p:oleObj name="Equation" r:id="rId6" imgW="16254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286000"/>
                        <a:ext cx="5181600" cy="914400"/>
                      </a:xfrm>
                      <a:prstGeom prst="rect">
                        <a:avLst/>
                      </a:prstGeom>
                      <a:solidFill>
                        <a:srgbClr val="CCFFCC">
                          <a:alpha val="81000"/>
                        </a:srgbClr>
                      </a:solidFill>
                      <a:ln w="28575">
                        <a:solidFill>
                          <a:srgbClr val="33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4951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5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1454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5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5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Continue 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8305800" cy="4835525"/>
          </a:xfrm>
        </p:spPr>
        <p:txBody>
          <a:bodyPr/>
          <a:lstStyle/>
          <a:p>
            <a:r>
              <a:rPr lang="en-US" altLang="en-US" sz="2800"/>
              <a:t>The power dissipated in the resistor is:</a:t>
            </a:r>
          </a:p>
          <a:p>
            <a:endParaRPr lang="en-US" altLang="en-US" sz="2800"/>
          </a:p>
          <a:p>
            <a:endParaRPr lang="en-US" altLang="en-US" sz="2800"/>
          </a:p>
          <a:p>
            <a:endParaRPr lang="en-US" altLang="en-US" sz="2800"/>
          </a:p>
          <a:p>
            <a:r>
              <a:rPr lang="en-US" altLang="en-US" sz="2800"/>
              <a:t>The energy absorb by the resistor is:</a:t>
            </a:r>
          </a:p>
          <a:p>
            <a:endParaRPr lang="en-US" altLang="en-US" sz="2800"/>
          </a:p>
        </p:txBody>
      </p:sp>
      <p:graphicFrame>
        <p:nvGraphicFramePr>
          <p:cNvPr id="150532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909763" y="1981200"/>
          <a:ext cx="4027487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4" name="Equation" r:id="rId3" imgW="1384200" imgH="419040" progId="Equation.3">
                  <p:embed/>
                </p:oleObj>
              </mc:Choice>
              <mc:Fallback>
                <p:oleObj name="Equation" r:id="rId3" imgW="13842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9763" y="1981200"/>
                        <a:ext cx="4027487" cy="1219200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 w="28575">
                        <a:solidFill>
                          <a:srgbClr val="33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34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754188" y="4114800"/>
          <a:ext cx="4414837" cy="1255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5" name="Equation" r:id="rId5" imgW="1384200" imgH="393480" progId="Equation.3">
                  <p:embed/>
                </p:oleObj>
              </mc:Choice>
              <mc:Fallback>
                <p:oleObj name="Equation" r:id="rId5" imgW="13842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4188" y="4114800"/>
                        <a:ext cx="4414837" cy="1255713"/>
                      </a:xfrm>
                      <a:prstGeom prst="rect">
                        <a:avLst/>
                      </a:prstGeom>
                      <a:solidFill>
                        <a:srgbClr val="CC99FF"/>
                      </a:solidFill>
                      <a:ln w="28575">
                        <a:solidFill>
                          <a:srgbClr val="00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FEE0A-E2AE-4C7F-99DB-B0FA66DEDF10}" type="slidenum">
              <a:rPr lang="en-US" altLang="en-US"/>
              <a:pPr/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731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5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5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Continue 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47800"/>
            <a:ext cx="8305800" cy="4683125"/>
          </a:xfrm>
        </p:spPr>
        <p:txBody>
          <a:bodyPr/>
          <a:lstStyle/>
          <a:p>
            <a:r>
              <a:rPr lang="en-US" altLang="en-US" sz="2800"/>
              <a:t>The time constant for the RC circuit equal the product of the resistance and capacitance,</a:t>
            </a:r>
          </a:p>
          <a:p>
            <a:endParaRPr lang="en-US" altLang="en-US" sz="2800"/>
          </a:p>
          <a:p>
            <a:endParaRPr lang="en-US" altLang="en-US" sz="2800"/>
          </a:p>
          <a:p>
            <a:r>
              <a:rPr lang="en-US" altLang="en-US" sz="2800"/>
              <a:t>Time constant,                              sec</a:t>
            </a:r>
          </a:p>
          <a:p>
            <a:endParaRPr lang="en-US" altLang="en-US" sz="2800"/>
          </a:p>
          <a:p>
            <a:endParaRPr lang="en-US" altLang="en-US" sz="2800"/>
          </a:p>
          <a:p>
            <a:endParaRPr lang="en-US" altLang="en-US" sz="2800"/>
          </a:p>
        </p:txBody>
      </p:sp>
      <p:graphicFrame>
        <p:nvGraphicFramePr>
          <p:cNvPr id="15360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205163" y="3200400"/>
          <a:ext cx="227488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4" name="Equation" r:id="rId3" imgW="482400" imgH="177480" progId="Equation.3">
                  <p:embed/>
                </p:oleObj>
              </mc:Choice>
              <mc:Fallback>
                <p:oleObj name="Equation" r:id="rId3" imgW="4824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5163" y="3200400"/>
                        <a:ext cx="2274887" cy="83820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28575">
                        <a:solidFill>
                          <a:srgbClr val="00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AC43F-47E6-43B2-9D08-ED487818E83F}" type="slidenum">
              <a:rPr lang="en-US" altLang="en-US"/>
              <a:pPr/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170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5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533400"/>
            <a:ext cx="8305800" cy="5597525"/>
          </a:xfrm>
        </p:spPr>
        <p:txBody>
          <a:bodyPr/>
          <a:lstStyle/>
          <a:p>
            <a:r>
              <a:rPr lang="en-US" altLang="en-US" sz="2800"/>
              <a:t>The expressions for voltage, current, power and energy using time constant concept:</a:t>
            </a:r>
          </a:p>
          <a:p>
            <a:endParaRPr lang="en-US" altLang="en-US" sz="2800"/>
          </a:p>
        </p:txBody>
      </p:sp>
      <p:graphicFrame>
        <p:nvGraphicFramePr>
          <p:cNvPr id="15565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846263" y="1600200"/>
          <a:ext cx="4079875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8" name="Equation" r:id="rId3" imgW="1460160" imgH="1473120" progId="Equation.3">
                  <p:embed/>
                </p:oleObj>
              </mc:Choice>
              <mc:Fallback>
                <p:oleObj name="Equation" r:id="rId3" imgW="1460160" imgH="1473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6263" y="1600200"/>
                        <a:ext cx="4079875" cy="41148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68512-6B32-4C50-A19F-CFEBD8CEFBA7}" type="slidenum">
              <a:rPr lang="en-US" altLang="en-US"/>
              <a:pPr/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187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1" y="1052736"/>
            <a:ext cx="5868837" cy="2954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611560" y="4482333"/>
            <a:ext cx="835292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ja-JP" sz="2000" dirty="0">
                <a:ea typeface="ＭＳ Ｐゴシック" pitchFamily="34" charset="-128"/>
              </a:rPr>
              <a:t>Exponential decay </a:t>
            </a:r>
            <a:r>
              <a:rPr lang="en-US" altLang="ja-JP" sz="2000" dirty="0" smtClean="0">
                <a:ea typeface="ＭＳ Ｐゴシック" pitchFamily="34" charset="-128"/>
              </a:rPr>
              <a:t>waveform RC </a:t>
            </a:r>
            <a:r>
              <a:rPr lang="en-US" altLang="ja-JP" sz="2000" dirty="0">
                <a:ea typeface="ＭＳ Ｐゴシック" pitchFamily="34" charset="-128"/>
              </a:rPr>
              <a:t>is called the time constant.</a:t>
            </a:r>
          </a:p>
          <a:p>
            <a:r>
              <a:rPr lang="en-US" altLang="ja-JP" sz="2000" dirty="0">
                <a:ea typeface="ＭＳ Ｐゴシック" pitchFamily="34" charset="-128"/>
              </a:rPr>
              <a:t>At time constant, the voltage is </a:t>
            </a:r>
            <a:r>
              <a:rPr lang="en-US" altLang="ja-JP" sz="2000" dirty="0" smtClean="0">
                <a:ea typeface="ＭＳ Ｐゴシック" pitchFamily="34" charset="-128"/>
              </a:rPr>
              <a:t>36.8% of </a:t>
            </a:r>
            <a:r>
              <a:rPr lang="en-US" altLang="ja-JP" sz="2000" dirty="0">
                <a:ea typeface="ＭＳ Ｐゴシック" pitchFamily="34" charset="-128"/>
              </a:rPr>
              <a:t>the initial voltage.</a:t>
            </a:r>
          </a:p>
        </p:txBody>
      </p:sp>
    </p:spTree>
    <p:extLst>
      <p:ext uri="{BB962C8B-B14F-4D97-AF65-F5344CB8AC3E}">
        <p14:creationId xmlns:p14="http://schemas.microsoft.com/office/powerpoint/2010/main" val="82175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5673725"/>
          </a:xfrm>
        </p:spPr>
        <p:txBody>
          <a:bodyPr/>
          <a:lstStyle/>
          <a:p>
            <a:r>
              <a:rPr lang="en-US" altLang="en-US" sz="2800"/>
              <a:t>For the case of capacitor, two important observation can be made,</a:t>
            </a:r>
          </a:p>
          <a:p>
            <a:pPr>
              <a:buFont typeface="Wingdings" pitchFamily="2" charset="2"/>
              <a:buNone/>
            </a:pPr>
            <a:endParaRPr lang="en-US" altLang="en-US" sz="2800"/>
          </a:p>
          <a:p>
            <a:pPr>
              <a:buFont typeface="Wingdings" pitchFamily="2" charset="2"/>
              <a:buNone/>
            </a:pPr>
            <a:r>
              <a:rPr lang="en-US" altLang="en-US" sz="2800"/>
              <a:t>	1) capacitor behaves like an open circuit when being supplied by dc source </a:t>
            </a:r>
          </a:p>
          <a:p>
            <a:pPr>
              <a:buFont typeface="Wingdings" pitchFamily="2" charset="2"/>
              <a:buNone/>
            </a:pPr>
            <a:r>
              <a:rPr lang="en-US" altLang="en-US" sz="2800"/>
              <a:t>	(From, i</a:t>
            </a:r>
            <a:r>
              <a:rPr lang="en-US" altLang="en-US" sz="2800" baseline="-25000"/>
              <a:t>c</a:t>
            </a:r>
            <a:r>
              <a:rPr lang="en-US" altLang="en-US" sz="2800"/>
              <a:t> = Cdv/dt, when v is constant, dv/dt = 0. When current in circuit is zero, the circuit is open circuit.)</a:t>
            </a:r>
          </a:p>
          <a:p>
            <a:pPr>
              <a:buFont typeface="Wingdings" pitchFamily="2" charset="2"/>
              <a:buNone/>
            </a:pPr>
            <a:endParaRPr lang="en-US" altLang="en-US" sz="2800"/>
          </a:p>
          <a:p>
            <a:pPr>
              <a:buFont typeface="Wingdings" pitchFamily="2" charset="2"/>
              <a:buNone/>
            </a:pPr>
            <a:r>
              <a:rPr lang="en-US" altLang="en-US" sz="2800"/>
              <a:t>	2) in capacitor, the voltage is continuous / stays the same that is, V</a:t>
            </a:r>
            <a:r>
              <a:rPr lang="en-US" altLang="en-US" sz="2800" baseline="-25000"/>
              <a:t>c</a:t>
            </a:r>
            <a:r>
              <a:rPr lang="en-US" altLang="en-US" sz="2800"/>
              <a:t>(0</a:t>
            </a:r>
            <a:r>
              <a:rPr lang="en-US" altLang="en-US" sz="2800" baseline="30000"/>
              <a:t>+</a:t>
            </a:r>
            <a:r>
              <a:rPr lang="en-US" altLang="en-US" sz="2800"/>
              <a:t>) = V</a:t>
            </a:r>
            <a:r>
              <a:rPr lang="en-US" altLang="en-US" sz="2800" baseline="-25000"/>
              <a:t>c</a:t>
            </a:r>
            <a:r>
              <a:rPr lang="en-US" altLang="en-US" sz="2800"/>
              <a:t>(0</a:t>
            </a:r>
            <a:r>
              <a:rPr lang="en-US" altLang="en-US" sz="2800" baseline="30000"/>
              <a:t>-</a:t>
            </a:r>
            <a:r>
              <a:rPr lang="en-US" altLang="en-US" sz="2800"/>
              <a:t>)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8834-9B8C-4638-BABE-CFF148F8C3C4}" type="slidenum">
              <a:rPr lang="en-US" altLang="en-US"/>
              <a:pPr/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9681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2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22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224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017588"/>
          </a:xfrm>
        </p:spPr>
        <p:txBody>
          <a:bodyPr/>
          <a:lstStyle/>
          <a:p>
            <a:r>
              <a:rPr lang="en-US" altLang="en-US"/>
              <a:t>Example 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2800"/>
              <a:t>The switch has been in position </a:t>
            </a:r>
            <a:r>
              <a:rPr lang="en-US" altLang="en-US" sz="2800" i="1"/>
              <a:t>a </a:t>
            </a:r>
            <a:r>
              <a:rPr lang="en-US" altLang="en-US" sz="2800"/>
              <a:t>for a long time. At</a:t>
            </a:r>
          </a:p>
          <a:p>
            <a:pPr>
              <a:buFont typeface="Wingdings" pitchFamily="2" charset="2"/>
              <a:buNone/>
            </a:pPr>
            <a:r>
              <a:rPr lang="en-US" altLang="en-US" sz="2800"/>
              <a:t>Time t = 0, the switch moves to </a:t>
            </a:r>
            <a:r>
              <a:rPr lang="en-US" altLang="en-US" sz="2800" i="1"/>
              <a:t>b</a:t>
            </a:r>
            <a:r>
              <a:rPr lang="en-US" altLang="en-US" sz="2800"/>
              <a:t>. Find the expressions</a:t>
            </a:r>
          </a:p>
          <a:p>
            <a:pPr>
              <a:buFont typeface="Wingdings" pitchFamily="2" charset="2"/>
              <a:buNone/>
            </a:pPr>
            <a:r>
              <a:rPr lang="en-US" altLang="en-US" sz="2800"/>
              <a:t>for the v</a:t>
            </a:r>
            <a:r>
              <a:rPr lang="en-US" altLang="en-US" sz="2800" baseline="-25000"/>
              <a:t>c</a:t>
            </a:r>
            <a:r>
              <a:rPr lang="en-US" altLang="en-US" sz="2800"/>
              <a:t>(t), i</a:t>
            </a:r>
            <a:r>
              <a:rPr lang="en-US" altLang="en-US" sz="2800" baseline="-25000"/>
              <a:t>c</a:t>
            </a:r>
            <a:r>
              <a:rPr lang="en-US" altLang="en-US" sz="2800"/>
              <a:t>(t) and v</a:t>
            </a:r>
            <a:r>
              <a:rPr lang="en-US" altLang="en-US" sz="2800" baseline="-25000"/>
              <a:t>o</a:t>
            </a:r>
            <a:r>
              <a:rPr lang="en-US" altLang="en-US" sz="2800"/>
              <a:t>(t) and hence sketch them for t =</a:t>
            </a:r>
          </a:p>
          <a:p>
            <a:pPr>
              <a:buFont typeface="Wingdings" pitchFamily="2" charset="2"/>
              <a:buNone/>
            </a:pPr>
            <a:r>
              <a:rPr lang="en-US" altLang="en-US" sz="2800"/>
              <a:t>0 to t = 5</a:t>
            </a:r>
            <a:r>
              <a:rPr lang="el-GR" altLang="en-US" sz="2800">
                <a:cs typeface="Times New Roman" pitchFamily="18" charset="0"/>
              </a:rPr>
              <a:t>τ</a:t>
            </a:r>
            <a:r>
              <a:rPr lang="en-US" altLang="en-US" sz="2800">
                <a:cs typeface="Times New Roman" pitchFamily="18" charset="0"/>
              </a:rPr>
              <a:t>.</a:t>
            </a:r>
            <a:endParaRPr lang="el-GR" altLang="en-US" sz="2800" i="1">
              <a:cs typeface="Times New Roman" pitchFamily="18" charset="0"/>
            </a:endParaRPr>
          </a:p>
        </p:txBody>
      </p:sp>
      <p:sp>
        <p:nvSpPr>
          <p:cNvPr id="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4D00-7ED1-44F8-BD72-80B4DAB58DE7}" type="slidenum">
              <a:rPr lang="en-US" altLang="en-US"/>
              <a:pPr/>
              <a:t>46</a:t>
            </a:fld>
            <a:endParaRPr lang="en-US" altLang="en-US"/>
          </a:p>
        </p:txBody>
      </p:sp>
      <p:grpSp>
        <p:nvGrpSpPr>
          <p:cNvPr id="157925" name="Group 229"/>
          <p:cNvGrpSpPr>
            <a:grpSpLocks/>
          </p:cNvGrpSpPr>
          <p:nvPr/>
        </p:nvGrpSpPr>
        <p:grpSpPr bwMode="auto">
          <a:xfrm>
            <a:off x="457200" y="3352800"/>
            <a:ext cx="8120063" cy="2286000"/>
            <a:chOff x="288" y="2112"/>
            <a:chExt cx="5115" cy="1440"/>
          </a:xfrm>
        </p:grpSpPr>
        <p:sp>
          <p:nvSpPr>
            <p:cNvPr id="157846" name="Line 150"/>
            <p:cNvSpPr>
              <a:spLocks noChangeShapeType="1"/>
            </p:cNvSpPr>
            <p:nvPr/>
          </p:nvSpPr>
          <p:spPr bwMode="auto">
            <a:xfrm flipH="1">
              <a:off x="3408" y="2496"/>
              <a:ext cx="5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grpSp>
          <p:nvGrpSpPr>
            <p:cNvPr id="157923" name="Group 227"/>
            <p:cNvGrpSpPr>
              <a:grpSpLocks/>
            </p:cNvGrpSpPr>
            <p:nvPr/>
          </p:nvGrpSpPr>
          <p:grpSpPr bwMode="auto">
            <a:xfrm>
              <a:off x="288" y="2112"/>
              <a:ext cx="5115" cy="1440"/>
              <a:chOff x="432" y="2208"/>
              <a:chExt cx="5115" cy="1440"/>
            </a:xfrm>
          </p:grpSpPr>
          <p:sp>
            <p:nvSpPr>
              <p:cNvPr id="157704" name="Line 8"/>
              <p:cNvSpPr>
                <a:spLocks noChangeShapeType="1"/>
              </p:cNvSpPr>
              <p:nvPr/>
            </p:nvSpPr>
            <p:spPr bwMode="auto">
              <a:xfrm flipV="1">
                <a:off x="1104" y="3312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7705" name="Line 9"/>
              <p:cNvSpPr>
                <a:spLocks noChangeShapeType="1"/>
              </p:cNvSpPr>
              <p:nvPr/>
            </p:nvSpPr>
            <p:spPr bwMode="auto">
              <a:xfrm flipV="1">
                <a:off x="1104" y="2592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7706" name="Line 10"/>
              <p:cNvSpPr>
                <a:spLocks noChangeShapeType="1"/>
              </p:cNvSpPr>
              <p:nvPr/>
            </p:nvSpPr>
            <p:spPr bwMode="auto">
              <a:xfrm>
                <a:off x="1104" y="3648"/>
                <a:ext cx="39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157707" name="Group 11"/>
              <p:cNvGrpSpPr>
                <a:grpSpLocks/>
              </p:cNvGrpSpPr>
              <p:nvPr/>
            </p:nvGrpSpPr>
            <p:grpSpPr bwMode="auto">
              <a:xfrm>
                <a:off x="3936" y="2592"/>
                <a:ext cx="288" cy="1056"/>
                <a:chOff x="2736" y="2400"/>
                <a:chExt cx="288" cy="1056"/>
              </a:xfrm>
            </p:grpSpPr>
            <p:sp>
              <p:nvSpPr>
                <p:cNvPr id="157708" name="Line 12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2784" y="2975"/>
                  <a:ext cx="48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57709" name="Line 13"/>
                <p:cNvSpPr>
                  <a:spLocks noChangeShapeType="1"/>
                </p:cNvSpPr>
                <p:nvPr/>
              </p:nvSpPr>
              <p:spPr bwMode="auto">
                <a:xfrm rot="16200000">
                  <a:off x="2856" y="2855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57710" name="Line 14"/>
                <p:cNvSpPr>
                  <a:spLocks noChangeShapeType="1"/>
                </p:cNvSpPr>
                <p:nvPr/>
              </p:nvSpPr>
              <p:spPr bwMode="auto">
                <a:xfrm rot="16200000">
                  <a:off x="2856" y="2760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57711" name="Line 15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2856" y="2807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57712" name="Line 16"/>
                <p:cNvSpPr>
                  <a:spLocks noChangeShapeType="1"/>
                </p:cNvSpPr>
                <p:nvPr/>
              </p:nvSpPr>
              <p:spPr bwMode="auto">
                <a:xfrm rot="16200000">
                  <a:off x="2856" y="2663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57713" name="Line 17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2856" y="2711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57714" name="Line 18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2928" y="2687"/>
                  <a:ext cx="48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57715" name="Line 19"/>
                <p:cNvSpPr>
                  <a:spLocks noChangeShapeType="1"/>
                </p:cNvSpPr>
                <p:nvPr/>
              </p:nvSpPr>
              <p:spPr bwMode="auto">
                <a:xfrm rot="16200000">
                  <a:off x="2712" y="2568"/>
                  <a:ext cx="33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57716" name="Line 20"/>
                <p:cNvSpPr>
                  <a:spLocks noChangeShapeType="1"/>
                </p:cNvSpPr>
                <p:nvPr/>
              </p:nvSpPr>
              <p:spPr bwMode="auto">
                <a:xfrm rot="16200000">
                  <a:off x="2687" y="3264"/>
                  <a:ext cx="38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157721" name="Line 25"/>
              <p:cNvSpPr>
                <a:spLocks noChangeShapeType="1"/>
              </p:cNvSpPr>
              <p:nvPr/>
            </p:nvSpPr>
            <p:spPr bwMode="auto">
              <a:xfrm>
                <a:off x="3052" y="2592"/>
                <a:ext cx="24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7722" name="Arc 26"/>
              <p:cNvSpPr>
                <a:spLocks/>
              </p:cNvSpPr>
              <p:nvPr/>
            </p:nvSpPr>
            <p:spPr bwMode="auto">
              <a:xfrm rot="17582335">
                <a:off x="3148" y="2688"/>
                <a:ext cx="192" cy="288"/>
              </a:xfrm>
              <a:custGeom>
                <a:avLst/>
                <a:gdLst>
                  <a:gd name="G0" fmla="+- 0 0 0"/>
                  <a:gd name="G1" fmla="+- 19490 0 0"/>
                  <a:gd name="G2" fmla="+- 21600 0 0"/>
                  <a:gd name="T0" fmla="*/ 9312 w 21600"/>
                  <a:gd name="T1" fmla="*/ 0 h 19490"/>
                  <a:gd name="T2" fmla="*/ 21600 w 21600"/>
                  <a:gd name="T3" fmla="*/ 19490 h 19490"/>
                  <a:gd name="T4" fmla="*/ 0 w 21600"/>
                  <a:gd name="T5" fmla="*/ 19490 h 194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19490" fill="none" extrusionOk="0">
                    <a:moveTo>
                      <a:pt x="9311" y="0"/>
                    </a:moveTo>
                    <a:cubicBezTo>
                      <a:pt x="16820" y="3587"/>
                      <a:pt x="21600" y="11168"/>
                      <a:pt x="21600" y="19490"/>
                    </a:cubicBezTo>
                  </a:path>
                  <a:path w="21600" h="19490" stroke="0" extrusionOk="0">
                    <a:moveTo>
                      <a:pt x="9311" y="0"/>
                    </a:moveTo>
                    <a:cubicBezTo>
                      <a:pt x="16820" y="3587"/>
                      <a:pt x="21600" y="11168"/>
                      <a:pt x="21600" y="19490"/>
                    </a:cubicBezTo>
                    <a:lnTo>
                      <a:pt x="0" y="1949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57723" name="Text Box 27"/>
              <p:cNvSpPr txBox="1">
                <a:spLocks noChangeArrowheads="1"/>
              </p:cNvSpPr>
              <p:nvPr/>
            </p:nvSpPr>
            <p:spPr bwMode="auto">
              <a:xfrm>
                <a:off x="3388" y="2640"/>
                <a:ext cx="49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400" i="1">
                    <a:latin typeface="Arial" pitchFamily="34" charset="0"/>
                    <a:cs typeface="Arial" pitchFamily="34" charset="0"/>
                  </a:rPr>
                  <a:t>t </a:t>
                </a:r>
                <a:r>
                  <a:rPr lang="en-US" altLang="en-US" sz="2400">
                    <a:latin typeface="Arial" pitchFamily="34" charset="0"/>
                    <a:cs typeface="Arial" pitchFamily="34" charset="0"/>
                  </a:rPr>
                  <a:t>= 0</a:t>
                </a:r>
              </a:p>
            </p:txBody>
          </p:sp>
          <p:grpSp>
            <p:nvGrpSpPr>
              <p:cNvPr id="157754" name="Group 58"/>
              <p:cNvGrpSpPr>
                <a:grpSpLocks/>
              </p:cNvGrpSpPr>
              <p:nvPr/>
            </p:nvGrpSpPr>
            <p:grpSpPr bwMode="auto">
              <a:xfrm>
                <a:off x="912" y="2928"/>
                <a:ext cx="384" cy="404"/>
                <a:chOff x="2492" y="2832"/>
                <a:chExt cx="384" cy="404"/>
              </a:xfrm>
            </p:grpSpPr>
            <p:sp>
              <p:nvSpPr>
                <p:cNvPr id="157703" name="Oval 7"/>
                <p:cNvSpPr>
                  <a:spLocks noChangeArrowheads="1"/>
                </p:cNvSpPr>
                <p:nvPr/>
              </p:nvSpPr>
              <p:spPr bwMode="auto">
                <a:xfrm>
                  <a:off x="2492" y="2832"/>
                  <a:ext cx="384" cy="384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57724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2572" y="2832"/>
                  <a:ext cx="224" cy="4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75000"/>
                    </a:lnSpc>
                  </a:pPr>
                  <a:r>
                    <a:rPr lang="en-US" altLang="en-US" sz="2400">
                      <a:cs typeface="Arial" pitchFamily="34" charset="0"/>
                    </a:rPr>
                    <a:t>+</a:t>
                  </a:r>
                </a:p>
                <a:p>
                  <a:pPr>
                    <a:lnSpc>
                      <a:spcPct val="75000"/>
                    </a:lnSpc>
                  </a:pPr>
                  <a:r>
                    <a:rPr lang="en-US" altLang="en-US" sz="2400">
                      <a:cs typeface="Arial" pitchFamily="34" charset="0"/>
                      <a:sym typeface="Symbol" pitchFamily="18" charset="2"/>
                    </a:rPr>
                    <a:t></a:t>
                  </a:r>
                </a:p>
              </p:txBody>
            </p:sp>
          </p:grpSp>
          <p:grpSp>
            <p:nvGrpSpPr>
              <p:cNvPr id="157725" name="Group 29"/>
              <p:cNvGrpSpPr>
                <a:grpSpLocks/>
              </p:cNvGrpSpPr>
              <p:nvPr/>
            </p:nvGrpSpPr>
            <p:grpSpPr bwMode="auto">
              <a:xfrm rot="-5400000">
                <a:off x="4416" y="2064"/>
                <a:ext cx="288" cy="1056"/>
                <a:chOff x="2736" y="2400"/>
                <a:chExt cx="288" cy="1056"/>
              </a:xfrm>
            </p:grpSpPr>
            <p:sp>
              <p:nvSpPr>
                <p:cNvPr id="157726" name="Line 30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2784" y="2975"/>
                  <a:ext cx="48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57727" name="Line 31"/>
                <p:cNvSpPr>
                  <a:spLocks noChangeShapeType="1"/>
                </p:cNvSpPr>
                <p:nvPr/>
              </p:nvSpPr>
              <p:spPr bwMode="auto">
                <a:xfrm rot="16200000">
                  <a:off x="2856" y="2855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57728" name="Line 32"/>
                <p:cNvSpPr>
                  <a:spLocks noChangeShapeType="1"/>
                </p:cNvSpPr>
                <p:nvPr/>
              </p:nvSpPr>
              <p:spPr bwMode="auto">
                <a:xfrm rot="16200000">
                  <a:off x="2856" y="2760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57729" name="Line 33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2856" y="2807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57730" name="Line 34"/>
                <p:cNvSpPr>
                  <a:spLocks noChangeShapeType="1"/>
                </p:cNvSpPr>
                <p:nvPr/>
              </p:nvSpPr>
              <p:spPr bwMode="auto">
                <a:xfrm rot="16200000">
                  <a:off x="2856" y="2663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57731" name="Line 35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2856" y="2711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57732" name="Line 36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2928" y="2687"/>
                  <a:ext cx="48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57733" name="Line 37"/>
                <p:cNvSpPr>
                  <a:spLocks noChangeShapeType="1"/>
                </p:cNvSpPr>
                <p:nvPr/>
              </p:nvSpPr>
              <p:spPr bwMode="auto">
                <a:xfrm rot="16200000">
                  <a:off x="2712" y="2568"/>
                  <a:ext cx="33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57734" name="Line 38"/>
                <p:cNvSpPr>
                  <a:spLocks noChangeShapeType="1"/>
                </p:cNvSpPr>
                <p:nvPr/>
              </p:nvSpPr>
              <p:spPr bwMode="auto">
                <a:xfrm rot="16200000">
                  <a:off x="2687" y="3264"/>
                  <a:ext cx="38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grpSp>
            <p:nvGrpSpPr>
              <p:cNvPr id="157735" name="Group 39"/>
              <p:cNvGrpSpPr>
                <a:grpSpLocks/>
              </p:cNvGrpSpPr>
              <p:nvPr/>
            </p:nvGrpSpPr>
            <p:grpSpPr bwMode="auto">
              <a:xfrm>
                <a:off x="3100" y="3312"/>
                <a:ext cx="384" cy="48"/>
                <a:chOff x="4896" y="2208"/>
                <a:chExt cx="384" cy="48"/>
              </a:xfrm>
            </p:grpSpPr>
            <p:sp>
              <p:nvSpPr>
                <p:cNvPr id="157736" name="Arc 40"/>
                <p:cNvSpPr>
                  <a:spLocks/>
                </p:cNvSpPr>
                <p:nvPr/>
              </p:nvSpPr>
              <p:spPr bwMode="auto">
                <a:xfrm>
                  <a:off x="5088" y="2208"/>
                  <a:ext cx="192" cy="4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57737" name="Arc 41"/>
                <p:cNvSpPr>
                  <a:spLocks/>
                </p:cNvSpPr>
                <p:nvPr/>
              </p:nvSpPr>
              <p:spPr bwMode="auto">
                <a:xfrm flipH="1">
                  <a:off x="4896" y="2208"/>
                  <a:ext cx="192" cy="4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sp>
            <p:nvSpPr>
              <p:cNvPr id="157738" name="Line 42"/>
              <p:cNvSpPr>
                <a:spLocks noChangeShapeType="1"/>
              </p:cNvSpPr>
              <p:nvPr/>
            </p:nvSpPr>
            <p:spPr bwMode="auto">
              <a:xfrm>
                <a:off x="3120" y="3216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7739" name="Text Box 43"/>
              <p:cNvSpPr txBox="1">
                <a:spLocks noChangeArrowheads="1"/>
              </p:cNvSpPr>
              <p:nvPr/>
            </p:nvSpPr>
            <p:spPr bwMode="auto">
              <a:xfrm>
                <a:off x="5239" y="2688"/>
                <a:ext cx="308" cy="7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2400" b="1" i="1">
                    <a:solidFill>
                      <a:srgbClr val="FF0000"/>
                    </a:solidFill>
                    <a:cs typeface="Times New Roman" pitchFamily="18" charset="0"/>
                  </a:rPr>
                  <a:t>+</a:t>
                </a:r>
              </a:p>
              <a:p>
                <a:pPr algn="ctr"/>
                <a:r>
                  <a:rPr lang="en-US" altLang="en-US" sz="2400" b="1" i="1">
                    <a:solidFill>
                      <a:srgbClr val="FF0000"/>
                    </a:solidFill>
                    <a:cs typeface="Arial" pitchFamily="34" charset="0"/>
                  </a:rPr>
                  <a:t>V</a:t>
                </a:r>
                <a:r>
                  <a:rPr lang="en-US" altLang="en-US" sz="2400" b="1" i="1" baseline="-25000">
                    <a:solidFill>
                      <a:srgbClr val="FF0000"/>
                    </a:solidFill>
                    <a:cs typeface="Arial" pitchFamily="34" charset="0"/>
                  </a:rPr>
                  <a:t>o</a:t>
                </a:r>
                <a:endParaRPr lang="en-US" altLang="en-US" sz="2400" b="1" i="1">
                  <a:solidFill>
                    <a:srgbClr val="FF0000"/>
                  </a:solidFill>
                  <a:cs typeface="Arial" pitchFamily="34" charset="0"/>
                </a:endParaRPr>
              </a:p>
              <a:p>
                <a:pPr algn="ctr"/>
                <a:r>
                  <a:rPr lang="en-US" altLang="en-US" sz="2400" b="1" i="1">
                    <a:solidFill>
                      <a:srgbClr val="FF0000"/>
                    </a:solidFill>
                    <a:cs typeface="Times New Roman" pitchFamily="18" charset="0"/>
                  </a:rPr>
                  <a:t>–</a:t>
                </a:r>
              </a:p>
            </p:txBody>
          </p:sp>
          <p:sp>
            <p:nvSpPr>
              <p:cNvPr id="157740" name="Line 44"/>
              <p:cNvSpPr>
                <a:spLocks noChangeShapeType="1"/>
              </p:cNvSpPr>
              <p:nvPr/>
            </p:nvSpPr>
            <p:spPr bwMode="auto">
              <a:xfrm>
                <a:off x="3292" y="2880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7741" name="Oval 45"/>
              <p:cNvSpPr>
                <a:spLocks noChangeArrowheads="1"/>
              </p:cNvSpPr>
              <p:nvPr/>
            </p:nvSpPr>
            <p:spPr bwMode="auto">
              <a:xfrm>
                <a:off x="3436" y="254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57742" name="Oval 46"/>
              <p:cNvSpPr>
                <a:spLocks noChangeArrowheads="1"/>
              </p:cNvSpPr>
              <p:nvPr/>
            </p:nvSpPr>
            <p:spPr bwMode="auto">
              <a:xfrm>
                <a:off x="3004" y="254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57743" name="Line 47"/>
              <p:cNvSpPr>
                <a:spLocks noChangeShapeType="1"/>
              </p:cNvSpPr>
              <p:nvPr/>
            </p:nvSpPr>
            <p:spPr bwMode="auto">
              <a:xfrm>
                <a:off x="3292" y="3312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157744" name="Group 48"/>
              <p:cNvGrpSpPr>
                <a:grpSpLocks/>
              </p:cNvGrpSpPr>
              <p:nvPr/>
            </p:nvGrpSpPr>
            <p:grpSpPr bwMode="auto">
              <a:xfrm>
                <a:off x="2016" y="2592"/>
                <a:ext cx="288" cy="1056"/>
                <a:chOff x="2736" y="2400"/>
                <a:chExt cx="288" cy="1056"/>
              </a:xfrm>
            </p:grpSpPr>
            <p:sp>
              <p:nvSpPr>
                <p:cNvPr id="157745" name="Line 49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2784" y="2975"/>
                  <a:ext cx="48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57746" name="Line 50"/>
                <p:cNvSpPr>
                  <a:spLocks noChangeShapeType="1"/>
                </p:cNvSpPr>
                <p:nvPr/>
              </p:nvSpPr>
              <p:spPr bwMode="auto">
                <a:xfrm rot="16200000">
                  <a:off x="2856" y="2855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57747" name="Line 51"/>
                <p:cNvSpPr>
                  <a:spLocks noChangeShapeType="1"/>
                </p:cNvSpPr>
                <p:nvPr/>
              </p:nvSpPr>
              <p:spPr bwMode="auto">
                <a:xfrm rot="16200000">
                  <a:off x="2856" y="2760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57748" name="Line 52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2856" y="2807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57749" name="Line 53"/>
                <p:cNvSpPr>
                  <a:spLocks noChangeShapeType="1"/>
                </p:cNvSpPr>
                <p:nvPr/>
              </p:nvSpPr>
              <p:spPr bwMode="auto">
                <a:xfrm rot="16200000">
                  <a:off x="2856" y="2663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57750" name="Line 54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2856" y="2711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57751" name="Line 55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2928" y="2687"/>
                  <a:ext cx="48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57752" name="Line 56"/>
                <p:cNvSpPr>
                  <a:spLocks noChangeShapeType="1"/>
                </p:cNvSpPr>
                <p:nvPr/>
              </p:nvSpPr>
              <p:spPr bwMode="auto">
                <a:xfrm rot="16200000">
                  <a:off x="2712" y="2568"/>
                  <a:ext cx="33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57753" name="Line 57"/>
                <p:cNvSpPr>
                  <a:spLocks noChangeShapeType="1"/>
                </p:cNvSpPr>
                <p:nvPr/>
              </p:nvSpPr>
              <p:spPr bwMode="auto">
                <a:xfrm rot="16200000">
                  <a:off x="2687" y="3264"/>
                  <a:ext cx="38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157755" name="Line 59"/>
              <p:cNvSpPr>
                <a:spLocks noChangeShapeType="1"/>
              </p:cNvSpPr>
              <p:nvPr/>
            </p:nvSpPr>
            <p:spPr bwMode="auto">
              <a:xfrm>
                <a:off x="2160" y="2592"/>
                <a:ext cx="86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157756" name="Text Box 60"/>
              <p:cNvSpPr txBox="1">
                <a:spLocks noChangeArrowheads="1"/>
              </p:cNvSpPr>
              <p:nvPr/>
            </p:nvSpPr>
            <p:spPr bwMode="auto">
              <a:xfrm>
                <a:off x="1392" y="2208"/>
                <a:ext cx="4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2400" b="1">
                    <a:cs typeface="Arial" pitchFamily="34" charset="0"/>
                  </a:rPr>
                  <a:t>5k</a:t>
                </a:r>
                <a:r>
                  <a:rPr lang="el-GR" altLang="en-US" sz="2400" b="1">
                    <a:cs typeface="Times New Roman" pitchFamily="18" charset="0"/>
                  </a:rPr>
                  <a:t>Ω</a:t>
                </a:r>
                <a:endParaRPr lang="el-GR" altLang="en-US" sz="2400" b="1" baseline="-25000">
                  <a:cs typeface="Times New Roman" pitchFamily="18" charset="0"/>
                </a:endParaRPr>
              </a:p>
            </p:txBody>
          </p:sp>
          <p:sp>
            <p:nvSpPr>
              <p:cNvPr id="157757" name="Rectangle 61"/>
              <p:cNvSpPr>
                <a:spLocks noChangeArrowheads="1"/>
              </p:cNvSpPr>
              <p:nvPr/>
            </p:nvSpPr>
            <p:spPr bwMode="auto">
              <a:xfrm>
                <a:off x="1488" y="2928"/>
                <a:ext cx="56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400" b="1"/>
                  <a:t>10k</a:t>
                </a:r>
                <a:r>
                  <a:rPr lang="el-GR" altLang="en-US" sz="2400" b="1"/>
                  <a:t>Ω</a:t>
                </a:r>
                <a:endParaRPr lang="en-US" altLang="en-US" sz="2400" b="1"/>
              </a:p>
            </p:txBody>
          </p:sp>
          <p:sp>
            <p:nvSpPr>
              <p:cNvPr id="157758" name="Rectangle 62"/>
              <p:cNvSpPr>
                <a:spLocks noChangeArrowheads="1"/>
              </p:cNvSpPr>
              <p:nvPr/>
            </p:nvSpPr>
            <p:spPr bwMode="auto">
              <a:xfrm>
                <a:off x="2880" y="22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400" b="1"/>
                  <a:t>a</a:t>
                </a:r>
              </a:p>
            </p:txBody>
          </p:sp>
          <p:sp>
            <p:nvSpPr>
              <p:cNvPr id="157759" name="Rectangle 63"/>
              <p:cNvSpPr>
                <a:spLocks noChangeArrowheads="1"/>
              </p:cNvSpPr>
              <p:nvPr/>
            </p:nvSpPr>
            <p:spPr bwMode="auto">
              <a:xfrm>
                <a:off x="3360" y="2256"/>
                <a:ext cx="27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2400" b="1"/>
                  <a:t>b</a:t>
                </a:r>
              </a:p>
            </p:txBody>
          </p:sp>
          <p:sp>
            <p:nvSpPr>
              <p:cNvPr id="157760" name="Rectangle 64"/>
              <p:cNvSpPr>
                <a:spLocks noChangeArrowheads="1"/>
              </p:cNvSpPr>
              <p:nvPr/>
            </p:nvSpPr>
            <p:spPr bwMode="auto">
              <a:xfrm>
                <a:off x="4272" y="2208"/>
                <a:ext cx="56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400" b="1"/>
                  <a:t>18k</a:t>
                </a:r>
                <a:r>
                  <a:rPr lang="el-GR" altLang="en-US" sz="2400" b="1"/>
                  <a:t>Ω</a:t>
                </a:r>
                <a:endParaRPr lang="en-US" altLang="en-US" sz="2400" b="1"/>
              </a:p>
            </p:txBody>
          </p:sp>
          <p:sp>
            <p:nvSpPr>
              <p:cNvPr id="157761" name="Rectangle 65"/>
              <p:cNvSpPr>
                <a:spLocks noChangeArrowheads="1"/>
              </p:cNvSpPr>
              <p:nvPr/>
            </p:nvSpPr>
            <p:spPr bwMode="auto">
              <a:xfrm>
                <a:off x="2544" y="3120"/>
                <a:ext cx="58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400" b="1"/>
                  <a:t>0.1</a:t>
                </a:r>
                <a:r>
                  <a:rPr lang="el-GR" altLang="en-US" sz="2400" b="1">
                    <a:cs typeface="Times New Roman" pitchFamily="18" charset="0"/>
                  </a:rPr>
                  <a:t>μ</a:t>
                </a:r>
                <a:r>
                  <a:rPr lang="en-US" altLang="en-US" sz="2400" b="1">
                    <a:cs typeface="Times New Roman" pitchFamily="18" charset="0"/>
                  </a:rPr>
                  <a:t>F</a:t>
                </a:r>
                <a:endParaRPr lang="el-GR" altLang="en-US" sz="2400" b="1">
                  <a:cs typeface="Times New Roman" pitchFamily="18" charset="0"/>
                </a:endParaRPr>
              </a:p>
            </p:txBody>
          </p:sp>
          <p:grpSp>
            <p:nvGrpSpPr>
              <p:cNvPr id="157762" name="Group 66"/>
              <p:cNvGrpSpPr>
                <a:grpSpLocks/>
              </p:cNvGrpSpPr>
              <p:nvPr/>
            </p:nvGrpSpPr>
            <p:grpSpPr bwMode="auto">
              <a:xfrm rot="-5400000">
                <a:off x="1488" y="2064"/>
                <a:ext cx="288" cy="1056"/>
                <a:chOff x="2736" y="2400"/>
                <a:chExt cx="288" cy="1056"/>
              </a:xfrm>
            </p:grpSpPr>
            <p:sp>
              <p:nvSpPr>
                <p:cNvPr id="157763" name="Line 67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2784" y="2975"/>
                  <a:ext cx="48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57764" name="Line 68"/>
                <p:cNvSpPr>
                  <a:spLocks noChangeShapeType="1"/>
                </p:cNvSpPr>
                <p:nvPr/>
              </p:nvSpPr>
              <p:spPr bwMode="auto">
                <a:xfrm rot="16200000">
                  <a:off x="2856" y="2855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57765" name="Line 69"/>
                <p:cNvSpPr>
                  <a:spLocks noChangeShapeType="1"/>
                </p:cNvSpPr>
                <p:nvPr/>
              </p:nvSpPr>
              <p:spPr bwMode="auto">
                <a:xfrm rot="16200000">
                  <a:off x="2856" y="2760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57766" name="Line 70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2856" y="2807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57767" name="Line 71"/>
                <p:cNvSpPr>
                  <a:spLocks noChangeShapeType="1"/>
                </p:cNvSpPr>
                <p:nvPr/>
              </p:nvSpPr>
              <p:spPr bwMode="auto">
                <a:xfrm rot="16200000">
                  <a:off x="2856" y="2663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57768" name="Line 72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2856" y="2711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57769" name="Line 73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2928" y="2687"/>
                  <a:ext cx="48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57770" name="Line 74"/>
                <p:cNvSpPr>
                  <a:spLocks noChangeShapeType="1"/>
                </p:cNvSpPr>
                <p:nvPr/>
              </p:nvSpPr>
              <p:spPr bwMode="auto">
                <a:xfrm rot="16200000">
                  <a:off x="2712" y="2568"/>
                  <a:ext cx="33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57771" name="Line 75"/>
                <p:cNvSpPr>
                  <a:spLocks noChangeShapeType="1"/>
                </p:cNvSpPr>
                <p:nvPr/>
              </p:nvSpPr>
              <p:spPr bwMode="auto">
                <a:xfrm rot="16200000">
                  <a:off x="2687" y="3264"/>
                  <a:ext cx="38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grpSp>
            <p:nvGrpSpPr>
              <p:cNvPr id="157836" name="Group 140"/>
              <p:cNvGrpSpPr>
                <a:grpSpLocks/>
              </p:cNvGrpSpPr>
              <p:nvPr/>
            </p:nvGrpSpPr>
            <p:grpSpPr bwMode="auto">
              <a:xfrm>
                <a:off x="4944" y="2592"/>
                <a:ext cx="288" cy="1056"/>
                <a:chOff x="2736" y="2400"/>
                <a:chExt cx="288" cy="1056"/>
              </a:xfrm>
            </p:grpSpPr>
            <p:sp>
              <p:nvSpPr>
                <p:cNvPr id="157837" name="Line 141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2784" y="2975"/>
                  <a:ext cx="48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57838" name="Line 142"/>
                <p:cNvSpPr>
                  <a:spLocks noChangeShapeType="1"/>
                </p:cNvSpPr>
                <p:nvPr/>
              </p:nvSpPr>
              <p:spPr bwMode="auto">
                <a:xfrm rot="16200000">
                  <a:off x="2856" y="2855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57839" name="Line 143"/>
                <p:cNvSpPr>
                  <a:spLocks noChangeShapeType="1"/>
                </p:cNvSpPr>
                <p:nvPr/>
              </p:nvSpPr>
              <p:spPr bwMode="auto">
                <a:xfrm rot="16200000">
                  <a:off x="2856" y="2760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57840" name="Line 144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2856" y="2807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57841" name="Line 145"/>
                <p:cNvSpPr>
                  <a:spLocks noChangeShapeType="1"/>
                </p:cNvSpPr>
                <p:nvPr/>
              </p:nvSpPr>
              <p:spPr bwMode="auto">
                <a:xfrm rot="16200000">
                  <a:off x="2856" y="2663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57842" name="Line 146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2856" y="2711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57843" name="Line 147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2928" y="2687"/>
                  <a:ext cx="48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57844" name="Line 148"/>
                <p:cNvSpPr>
                  <a:spLocks noChangeShapeType="1"/>
                </p:cNvSpPr>
                <p:nvPr/>
              </p:nvSpPr>
              <p:spPr bwMode="auto">
                <a:xfrm rot="16200000">
                  <a:off x="2712" y="2568"/>
                  <a:ext cx="33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57845" name="Line 149"/>
                <p:cNvSpPr>
                  <a:spLocks noChangeShapeType="1"/>
                </p:cNvSpPr>
                <p:nvPr/>
              </p:nvSpPr>
              <p:spPr bwMode="auto">
                <a:xfrm rot="16200000">
                  <a:off x="2687" y="3264"/>
                  <a:ext cx="38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157847" name="Rectangle 151"/>
              <p:cNvSpPr>
                <a:spLocks noChangeArrowheads="1"/>
              </p:cNvSpPr>
              <p:nvPr/>
            </p:nvSpPr>
            <p:spPr bwMode="auto">
              <a:xfrm>
                <a:off x="4512" y="2928"/>
                <a:ext cx="56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400" b="1"/>
                  <a:t>12k</a:t>
                </a:r>
                <a:r>
                  <a:rPr lang="el-GR" altLang="en-US" sz="2400" b="1"/>
                  <a:t>Ω</a:t>
                </a:r>
                <a:endParaRPr lang="en-US" altLang="en-US" sz="2400" b="1"/>
              </a:p>
            </p:txBody>
          </p:sp>
          <p:sp>
            <p:nvSpPr>
              <p:cNvPr id="157848" name="Rectangle 152"/>
              <p:cNvSpPr>
                <a:spLocks noChangeArrowheads="1"/>
              </p:cNvSpPr>
              <p:nvPr/>
            </p:nvSpPr>
            <p:spPr bwMode="auto">
              <a:xfrm>
                <a:off x="3408" y="2976"/>
                <a:ext cx="56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400" b="1"/>
                  <a:t>60k</a:t>
                </a:r>
                <a:r>
                  <a:rPr lang="el-GR" altLang="en-US" sz="2400" b="1"/>
                  <a:t>Ω</a:t>
                </a:r>
                <a:endParaRPr lang="en-US" altLang="en-US" sz="2400" b="1"/>
              </a:p>
            </p:txBody>
          </p:sp>
          <p:sp>
            <p:nvSpPr>
              <p:cNvPr id="157849" name="Text Box 153"/>
              <p:cNvSpPr txBox="1">
                <a:spLocks noChangeArrowheads="1"/>
              </p:cNvSpPr>
              <p:nvPr/>
            </p:nvSpPr>
            <p:spPr bwMode="auto">
              <a:xfrm>
                <a:off x="432" y="2928"/>
                <a:ext cx="44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2400" b="1">
                    <a:cs typeface="Arial" pitchFamily="34" charset="0"/>
                  </a:rPr>
                  <a:t>90V</a:t>
                </a:r>
                <a:endParaRPr lang="el-GR" altLang="en-US" sz="2400" b="1" baseline="-25000">
                  <a:cs typeface="Times New Roman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5175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/>
          <a:lstStyle/>
          <a:p>
            <a:r>
              <a:rPr lang="en-US" altLang="en-US"/>
              <a:t>Solution 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066800"/>
            <a:ext cx="8382000" cy="54864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2800"/>
              <a:t>Step 1:</a:t>
            </a:r>
          </a:p>
          <a:p>
            <a:pPr>
              <a:buFont typeface="Wingdings" pitchFamily="2" charset="2"/>
              <a:buNone/>
            </a:pPr>
            <a:r>
              <a:rPr lang="en-US" altLang="en-US" sz="2800"/>
              <a:t>Find t for t </a:t>
            </a:r>
            <a:r>
              <a:rPr lang="en-US" altLang="en-US" sz="2800">
                <a:cs typeface="Times New Roman" pitchFamily="18" charset="0"/>
              </a:rPr>
              <a:t>&gt; 5</a:t>
            </a:r>
            <a:r>
              <a:rPr lang="el-GR" altLang="en-US" sz="2800">
                <a:cs typeface="Times New Roman" pitchFamily="18" charset="0"/>
              </a:rPr>
              <a:t>τ</a:t>
            </a:r>
            <a:r>
              <a:rPr lang="en-US" altLang="en-US" sz="2800">
                <a:cs typeface="Times New Roman" pitchFamily="18" charset="0"/>
              </a:rPr>
              <a:t> that is when the switch was at </a:t>
            </a:r>
            <a:r>
              <a:rPr lang="en-US" altLang="en-US" sz="2800" i="1">
                <a:cs typeface="Times New Roman" pitchFamily="18" charset="0"/>
              </a:rPr>
              <a:t>a</a:t>
            </a:r>
            <a:r>
              <a:rPr lang="en-US" altLang="en-US" sz="2800">
                <a:cs typeface="Times New Roman" pitchFamily="18" charset="0"/>
              </a:rPr>
              <a:t>. Draw</a:t>
            </a:r>
          </a:p>
          <a:p>
            <a:pPr>
              <a:buFont typeface="Wingdings" pitchFamily="2" charset="2"/>
              <a:buNone/>
            </a:pPr>
            <a:r>
              <a:rPr lang="en-US" altLang="en-US" sz="2800">
                <a:cs typeface="Times New Roman" pitchFamily="18" charset="0"/>
              </a:rPr>
              <a:t>the equivalent circuit.</a:t>
            </a:r>
          </a:p>
          <a:p>
            <a:pPr>
              <a:buFont typeface="Wingdings" pitchFamily="2" charset="2"/>
              <a:buNone/>
            </a:pPr>
            <a:endParaRPr lang="en-US" altLang="en-US" sz="2800"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endParaRPr lang="en-US" altLang="en-US" sz="2400"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endParaRPr lang="en-US" altLang="en-US" sz="2400"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endParaRPr lang="en-US" altLang="en-US" sz="2400"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endParaRPr lang="el-GR" altLang="en-US" sz="2400"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endParaRPr lang="en-US" altLang="en-US" sz="2800"/>
          </a:p>
          <a:p>
            <a:pPr>
              <a:buFont typeface="Wingdings" pitchFamily="2" charset="2"/>
              <a:buNone/>
            </a:pPr>
            <a:endParaRPr lang="en-US" altLang="en-US" sz="2800"/>
          </a:p>
          <a:p>
            <a:pPr>
              <a:buFont typeface="Wingdings" pitchFamily="2" charset="2"/>
              <a:buNone/>
            </a:pPr>
            <a:endParaRPr lang="en-US" altLang="en-US" sz="2800"/>
          </a:p>
          <a:p>
            <a:pPr>
              <a:buFont typeface="Wingdings" pitchFamily="2" charset="2"/>
              <a:buNone/>
            </a:pPr>
            <a:endParaRPr lang="en-US" altLang="en-US" sz="2800"/>
          </a:p>
        </p:txBody>
      </p:sp>
      <p:graphicFrame>
        <p:nvGraphicFramePr>
          <p:cNvPr id="158821" name="Object 101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117600" y="4648200"/>
          <a:ext cx="70596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6" name="Equation" r:id="rId3" imgW="2222280" imgH="215640" progId="Equation.3">
                  <p:embed/>
                </p:oleObj>
              </mc:Choice>
              <mc:Fallback>
                <p:oleObj name="Equation" r:id="rId3" imgW="222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600" y="4648200"/>
                        <a:ext cx="7059613" cy="6858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2857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823" name="Object 10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371600" y="5641975"/>
          <a:ext cx="69342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7" name="Equation" r:id="rId5" imgW="2234880" imgH="228600" progId="Equation.3">
                  <p:embed/>
                </p:oleObj>
              </mc:Choice>
              <mc:Fallback>
                <p:oleObj name="Equation" r:id="rId5" imgW="223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641975"/>
                        <a:ext cx="6934200" cy="709613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28575">
                        <a:solidFill>
                          <a:srgbClr val="00808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95DE-2C0D-4289-B580-39F3CCAC4F96}" type="slidenum">
              <a:rPr lang="en-US" altLang="en-US"/>
              <a:pPr/>
              <a:t>47</a:t>
            </a:fld>
            <a:endParaRPr lang="en-US" altLang="en-US"/>
          </a:p>
        </p:txBody>
      </p:sp>
      <p:grpSp>
        <p:nvGrpSpPr>
          <p:cNvPr id="158817" name="Group 97"/>
          <p:cNvGrpSpPr>
            <a:grpSpLocks/>
          </p:cNvGrpSpPr>
          <p:nvPr/>
        </p:nvGrpSpPr>
        <p:grpSpPr bwMode="auto">
          <a:xfrm>
            <a:off x="1600200" y="2133600"/>
            <a:ext cx="4648200" cy="2286000"/>
            <a:chOff x="2064" y="1920"/>
            <a:chExt cx="2928" cy="1440"/>
          </a:xfrm>
        </p:grpSpPr>
        <p:sp>
          <p:nvSpPr>
            <p:cNvPr id="158737" name="Line 17"/>
            <p:cNvSpPr>
              <a:spLocks noChangeShapeType="1"/>
            </p:cNvSpPr>
            <p:nvPr/>
          </p:nvSpPr>
          <p:spPr bwMode="auto">
            <a:xfrm>
              <a:off x="2832" y="3360"/>
              <a:ext cx="20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158738" name="Group 18"/>
            <p:cNvGrpSpPr>
              <a:grpSpLocks/>
            </p:cNvGrpSpPr>
            <p:nvPr/>
          </p:nvGrpSpPr>
          <p:grpSpPr bwMode="auto">
            <a:xfrm>
              <a:off x="3648" y="2304"/>
              <a:ext cx="288" cy="1056"/>
              <a:chOff x="2736" y="2400"/>
              <a:chExt cx="288" cy="1056"/>
            </a:xfrm>
          </p:grpSpPr>
          <p:sp>
            <p:nvSpPr>
              <p:cNvPr id="158739" name="Line 19"/>
              <p:cNvSpPr>
                <a:spLocks noChangeShapeType="1"/>
              </p:cNvSpPr>
              <p:nvPr/>
            </p:nvSpPr>
            <p:spPr bwMode="auto">
              <a:xfrm rot="16200000" flipV="1">
                <a:off x="2784" y="2975"/>
                <a:ext cx="48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8740" name="Line 20"/>
              <p:cNvSpPr>
                <a:spLocks noChangeShapeType="1"/>
              </p:cNvSpPr>
              <p:nvPr/>
            </p:nvSpPr>
            <p:spPr bwMode="auto">
              <a:xfrm rot="16200000">
                <a:off x="2856" y="2855"/>
                <a:ext cx="4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8741" name="Line 21"/>
              <p:cNvSpPr>
                <a:spLocks noChangeShapeType="1"/>
              </p:cNvSpPr>
              <p:nvPr/>
            </p:nvSpPr>
            <p:spPr bwMode="auto">
              <a:xfrm rot="16200000">
                <a:off x="2856" y="2760"/>
                <a:ext cx="4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8742" name="Line 22"/>
              <p:cNvSpPr>
                <a:spLocks noChangeShapeType="1"/>
              </p:cNvSpPr>
              <p:nvPr/>
            </p:nvSpPr>
            <p:spPr bwMode="auto">
              <a:xfrm rot="16200000" flipV="1">
                <a:off x="2856" y="2807"/>
                <a:ext cx="4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8743" name="Line 23"/>
              <p:cNvSpPr>
                <a:spLocks noChangeShapeType="1"/>
              </p:cNvSpPr>
              <p:nvPr/>
            </p:nvSpPr>
            <p:spPr bwMode="auto">
              <a:xfrm rot="16200000">
                <a:off x="2856" y="2663"/>
                <a:ext cx="4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8744" name="Line 24"/>
              <p:cNvSpPr>
                <a:spLocks noChangeShapeType="1"/>
              </p:cNvSpPr>
              <p:nvPr/>
            </p:nvSpPr>
            <p:spPr bwMode="auto">
              <a:xfrm rot="16200000" flipV="1">
                <a:off x="2856" y="2711"/>
                <a:ext cx="4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8745" name="Line 25"/>
              <p:cNvSpPr>
                <a:spLocks noChangeShapeType="1"/>
              </p:cNvSpPr>
              <p:nvPr/>
            </p:nvSpPr>
            <p:spPr bwMode="auto">
              <a:xfrm rot="16200000" flipV="1">
                <a:off x="2928" y="2687"/>
                <a:ext cx="48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8746" name="Line 26"/>
              <p:cNvSpPr>
                <a:spLocks noChangeShapeType="1"/>
              </p:cNvSpPr>
              <p:nvPr/>
            </p:nvSpPr>
            <p:spPr bwMode="auto">
              <a:xfrm rot="16200000">
                <a:off x="2712" y="2568"/>
                <a:ext cx="33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8747" name="Line 27"/>
              <p:cNvSpPr>
                <a:spLocks noChangeShapeType="1"/>
              </p:cNvSpPr>
              <p:nvPr/>
            </p:nvSpPr>
            <p:spPr bwMode="auto">
              <a:xfrm rot="16200000">
                <a:off x="2687" y="3264"/>
                <a:ext cx="38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158754" name="Group 34"/>
            <p:cNvGrpSpPr>
              <a:grpSpLocks/>
            </p:cNvGrpSpPr>
            <p:nvPr/>
          </p:nvGrpSpPr>
          <p:grpSpPr bwMode="auto">
            <a:xfrm rot="-5400000">
              <a:off x="4176" y="1776"/>
              <a:ext cx="288" cy="1056"/>
              <a:chOff x="2736" y="2400"/>
              <a:chExt cx="288" cy="1056"/>
            </a:xfrm>
          </p:grpSpPr>
          <p:sp>
            <p:nvSpPr>
              <p:cNvPr id="158755" name="Line 35"/>
              <p:cNvSpPr>
                <a:spLocks noChangeShapeType="1"/>
              </p:cNvSpPr>
              <p:nvPr/>
            </p:nvSpPr>
            <p:spPr bwMode="auto">
              <a:xfrm rot="16200000" flipV="1">
                <a:off x="2784" y="2975"/>
                <a:ext cx="48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8756" name="Line 36"/>
              <p:cNvSpPr>
                <a:spLocks noChangeShapeType="1"/>
              </p:cNvSpPr>
              <p:nvPr/>
            </p:nvSpPr>
            <p:spPr bwMode="auto">
              <a:xfrm rot="16200000">
                <a:off x="2856" y="2855"/>
                <a:ext cx="4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8757" name="Line 37"/>
              <p:cNvSpPr>
                <a:spLocks noChangeShapeType="1"/>
              </p:cNvSpPr>
              <p:nvPr/>
            </p:nvSpPr>
            <p:spPr bwMode="auto">
              <a:xfrm rot="16200000">
                <a:off x="2856" y="2760"/>
                <a:ext cx="4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8758" name="Line 38"/>
              <p:cNvSpPr>
                <a:spLocks noChangeShapeType="1"/>
              </p:cNvSpPr>
              <p:nvPr/>
            </p:nvSpPr>
            <p:spPr bwMode="auto">
              <a:xfrm rot="16200000" flipV="1">
                <a:off x="2856" y="2807"/>
                <a:ext cx="4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8759" name="Line 39"/>
              <p:cNvSpPr>
                <a:spLocks noChangeShapeType="1"/>
              </p:cNvSpPr>
              <p:nvPr/>
            </p:nvSpPr>
            <p:spPr bwMode="auto">
              <a:xfrm rot="16200000">
                <a:off x="2856" y="2663"/>
                <a:ext cx="4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8760" name="Line 40"/>
              <p:cNvSpPr>
                <a:spLocks noChangeShapeType="1"/>
              </p:cNvSpPr>
              <p:nvPr/>
            </p:nvSpPr>
            <p:spPr bwMode="auto">
              <a:xfrm rot="16200000" flipV="1">
                <a:off x="2856" y="2711"/>
                <a:ext cx="4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8761" name="Line 41"/>
              <p:cNvSpPr>
                <a:spLocks noChangeShapeType="1"/>
              </p:cNvSpPr>
              <p:nvPr/>
            </p:nvSpPr>
            <p:spPr bwMode="auto">
              <a:xfrm rot="16200000" flipV="1">
                <a:off x="2928" y="2687"/>
                <a:ext cx="48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8762" name="Line 42"/>
              <p:cNvSpPr>
                <a:spLocks noChangeShapeType="1"/>
              </p:cNvSpPr>
              <p:nvPr/>
            </p:nvSpPr>
            <p:spPr bwMode="auto">
              <a:xfrm rot="16200000">
                <a:off x="2712" y="2568"/>
                <a:ext cx="33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8763" name="Line 43"/>
              <p:cNvSpPr>
                <a:spLocks noChangeShapeType="1"/>
              </p:cNvSpPr>
              <p:nvPr/>
            </p:nvSpPr>
            <p:spPr bwMode="auto">
              <a:xfrm rot="16200000">
                <a:off x="2687" y="3264"/>
                <a:ext cx="38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158813" name="Group 93"/>
            <p:cNvGrpSpPr>
              <a:grpSpLocks/>
            </p:cNvGrpSpPr>
            <p:nvPr/>
          </p:nvGrpSpPr>
          <p:grpSpPr bwMode="auto">
            <a:xfrm>
              <a:off x="2640" y="2304"/>
              <a:ext cx="404" cy="1056"/>
              <a:chOff x="2860" y="2592"/>
              <a:chExt cx="404" cy="768"/>
            </a:xfrm>
          </p:grpSpPr>
          <p:grpSp>
            <p:nvGrpSpPr>
              <p:cNvPr id="158764" name="Group 44"/>
              <p:cNvGrpSpPr>
                <a:grpSpLocks/>
              </p:cNvGrpSpPr>
              <p:nvPr/>
            </p:nvGrpSpPr>
            <p:grpSpPr bwMode="auto">
              <a:xfrm>
                <a:off x="2860" y="3024"/>
                <a:ext cx="384" cy="48"/>
                <a:chOff x="4896" y="2208"/>
                <a:chExt cx="384" cy="48"/>
              </a:xfrm>
            </p:grpSpPr>
            <p:sp>
              <p:nvSpPr>
                <p:cNvPr id="158765" name="Arc 45"/>
                <p:cNvSpPr>
                  <a:spLocks/>
                </p:cNvSpPr>
                <p:nvPr/>
              </p:nvSpPr>
              <p:spPr bwMode="auto">
                <a:xfrm>
                  <a:off x="5088" y="2208"/>
                  <a:ext cx="192" cy="4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58766" name="Arc 46"/>
                <p:cNvSpPr>
                  <a:spLocks/>
                </p:cNvSpPr>
                <p:nvPr/>
              </p:nvSpPr>
              <p:spPr bwMode="auto">
                <a:xfrm flipH="1">
                  <a:off x="4896" y="2208"/>
                  <a:ext cx="192" cy="4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sp>
            <p:nvSpPr>
              <p:cNvPr id="158767" name="Line 47"/>
              <p:cNvSpPr>
                <a:spLocks noChangeShapeType="1"/>
              </p:cNvSpPr>
              <p:nvPr/>
            </p:nvSpPr>
            <p:spPr bwMode="auto">
              <a:xfrm>
                <a:off x="2880" y="2928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8769" name="Line 49"/>
              <p:cNvSpPr>
                <a:spLocks noChangeShapeType="1"/>
              </p:cNvSpPr>
              <p:nvPr/>
            </p:nvSpPr>
            <p:spPr bwMode="auto">
              <a:xfrm>
                <a:off x="3052" y="2592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8772" name="Line 52"/>
              <p:cNvSpPr>
                <a:spLocks noChangeShapeType="1"/>
              </p:cNvSpPr>
              <p:nvPr/>
            </p:nvSpPr>
            <p:spPr bwMode="auto">
              <a:xfrm>
                <a:off x="3052" y="3024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58788" name="Rectangle 68"/>
            <p:cNvSpPr>
              <a:spLocks noChangeArrowheads="1"/>
            </p:cNvSpPr>
            <p:nvPr/>
          </p:nvSpPr>
          <p:spPr bwMode="auto">
            <a:xfrm>
              <a:off x="4032" y="1920"/>
              <a:ext cx="5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b="1"/>
                <a:t>18k</a:t>
              </a:r>
              <a:r>
                <a:rPr lang="el-GR" altLang="en-US" sz="2400" b="1"/>
                <a:t>Ω</a:t>
              </a:r>
              <a:endParaRPr lang="en-US" altLang="en-US" sz="2400" b="1"/>
            </a:p>
          </p:txBody>
        </p:sp>
        <p:sp>
          <p:nvSpPr>
            <p:cNvPr id="158789" name="Rectangle 69"/>
            <p:cNvSpPr>
              <a:spLocks noChangeArrowheads="1"/>
            </p:cNvSpPr>
            <p:nvPr/>
          </p:nvSpPr>
          <p:spPr bwMode="auto">
            <a:xfrm>
              <a:off x="2064" y="2640"/>
              <a:ext cx="58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b="1"/>
                <a:t>0.1</a:t>
              </a:r>
              <a:r>
                <a:rPr lang="el-GR" altLang="en-US" sz="2400" b="1">
                  <a:cs typeface="Times New Roman" pitchFamily="18" charset="0"/>
                </a:rPr>
                <a:t>μ</a:t>
              </a:r>
              <a:r>
                <a:rPr lang="en-US" altLang="en-US" sz="2400" b="1">
                  <a:cs typeface="Times New Roman" pitchFamily="18" charset="0"/>
                </a:rPr>
                <a:t>F</a:t>
              </a:r>
              <a:endParaRPr lang="el-GR" altLang="en-US" sz="2400" b="1">
                <a:cs typeface="Times New Roman" pitchFamily="18" charset="0"/>
              </a:endParaRPr>
            </a:p>
          </p:txBody>
        </p:sp>
        <p:grpSp>
          <p:nvGrpSpPr>
            <p:cNvPr id="158800" name="Group 80"/>
            <p:cNvGrpSpPr>
              <a:grpSpLocks/>
            </p:cNvGrpSpPr>
            <p:nvPr/>
          </p:nvGrpSpPr>
          <p:grpSpPr bwMode="auto">
            <a:xfrm>
              <a:off x="4704" y="2304"/>
              <a:ext cx="288" cy="1056"/>
              <a:chOff x="2736" y="2400"/>
              <a:chExt cx="288" cy="1056"/>
            </a:xfrm>
          </p:grpSpPr>
          <p:sp>
            <p:nvSpPr>
              <p:cNvPr id="158801" name="Line 81"/>
              <p:cNvSpPr>
                <a:spLocks noChangeShapeType="1"/>
              </p:cNvSpPr>
              <p:nvPr/>
            </p:nvSpPr>
            <p:spPr bwMode="auto">
              <a:xfrm rot="16200000" flipV="1">
                <a:off x="2784" y="2975"/>
                <a:ext cx="48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8802" name="Line 82"/>
              <p:cNvSpPr>
                <a:spLocks noChangeShapeType="1"/>
              </p:cNvSpPr>
              <p:nvPr/>
            </p:nvSpPr>
            <p:spPr bwMode="auto">
              <a:xfrm rot="16200000">
                <a:off x="2856" y="2855"/>
                <a:ext cx="4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8803" name="Line 83"/>
              <p:cNvSpPr>
                <a:spLocks noChangeShapeType="1"/>
              </p:cNvSpPr>
              <p:nvPr/>
            </p:nvSpPr>
            <p:spPr bwMode="auto">
              <a:xfrm rot="16200000">
                <a:off x="2856" y="2760"/>
                <a:ext cx="4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8804" name="Line 84"/>
              <p:cNvSpPr>
                <a:spLocks noChangeShapeType="1"/>
              </p:cNvSpPr>
              <p:nvPr/>
            </p:nvSpPr>
            <p:spPr bwMode="auto">
              <a:xfrm rot="16200000" flipV="1">
                <a:off x="2856" y="2807"/>
                <a:ext cx="4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8805" name="Line 85"/>
              <p:cNvSpPr>
                <a:spLocks noChangeShapeType="1"/>
              </p:cNvSpPr>
              <p:nvPr/>
            </p:nvSpPr>
            <p:spPr bwMode="auto">
              <a:xfrm rot="16200000">
                <a:off x="2856" y="2663"/>
                <a:ext cx="4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8806" name="Line 86"/>
              <p:cNvSpPr>
                <a:spLocks noChangeShapeType="1"/>
              </p:cNvSpPr>
              <p:nvPr/>
            </p:nvSpPr>
            <p:spPr bwMode="auto">
              <a:xfrm rot="16200000" flipV="1">
                <a:off x="2856" y="2711"/>
                <a:ext cx="4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8807" name="Line 87"/>
              <p:cNvSpPr>
                <a:spLocks noChangeShapeType="1"/>
              </p:cNvSpPr>
              <p:nvPr/>
            </p:nvSpPr>
            <p:spPr bwMode="auto">
              <a:xfrm rot="16200000" flipV="1">
                <a:off x="2928" y="2687"/>
                <a:ext cx="48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8808" name="Line 88"/>
              <p:cNvSpPr>
                <a:spLocks noChangeShapeType="1"/>
              </p:cNvSpPr>
              <p:nvPr/>
            </p:nvSpPr>
            <p:spPr bwMode="auto">
              <a:xfrm rot="16200000">
                <a:off x="2712" y="2568"/>
                <a:ext cx="33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8809" name="Line 89"/>
              <p:cNvSpPr>
                <a:spLocks noChangeShapeType="1"/>
              </p:cNvSpPr>
              <p:nvPr/>
            </p:nvSpPr>
            <p:spPr bwMode="auto">
              <a:xfrm rot="16200000">
                <a:off x="2687" y="3264"/>
                <a:ext cx="38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58810" name="Rectangle 90"/>
            <p:cNvSpPr>
              <a:spLocks noChangeArrowheads="1"/>
            </p:cNvSpPr>
            <p:nvPr/>
          </p:nvSpPr>
          <p:spPr bwMode="auto">
            <a:xfrm>
              <a:off x="4176" y="2640"/>
              <a:ext cx="5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400" b="1"/>
                <a:t>12k</a:t>
              </a:r>
              <a:r>
                <a:rPr lang="el-GR" altLang="en-US" sz="2400" b="1"/>
                <a:t>Ω</a:t>
              </a:r>
              <a:endParaRPr lang="en-US" altLang="en-US" sz="2400" b="1"/>
            </a:p>
          </p:txBody>
        </p:sp>
        <p:sp>
          <p:nvSpPr>
            <p:cNvPr id="158811" name="Rectangle 91"/>
            <p:cNvSpPr>
              <a:spLocks noChangeArrowheads="1"/>
            </p:cNvSpPr>
            <p:nvPr/>
          </p:nvSpPr>
          <p:spPr bwMode="auto">
            <a:xfrm>
              <a:off x="3168" y="2688"/>
              <a:ext cx="5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b="1"/>
                <a:t>60k</a:t>
              </a:r>
              <a:r>
                <a:rPr lang="el-GR" altLang="en-US" sz="2400" b="1"/>
                <a:t>Ω</a:t>
              </a:r>
              <a:endParaRPr lang="en-US" altLang="en-US" sz="2400" b="1"/>
            </a:p>
          </p:txBody>
        </p:sp>
        <p:sp>
          <p:nvSpPr>
            <p:cNvPr id="158815" name="Line 95"/>
            <p:cNvSpPr>
              <a:spLocks noChangeShapeType="1"/>
            </p:cNvSpPr>
            <p:nvPr/>
          </p:nvSpPr>
          <p:spPr bwMode="auto">
            <a:xfrm flipH="1">
              <a:off x="2832" y="2304"/>
              <a:ext cx="96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8584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158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158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158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28600"/>
            <a:ext cx="8229600" cy="59023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2800"/>
              <a:t>Step 2:</a:t>
            </a:r>
          </a:p>
          <a:p>
            <a:pPr>
              <a:buFont typeface="Wingdings" pitchFamily="2" charset="2"/>
              <a:buNone/>
            </a:pPr>
            <a:r>
              <a:rPr lang="en-US" altLang="en-US" sz="2800"/>
              <a:t>At t = 0, the switch was at </a:t>
            </a:r>
            <a:r>
              <a:rPr lang="en-US" altLang="en-US" sz="2800" i="1">
                <a:effectLst/>
              </a:rPr>
              <a:t>a</a:t>
            </a:r>
            <a:r>
              <a:rPr lang="en-US" altLang="en-US" sz="2800">
                <a:effectLst/>
              </a:rPr>
              <a:t>. the capacitor behaves like</a:t>
            </a:r>
          </a:p>
          <a:p>
            <a:pPr>
              <a:buFont typeface="Wingdings" pitchFamily="2" charset="2"/>
              <a:buNone/>
            </a:pPr>
            <a:r>
              <a:rPr lang="en-US" altLang="en-US" sz="2800">
                <a:effectLst/>
              </a:rPr>
              <a:t>An open circuit as it is being supplied by a constant</a:t>
            </a:r>
          </a:p>
          <a:p>
            <a:pPr>
              <a:buFont typeface="Wingdings" pitchFamily="2" charset="2"/>
              <a:buNone/>
            </a:pPr>
            <a:r>
              <a:rPr lang="en-US" altLang="en-US" sz="2800">
                <a:effectLst/>
              </a:rPr>
              <a:t>source.</a:t>
            </a:r>
          </a:p>
          <a:p>
            <a:pPr>
              <a:buFont typeface="Wingdings" pitchFamily="2" charset="2"/>
              <a:buNone/>
            </a:pPr>
            <a:endParaRPr lang="en-US" altLang="en-US" sz="2400">
              <a:effectLst/>
            </a:endParaRPr>
          </a:p>
          <a:p>
            <a:pPr>
              <a:buFont typeface="Wingdings" pitchFamily="2" charset="2"/>
              <a:buNone/>
            </a:pPr>
            <a:endParaRPr lang="en-US" altLang="en-US" sz="2400">
              <a:effectLst/>
            </a:endParaRPr>
          </a:p>
          <a:p>
            <a:pPr>
              <a:buFont typeface="Wingdings" pitchFamily="2" charset="2"/>
              <a:buNone/>
            </a:pPr>
            <a:endParaRPr lang="en-US" altLang="en-US" sz="2400">
              <a:effectLst/>
            </a:endParaRPr>
          </a:p>
          <a:p>
            <a:pPr>
              <a:buFont typeface="Wingdings" pitchFamily="2" charset="2"/>
              <a:buNone/>
            </a:pPr>
            <a:endParaRPr lang="en-US" altLang="en-US" sz="2400">
              <a:effectLst/>
            </a:endParaRPr>
          </a:p>
          <a:p>
            <a:pPr>
              <a:buFont typeface="Wingdings" pitchFamily="2" charset="2"/>
              <a:buNone/>
            </a:pPr>
            <a:endParaRPr lang="en-US" altLang="en-US" sz="2400">
              <a:effectLst/>
            </a:endParaRPr>
          </a:p>
          <a:p>
            <a:pPr>
              <a:buFont typeface="Wingdings" pitchFamily="2" charset="2"/>
              <a:buNone/>
            </a:pPr>
            <a:endParaRPr lang="en-US" altLang="en-US" sz="2400" i="1"/>
          </a:p>
        </p:txBody>
      </p:sp>
      <p:graphicFrame>
        <p:nvGraphicFramePr>
          <p:cNvPr id="159858" name="Object 114"/>
          <p:cNvGraphicFramePr>
            <a:graphicFrameLocks noGrp="1" noChangeAspect="1"/>
          </p:cNvGraphicFramePr>
          <p:nvPr>
            <p:ph sz="half" idx="2"/>
          </p:nvPr>
        </p:nvGraphicFramePr>
        <p:xfrm>
          <a:off x="2438400" y="4759325"/>
          <a:ext cx="4114800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6" name="Equation" r:id="rId3" imgW="1409400" imgH="393480" progId="Equation.3">
                  <p:embed/>
                </p:oleObj>
              </mc:Choice>
              <mc:Fallback>
                <p:oleObj name="Equation" r:id="rId3" imgW="14094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759325"/>
                        <a:ext cx="4114800" cy="1149350"/>
                      </a:xfrm>
                      <a:prstGeom prst="rect">
                        <a:avLst/>
                      </a:prstGeom>
                      <a:solidFill>
                        <a:srgbClr val="CC99FF"/>
                      </a:solidFill>
                      <a:ln w="28575">
                        <a:solidFill>
                          <a:srgbClr val="33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54A3-65F0-4ADE-B15B-6CE8771B19AC}" type="slidenum">
              <a:rPr lang="en-US" altLang="en-US"/>
              <a:pPr/>
              <a:t>48</a:t>
            </a:fld>
            <a:endParaRPr lang="en-US" altLang="en-US"/>
          </a:p>
        </p:txBody>
      </p:sp>
      <p:grpSp>
        <p:nvGrpSpPr>
          <p:cNvPr id="159857" name="Group 113"/>
          <p:cNvGrpSpPr>
            <a:grpSpLocks/>
          </p:cNvGrpSpPr>
          <p:nvPr/>
        </p:nvGrpSpPr>
        <p:grpSpPr bwMode="auto">
          <a:xfrm>
            <a:off x="1905000" y="1905000"/>
            <a:ext cx="5168900" cy="2362200"/>
            <a:chOff x="288" y="2112"/>
            <a:chExt cx="3256" cy="1488"/>
          </a:xfrm>
        </p:grpSpPr>
        <p:sp>
          <p:nvSpPr>
            <p:cNvPr id="159751" name="Line 7"/>
            <p:cNvSpPr>
              <a:spLocks noChangeShapeType="1"/>
            </p:cNvSpPr>
            <p:nvPr/>
          </p:nvSpPr>
          <p:spPr bwMode="auto">
            <a:xfrm flipV="1">
              <a:off x="960" y="321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752" name="Line 8"/>
            <p:cNvSpPr>
              <a:spLocks noChangeShapeType="1"/>
            </p:cNvSpPr>
            <p:nvPr/>
          </p:nvSpPr>
          <p:spPr bwMode="auto">
            <a:xfrm flipV="1">
              <a:off x="960" y="249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9753" name="Line 9"/>
            <p:cNvSpPr>
              <a:spLocks noChangeShapeType="1"/>
            </p:cNvSpPr>
            <p:nvPr/>
          </p:nvSpPr>
          <p:spPr bwMode="auto">
            <a:xfrm>
              <a:off x="960" y="3552"/>
              <a:ext cx="19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159767" name="Group 23"/>
            <p:cNvGrpSpPr>
              <a:grpSpLocks/>
            </p:cNvGrpSpPr>
            <p:nvPr/>
          </p:nvGrpSpPr>
          <p:grpSpPr bwMode="auto">
            <a:xfrm>
              <a:off x="768" y="2832"/>
              <a:ext cx="384" cy="404"/>
              <a:chOff x="2492" y="2832"/>
              <a:chExt cx="384" cy="404"/>
            </a:xfrm>
          </p:grpSpPr>
          <p:sp>
            <p:nvSpPr>
              <p:cNvPr id="159768" name="Oval 24"/>
              <p:cNvSpPr>
                <a:spLocks noChangeArrowheads="1"/>
              </p:cNvSpPr>
              <p:nvPr/>
            </p:nvSpPr>
            <p:spPr bwMode="auto">
              <a:xfrm>
                <a:off x="2492" y="2832"/>
                <a:ext cx="384" cy="38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59769" name="Text Box 25"/>
              <p:cNvSpPr txBox="1">
                <a:spLocks noChangeArrowheads="1"/>
              </p:cNvSpPr>
              <p:nvPr/>
            </p:nvSpPr>
            <p:spPr bwMode="auto">
              <a:xfrm>
                <a:off x="2572" y="2832"/>
                <a:ext cx="224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75000"/>
                  </a:lnSpc>
                </a:pPr>
                <a:r>
                  <a:rPr lang="en-US" altLang="en-US" sz="2400">
                    <a:cs typeface="Arial" pitchFamily="34" charset="0"/>
                  </a:rPr>
                  <a:t>+</a:t>
                </a:r>
              </a:p>
              <a:p>
                <a:pPr>
                  <a:lnSpc>
                    <a:spcPct val="75000"/>
                  </a:lnSpc>
                </a:pPr>
                <a:r>
                  <a:rPr lang="en-US" altLang="en-US" sz="2400">
                    <a:cs typeface="Arial" pitchFamily="34" charset="0"/>
                    <a:sym typeface="Symbol" pitchFamily="18" charset="2"/>
                  </a:rPr>
                  <a:t></a:t>
                </a:r>
              </a:p>
            </p:txBody>
          </p:sp>
        </p:grpSp>
        <p:sp>
          <p:nvSpPr>
            <p:cNvPr id="159784" name="Text Box 40"/>
            <p:cNvSpPr txBox="1">
              <a:spLocks noChangeArrowheads="1"/>
            </p:cNvSpPr>
            <p:nvPr/>
          </p:nvSpPr>
          <p:spPr bwMode="auto">
            <a:xfrm>
              <a:off x="2976" y="2640"/>
              <a:ext cx="568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400" b="1" i="1">
                  <a:cs typeface="Times New Roman" pitchFamily="18" charset="0"/>
                </a:rPr>
                <a:t>+</a:t>
              </a:r>
            </a:p>
            <a:p>
              <a:pPr algn="ctr"/>
              <a:r>
                <a:rPr lang="en-US" altLang="en-US" sz="2400" b="1" i="1">
                  <a:cs typeface="Arial" pitchFamily="34" charset="0"/>
                </a:rPr>
                <a:t>V</a:t>
              </a:r>
              <a:r>
                <a:rPr lang="en-US" altLang="en-US" sz="2400" b="1" i="1" baseline="-25000">
                  <a:cs typeface="Arial" pitchFamily="34" charset="0"/>
                </a:rPr>
                <a:t>c</a:t>
              </a:r>
              <a:r>
                <a:rPr lang="en-US" altLang="en-US" sz="2400" b="1" i="1">
                  <a:cs typeface="Arial" pitchFamily="34" charset="0"/>
                </a:rPr>
                <a:t>(0</a:t>
              </a:r>
              <a:r>
                <a:rPr lang="en-US" altLang="en-US" sz="2400" b="1" i="1" baseline="30000">
                  <a:cs typeface="Arial" pitchFamily="34" charset="0"/>
                </a:rPr>
                <a:t>-</a:t>
              </a:r>
              <a:r>
                <a:rPr lang="en-US" altLang="en-US" sz="2400" b="1" i="1">
                  <a:cs typeface="Arial" pitchFamily="34" charset="0"/>
                </a:rPr>
                <a:t>)</a:t>
              </a:r>
            </a:p>
            <a:p>
              <a:pPr algn="ctr"/>
              <a:r>
                <a:rPr lang="en-US" altLang="en-US" sz="2400" b="1" i="1">
                  <a:cs typeface="Times New Roman" pitchFamily="18" charset="0"/>
                </a:rPr>
                <a:t>–</a:t>
              </a:r>
            </a:p>
          </p:txBody>
        </p:sp>
        <p:sp>
          <p:nvSpPr>
            <p:cNvPr id="159786" name="Oval 42"/>
            <p:cNvSpPr>
              <a:spLocks noChangeArrowheads="1"/>
            </p:cNvSpPr>
            <p:nvPr/>
          </p:nvSpPr>
          <p:spPr bwMode="auto">
            <a:xfrm>
              <a:off x="2880" y="350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9787" name="Oval 43"/>
            <p:cNvSpPr>
              <a:spLocks noChangeArrowheads="1"/>
            </p:cNvSpPr>
            <p:nvPr/>
          </p:nvSpPr>
          <p:spPr bwMode="auto">
            <a:xfrm>
              <a:off x="2860" y="244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159789" name="Group 45"/>
            <p:cNvGrpSpPr>
              <a:grpSpLocks/>
            </p:cNvGrpSpPr>
            <p:nvPr/>
          </p:nvGrpSpPr>
          <p:grpSpPr bwMode="auto">
            <a:xfrm>
              <a:off x="1872" y="2496"/>
              <a:ext cx="288" cy="1056"/>
              <a:chOff x="2736" y="2400"/>
              <a:chExt cx="288" cy="1056"/>
            </a:xfrm>
          </p:grpSpPr>
          <p:sp>
            <p:nvSpPr>
              <p:cNvPr id="159790" name="Line 46"/>
              <p:cNvSpPr>
                <a:spLocks noChangeShapeType="1"/>
              </p:cNvSpPr>
              <p:nvPr/>
            </p:nvSpPr>
            <p:spPr bwMode="auto">
              <a:xfrm rot="16200000" flipV="1">
                <a:off x="2784" y="2975"/>
                <a:ext cx="48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9791" name="Line 47"/>
              <p:cNvSpPr>
                <a:spLocks noChangeShapeType="1"/>
              </p:cNvSpPr>
              <p:nvPr/>
            </p:nvSpPr>
            <p:spPr bwMode="auto">
              <a:xfrm rot="16200000">
                <a:off x="2856" y="2855"/>
                <a:ext cx="4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9792" name="Line 48"/>
              <p:cNvSpPr>
                <a:spLocks noChangeShapeType="1"/>
              </p:cNvSpPr>
              <p:nvPr/>
            </p:nvSpPr>
            <p:spPr bwMode="auto">
              <a:xfrm rot="16200000">
                <a:off x="2856" y="2760"/>
                <a:ext cx="4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9793" name="Line 49"/>
              <p:cNvSpPr>
                <a:spLocks noChangeShapeType="1"/>
              </p:cNvSpPr>
              <p:nvPr/>
            </p:nvSpPr>
            <p:spPr bwMode="auto">
              <a:xfrm rot="16200000" flipV="1">
                <a:off x="2856" y="2807"/>
                <a:ext cx="4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9794" name="Line 50"/>
              <p:cNvSpPr>
                <a:spLocks noChangeShapeType="1"/>
              </p:cNvSpPr>
              <p:nvPr/>
            </p:nvSpPr>
            <p:spPr bwMode="auto">
              <a:xfrm rot="16200000">
                <a:off x="2856" y="2663"/>
                <a:ext cx="4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9795" name="Line 51"/>
              <p:cNvSpPr>
                <a:spLocks noChangeShapeType="1"/>
              </p:cNvSpPr>
              <p:nvPr/>
            </p:nvSpPr>
            <p:spPr bwMode="auto">
              <a:xfrm rot="16200000" flipV="1">
                <a:off x="2856" y="2711"/>
                <a:ext cx="4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9796" name="Line 52"/>
              <p:cNvSpPr>
                <a:spLocks noChangeShapeType="1"/>
              </p:cNvSpPr>
              <p:nvPr/>
            </p:nvSpPr>
            <p:spPr bwMode="auto">
              <a:xfrm rot="16200000" flipV="1">
                <a:off x="2928" y="2687"/>
                <a:ext cx="48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9797" name="Line 53"/>
              <p:cNvSpPr>
                <a:spLocks noChangeShapeType="1"/>
              </p:cNvSpPr>
              <p:nvPr/>
            </p:nvSpPr>
            <p:spPr bwMode="auto">
              <a:xfrm rot="16200000">
                <a:off x="2712" y="2568"/>
                <a:ext cx="33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9798" name="Line 54"/>
              <p:cNvSpPr>
                <a:spLocks noChangeShapeType="1"/>
              </p:cNvSpPr>
              <p:nvPr/>
            </p:nvSpPr>
            <p:spPr bwMode="auto">
              <a:xfrm rot="16200000">
                <a:off x="2687" y="3264"/>
                <a:ext cx="38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59799" name="Line 55"/>
            <p:cNvSpPr>
              <a:spLocks noChangeShapeType="1"/>
            </p:cNvSpPr>
            <p:nvPr/>
          </p:nvSpPr>
          <p:spPr bwMode="auto">
            <a:xfrm>
              <a:off x="2016" y="2496"/>
              <a:ext cx="86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59800" name="Text Box 56"/>
            <p:cNvSpPr txBox="1">
              <a:spLocks noChangeArrowheads="1"/>
            </p:cNvSpPr>
            <p:nvPr/>
          </p:nvSpPr>
          <p:spPr bwMode="auto">
            <a:xfrm>
              <a:off x="1248" y="2112"/>
              <a:ext cx="4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>
                  <a:cs typeface="Arial" pitchFamily="34" charset="0"/>
                </a:rPr>
                <a:t>5k</a:t>
              </a:r>
              <a:r>
                <a:rPr lang="el-GR" altLang="en-US" sz="2400" b="1">
                  <a:cs typeface="Times New Roman" pitchFamily="18" charset="0"/>
                </a:rPr>
                <a:t>Ω</a:t>
              </a:r>
              <a:endParaRPr lang="el-GR" altLang="en-US" sz="2400" b="1" baseline="-25000">
                <a:cs typeface="Times New Roman" pitchFamily="18" charset="0"/>
              </a:endParaRPr>
            </a:p>
          </p:txBody>
        </p:sp>
        <p:sp>
          <p:nvSpPr>
            <p:cNvPr id="159801" name="Rectangle 57"/>
            <p:cNvSpPr>
              <a:spLocks noChangeArrowheads="1"/>
            </p:cNvSpPr>
            <p:nvPr/>
          </p:nvSpPr>
          <p:spPr bwMode="auto">
            <a:xfrm>
              <a:off x="1344" y="2832"/>
              <a:ext cx="5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b="1"/>
                <a:t>10k</a:t>
              </a:r>
              <a:r>
                <a:rPr lang="el-GR" altLang="en-US" sz="2400" b="1"/>
                <a:t>Ω</a:t>
              </a:r>
              <a:endParaRPr lang="en-US" altLang="en-US" sz="2400" b="1"/>
            </a:p>
          </p:txBody>
        </p:sp>
        <p:grpSp>
          <p:nvGrpSpPr>
            <p:cNvPr id="159806" name="Group 62"/>
            <p:cNvGrpSpPr>
              <a:grpSpLocks/>
            </p:cNvGrpSpPr>
            <p:nvPr/>
          </p:nvGrpSpPr>
          <p:grpSpPr bwMode="auto">
            <a:xfrm rot="-5400000">
              <a:off x="1344" y="1968"/>
              <a:ext cx="288" cy="1056"/>
              <a:chOff x="2736" y="2400"/>
              <a:chExt cx="288" cy="1056"/>
            </a:xfrm>
          </p:grpSpPr>
          <p:sp>
            <p:nvSpPr>
              <p:cNvPr id="159807" name="Line 63"/>
              <p:cNvSpPr>
                <a:spLocks noChangeShapeType="1"/>
              </p:cNvSpPr>
              <p:nvPr/>
            </p:nvSpPr>
            <p:spPr bwMode="auto">
              <a:xfrm rot="16200000" flipV="1">
                <a:off x="2784" y="2975"/>
                <a:ext cx="48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9808" name="Line 64"/>
              <p:cNvSpPr>
                <a:spLocks noChangeShapeType="1"/>
              </p:cNvSpPr>
              <p:nvPr/>
            </p:nvSpPr>
            <p:spPr bwMode="auto">
              <a:xfrm rot="16200000">
                <a:off x="2856" y="2855"/>
                <a:ext cx="4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9809" name="Line 65"/>
              <p:cNvSpPr>
                <a:spLocks noChangeShapeType="1"/>
              </p:cNvSpPr>
              <p:nvPr/>
            </p:nvSpPr>
            <p:spPr bwMode="auto">
              <a:xfrm rot="16200000">
                <a:off x="2856" y="2760"/>
                <a:ext cx="4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9810" name="Line 66"/>
              <p:cNvSpPr>
                <a:spLocks noChangeShapeType="1"/>
              </p:cNvSpPr>
              <p:nvPr/>
            </p:nvSpPr>
            <p:spPr bwMode="auto">
              <a:xfrm rot="16200000" flipV="1">
                <a:off x="2856" y="2807"/>
                <a:ext cx="4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9811" name="Line 67"/>
              <p:cNvSpPr>
                <a:spLocks noChangeShapeType="1"/>
              </p:cNvSpPr>
              <p:nvPr/>
            </p:nvSpPr>
            <p:spPr bwMode="auto">
              <a:xfrm rot="16200000">
                <a:off x="2856" y="2663"/>
                <a:ext cx="4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9812" name="Line 68"/>
              <p:cNvSpPr>
                <a:spLocks noChangeShapeType="1"/>
              </p:cNvSpPr>
              <p:nvPr/>
            </p:nvSpPr>
            <p:spPr bwMode="auto">
              <a:xfrm rot="16200000" flipV="1">
                <a:off x="2856" y="2711"/>
                <a:ext cx="4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9813" name="Line 69"/>
              <p:cNvSpPr>
                <a:spLocks noChangeShapeType="1"/>
              </p:cNvSpPr>
              <p:nvPr/>
            </p:nvSpPr>
            <p:spPr bwMode="auto">
              <a:xfrm rot="16200000" flipV="1">
                <a:off x="2928" y="2687"/>
                <a:ext cx="48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9814" name="Line 70"/>
              <p:cNvSpPr>
                <a:spLocks noChangeShapeType="1"/>
              </p:cNvSpPr>
              <p:nvPr/>
            </p:nvSpPr>
            <p:spPr bwMode="auto">
              <a:xfrm rot="16200000">
                <a:off x="2712" y="2568"/>
                <a:ext cx="33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9815" name="Line 71"/>
              <p:cNvSpPr>
                <a:spLocks noChangeShapeType="1"/>
              </p:cNvSpPr>
              <p:nvPr/>
            </p:nvSpPr>
            <p:spPr bwMode="auto">
              <a:xfrm rot="16200000">
                <a:off x="2687" y="3264"/>
                <a:ext cx="38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59828" name="Text Box 84"/>
            <p:cNvSpPr txBox="1">
              <a:spLocks noChangeArrowheads="1"/>
            </p:cNvSpPr>
            <p:nvPr/>
          </p:nvSpPr>
          <p:spPr bwMode="auto">
            <a:xfrm>
              <a:off x="288" y="2832"/>
              <a:ext cx="4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>
                  <a:cs typeface="Arial" pitchFamily="34" charset="0"/>
                </a:rPr>
                <a:t>90V</a:t>
              </a:r>
              <a:endParaRPr lang="el-GR" altLang="en-US" sz="2400" b="1" baseline="-25000"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6683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98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9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9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9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81000"/>
            <a:ext cx="8229600" cy="5749925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/>
              <a:t>Step 3: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/>
              <a:t>At t = 0</a:t>
            </a:r>
            <a:r>
              <a:rPr lang="en-US" altLang="en-US" sz="2800" baseline="30000"/>
              <a:t>+</a:t>
            </a:r>
            <a:r>
              <a:rPr lang="en-US" altLang="en-US" sz="2800"/>
              <a:t>, the instant when the switch is at </a:t>
            </a:r>
            <a:r>
              <a:rPr lang="en-US" altLang="en-US" sz="2800" i="1"/>
              <a:t>b</a:t>
            </a:r>
            <a:r>
              <a:rPr lang="en-US" altLang="en-US" sz="2800"/>
              <a:t>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8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8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8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8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8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8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/>
              <a:t>The voltage across capacitor remains the same at this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/>
              <a:t>particular instant.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/>
              <a:t>        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/>
              <a:t>                  v</a:t>
            </a:r>
            <a:r>
              <a:rPr lang="en-US" altLang="en-US" sz="2800" baseline="-25000"/>
              <a:t>c</a:t>
            </a:r>
            <a:r>
              <a:rPr lang="en-US" altLang="en-US" sz="2800"/>
              <a:t>(0</a:t>
            </a:r>
            <a:r>
              <a:rPr lang="en-US" altLang="en-US" sz="2800" baseline="30000"/>
              <a:t>+</a:t>
            </a:r>
            <a:r>
              <a:rPr lang="en-US" altLang="en-US" sz="2800"/>
              <a:t>) = v</a:t>
            </a:r>
            <a:r>
              <a:rPr lang="en-US" altLang="en-US" sz="2800" baseline="-25000"/>
              <a:t>c</a:t>
            </a:r>
            <a:r>
              <a:rPr lang="en-US" altLang="en-US" sz="2800"/>
              <a:t>(0</a:t>
            </a:r>
            <a:r>
              <a:rPr lang="en-US" altLang="en-US" sz="2800" baseline="30000"/>
              <a:t>-</a:t>
            </a:r>
            <a:r>
              <a:rPr lang="en-US" altLang="en-US" sz="2800"/>
              <a:t>) = 60V</a:t>
            </a:r>
            <a:endParaRPr lang="en-US" altLang="en-US" sz="2800" i="1"/>
          </a:p>
        </p:txBody>
      </p:sp>
      <p:sp>
        <p:nvSpPr>
          <p:cNvPr id="5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B6548-AA3A-49E3-B44A-B915D1D83B9A}" type="slidenum">
              <a:rPr lang="en-US" altLang="en-US"/>
              <a:pPr/>
              <a:t>49</a:t>
            </a:fld>
            <a:endParaRPr lang="en-US" altLang="en-US"/>
          </a:p>
        </p:txBody>
      </p:sp>
      <p:grpSp>
        <p:nvGrpSpPr>
          <p:cNvPr id="164947" name="Group 83"/>
          <p:cNvGrpSpPr>
            <a:grpSpLocks/>
          </p:cNvGrpSpPr>
          <p:nvPr/>
        </p:nvGrpSpPr>
        <p:grpSpPr bwMode="auto">
          <a:xfrm>
            <a:off x="762000" y="1524000"/>
            <a:ext cx="6616700" cy="2286000"/>
            <a:chOff x="480" y="960"/>
            <a:chExt cx="4168" cy="1440"/>
          </a:xfrm>
        </p:grpSpPr>
        <p:grpSp>
          <p:nvGrpSpPr>
            <p:cNvPr id="164868" name="Group 4"/>
            <p:cNvGrpSpPr>
              <a:grpSpLocks/>
            </p:cNvGrpSpPr>
            <p:nvPr/>
          </p:nvGrpSpPr>
          <p:grpSpPr bwMode="auto">
            <a:xfrm>
              <a:off x="1056" y="960"/>
              <a:ext cx="2928" cy="1440"/>
              <a:chOff x="2064" y="1920"/>
              <a:chExt cx="2928" cy="1440"/>
            </a:xfrm>
          </p:grpSpPr>
          <p:sp>
            <p:nvSpPr>
              <p:cNvPr id="164869" name="Line 5"/>
              <p:cNvSpPr>
                <a:spLocks noChangeShapeType="1"/>
              </p:cNvSpPr>
              <p:nvPr/>
            </p:nvSpPr>
            <p:spPr bwMode="auto">
              <a:xfrm>
                <a:off x="2832" y="3360"/>
                <a:ext cx="201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164870" name="Group 6"/>
              <p:cNvGrpSpPr>
                <a:grpSpLocks/>
              </p:cNvGrpSpPr>
              <p:nvPr/>
            </p:nvGrpSpPr>
            <p:grpSpPr bwMode="auto">
              <a:xfrm>
                <a:off x="3648" y="2304"/>
                <a:ext cx="288" cy="1056"/>
                <a:chOff x="2736" y="2400"/>
                <a:chExt cx="288" cy="1056"/>
              </a:xfrm>
            </p:grpSpPr>
            <p:sp>
              <p:nvSpPr>
                <p:cNvPr id="164871" name="Line 7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2784" y="2975"/>
                  <a:ext cx="48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64872" name="Line 8"/>
                <p:cNvSpPr>
                  <a:spLocks noChangeShapeType="1"/>
                </p:cNvSpPr>
                <p:nvPr/>
              </p:nvSpPr>
              <p:spPr bwMode="auto">
                <a:xfrm rot="16200000">
                  <a:off x="2856" y="2855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64873" name="Line 9"/>
                <p:cNvSpPr>
                  <a:spLocks noChangeShapeType="1"/>
                </p:cNvSpPr>
                <p:nvPr/>
              </p:nvSpPr>
              <p:spPr bwMode="auto">
                <a:xfrm rot="16200000">
                  <a:off x="2856" y="2760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64874" name="Line 10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2856" y="2807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64875" name="Line 11"/>
                <p:cNvSpPr>
                  <a:spLocks noChangeShapeType="1"/>
                </p:cNvSpPr>
                <p:nvPr/>
              </p:nvSpPr>
              <p:spPr bwMode="auto">
                <a:xfrm rot="16200000">
                  <a:off x="2856" y="2663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64876" name="Line 12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2856" y="2711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64877" name="Line 13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2928" y="2687"/>
                  <a:ext cx="48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64878" name="Line 14"/>
                <p:cNvSpPr>
                  <a:spLocks noChangeShapeType="1"/>
                </p:cNvSpPr>
                <p:nvPr/>
              </p:nvSpPr>
              <p:spPr bwMode="auto">
                <a:xfrm rot="16200000">
                  <a:off x="2712" y="2568"/>
                  <a:ext cx="33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64879" name="Line 15"/>
                <p:cNvSpPr>
                  <a:spLocks noChangeShapeType="1"/>
                </p:cNvSpPr>
                <p:nvPr/>
              </p:nvSpPr>
              <p:spPr bwMode="auto">
                <a:xfrm rot="16200000">
                  <a:off x="2687" y="3264"/>
                  <a:ext cx="38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grpSp>
            <p:nvGrpSpPr>
              <p:cNvPr id="164880" name="Group 16"/>
              <p:cNvGrpSpPr>
                <a:grpSpLocks/>
              </p:cNvGrpSpPr>
              <p:nvPr/>
            </p:nvGrpSpPr>
            <p:grpSpPr bwMode="auto">
              <a:xfrm rot="-5400000">
                <a:off x="4176" y="1776"/>
                <a:ext cx="288" cy="1056"/>
                <a:chOff x="2736" y="2400"/>
                <a:chExt cx="288" cy="1056"/>
              </a:xfrm>
            </p:grpSpPr>
            <p:sp>
              <p:nvSpPr>
                <p:cNvPr id="164881" name="Line 17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2784" y="2975"/>
                  <a:ext cx="48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64882" name="Line 18"/>
                <p:cNvSpPr>
                  <a:spLocks noChangeShapeType="1"/>
                </p:cNvSpPr>
                <p:nvPr/>
              </p:nvSpPr>
              <p:spPr bwMode="auto">
                <a:xfrm rot="16200000">
                  <a:off x="2856" y="2855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64883" name="Line 19"/>
                <p:cNvSpPr>
                  <a:spLocks noChangeShapeType="1"/>
                </p:cNvSpPr>
                <p:nvPr/>
              </p:nvSpPr>
              <p:spPr bwMode="auto">
                <a:xfrm rot="16200000">
                  <a:off x="2856" y="2760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64884" name="Line 20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2856" y="2807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64885" name="Line 21"/>
                <p:cNvSpPr>
                  <a:spLocks noChangeShapeType="1"/>
                </p:cNvSpPr>
                <p:nvPr/>
              </p:nvSpPr>
              <p:spPr bwMode="auto">
                <a:xfrm rot="16200000">
                  <a:off x="2856" y="2663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64886" name="Line 22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2856" y="2711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64887" name="Line 23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2928" y="2687"/>
                  <a:ext cx="48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64888" name="Line 24"/>
                <p:cNvSpPr>
                  <a:spLocks noChangeShapeType="1"/>
                </p:cNvSpPr>
                <p:nvPr/>
              </p:nvSpPr>
              <p:spPr bwMode="auto">
                <a:xfrm rot="16200000">
                  <a:off x="2712" y="2568"/>
                  <a:ext cx="33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64889" name="Line 25"/>
                <p:cNvSpPr>
                  <a:spLocks noChangeShapeType="1"/>
                </p:cNvSpPr>
                <p:nvPr/>
              </p:nvSpPr>
              <p:spPr bwMode="auto">
                <a:xfrm rot="16200000">
                  <a:off x="2687" y="3264"/>
                  <a:ext cx="38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grpSp>
            <p:nvGrpSpPr>
              <p:cNvPr id="164890" name="Group 26"/>
              <p:cNvGrpSpPr>
                <a:grpSpLocks/>
              </p:cNvGrpSpPr>
              <p:nvPr/>
            </p:nvGrpSpPr>
            <p:grpSpPr bwMode="auto">
              <a:xfrm>
                <a:off x="2640" y="2304"/>
                <a:ext cx="404" cy="1056"/>
                <a:chOff x="2860" y="2592"/>
                <a:chExt cx="404" cy="768"/>
              </a:xfrm>
            </p:grpSpPr>
            <p:grpSp>
              <p:nvGrpSpPr>
                <p:cNvPr id="164891" name="Group 27"/>
                <p:cNvGrpSpPr>
                  <a:grpSpLocks/>
                </p:cNvGrpSpPr>
                <p:nvPr/>
              </p:nvGrpSpPr>
              <p:grpSpPr bwMode="auto">
                <a:xfrm>
                  <a:off x="2860" y="3024"/>
                  <a:ext cx="384" cy="48"/>
                  <a:chOff x="4896" y="2208"/>
                  <a:chExt cx="384" cy="48"/>
                </a:xfrm>
              </p:grpSpPr>
              <p:sp>
                <p:nvSpPr>
                  <p:cNvPr id="164892" name="Arc 28"/>
                  <p:cNvSpPr>
                    <a:spLocks/>
                  </p:cNvSpPr>
                  <p:nvPr/>
                </p:nvSpPr>
                <p:spPr bwMode="auto">
                  <a:xfrm>
                    <a:off x="5088" y="2208"/>
                    <a:ext cx="192" cy="4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164893" name="Arc 29"/>
                  <p:cNvSpPr>
                    <a:spLocks/>
                  </p:cNvSpPr>
                  <p:nvPr/>
                </p:nvSpPr>
                <p:spPr bwMode="auto">
                  <a:xfrm flipH="1">
                    <a:off x="4896" y="2208"/>
                    <a:ext cx="192" cy="4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  <p:sp>
              <p:nvSpPr>
                <p:cNvPr id="164894" name="Line 30"/>
                <p:cNvSpPr>
                  <a:spLocks noChangeShapeType="1"/>
                </p:cNvSpPr>
                <p:nvPr/>
              </p:nvSpPr>
              <p:spPr bwMode="auto">
                <a:xfrm>
                  <a:off x="2880" y="2928"/>
                  <a:ext cx="38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64895" name="Line 31"/>
                <p:cNvSpPr>
                  <a:spLocks noChangeShapeType="1"/>
                </p:cNvSpPr>
                <p:nvPr/>
              </p:nvSpPr>
              <p:spPr bwMode="auto">
                <a:xfrm>
                  <a:off x="3052" y="2592"/>
                  <a:ext cx="0" cy="3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64896" name="Line 32"/>
                <p:cNvSpPr>
                  <a:spLocks noChangeShapeType="1"/>
                </p:cNvSpPr>
                <p:nvPr/>
              </p:nvSpPr>
              <p:spPr bwMode="auto">
                <a:xfrm>
                  <a:off x="3052" y="3024"/>
                  <a:ext cx="0" cy="3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164897" name="Rectangle 33"/>
              <p:cNvSpPr>
                <a:spLocks noChangeArrowheads="1"/>
              </p:cNvSpPr>
              <p:nvPr/>
            </p:nvSpPr>
            <p:spPr bwMode="auto">
              <a:xfrm>
                <a:off x="4032" y="1920"/>
                <a:ext cx="56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400" b="1"/>
                  <a:t>18k</a:t>
                </a:r>
                <a:r>
                  <a:rPr lang="el-GR" altLang="en-US" sz="2400" b="1"/>
                  <a:t>Ω</a:t>
                </a:r>
                <a:endParaRPr lang="en-US" altLang="en-US" sz="2400" b="1"/>
              </a:p>
            </p:txBody>
          </p:sp>
          <p:sp>
            <p:nvSpPr>
              <p:cNvPr id="164898" name="Rectangle 34"/>
              <p:cNvSpPr>
                <a:spLocks noChangeArrowheads="1"/>
              </p:cNvSpPr>
              <p:nvPr/>
            </p:nvSpPr>
            <p:spPr bwMode="auto">
              <a:xfrm>
                <a:off x="2064" y="2640"/>
                <a:ext cx="58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400" b="1"/>
                  <a:t>0.1</a:t>
                </a:r>
                <a:r>
                  <a:rPr lang="el-GR" altLang="en-US" sz="2400" b="1">
                    <a:cs typeface="Times New Roman" pitchFamily="18" charset="0"/>
                  </a:rPr>
                  <a:t>μ</a:t>
                </a:r>
                <a:r>
                  <a:rPr lang="en-US" altLang="en-US" sz="2400" b="1">
                    <a:cs typeface="Times New Roman" pitchFamily="18" charset="0"/>
                  </a:rPr>
                  <a:t>F</a:t>
                </a:r>
                <a:endParaRPr lang="el-GR" altLang="en-US" sz="2400" b="1">
                  <a:cs typeface="Times New Roman" pitchFamily="18" charset="0"/>
                </a:endParaRPr>
              </a:p>
            </p:txBody>
          </p:sp>
          <p:grpSp>
            <p:nvGrpSpPr>
              <p:cNvPr id="164899" name="Group 35"/>
              <p:cNvGrpSpPr>
                <a:grpSpLocks/>
              </p:cNvGrpSpPr>
              <p:nvPr/>
            </p:nvGrpSpPr>
            <p:grpSpPr bwMode="auto">
              <a:xfrm>
                <a:off x="4704" y="2304"/>
                <a:ext cx="288" cy="1056"/>
                <a:chOff x="2736" y="2400"/>
                <a:chExt cx="288" cy="1056"/>
              </a:xfrm>
            </p:grpSpPr>
            <p:sp>
              <p:nvSpPr>
                <p:cNvPr id="164900" name="Line 36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2784" y="2975"/>
                  <a:ext cx="48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64901" name="Line 37"/>
                <p:cNvSpPr>
                  <a:spLocks noChangeShapeType="1"/>
                </p:cNvSpPr>
                <p:nvPr/>
              </p:nvSpPr>
              <p:spPr bwMode="auto">
                <a:xfrm rot="16200000">
                  <a:off x="2856" y="2855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64902" name="Line 38"/>
                <p:cNvSpPr>
                  <a:spLocks noChangeShapeType="1"/>
                </p:cNvSpPr>
                <p:nvPr/>
              </p:nvSpPr>
              <p:spPr bwMode="auto">
                <a:xfrm rot="16200000">
                  <a:off x="2856" y="2760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64903" name="Line 39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2856" y="2807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64904" name="Line 40"/>
                <p:cNvSpPr>
                  <a:spLocks noChangeShapeType="1"/>
                </p:cNvSpPr>
                <p:nvPr/>
              </p:nvSpPr>
              <p:spPr bwMode="auto">
                <a:xfrm rot="16200000">
                  <a:off x="2856" y="2663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64905" name="Line 41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2856" y="2711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64906" name="Line 42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2928" y="2687"/>
                  <a:ext cx="48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64907" name="Line 43"/>
                <p:cNvSpPr>
                  <a:spLocks noChangeShapeType="1"/>
                </p:cNvSpPr>
                <p:nvPr/>
              </p:nvSpPr>
              <p:spPr bwMode="auto">
                <a:xfrm rot="16200000">
                  <a:off x="2712" y="2568"/>
                  <a:ext cx="33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64908" name="Line 44"/>
                <p:cNvSpPr>
                  <a:spLocks noChangeShapeType="1"/>
                </p:cNvSpPr>
                <p:nvPr/>
              </p:nvSpPr>
              <p:spPr bwMode="auto">
                <a:xfrm rot="16200000">
                  <a:off x="2687" y="3264"/>
                  <a:ext cx="38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164909" name="Rectangle 45"/>
              <p:cNvSpPr>
                <a:spLocks noChangeArrowheads="1"/>
              </p:cNvSpPr>
              <p:nvPr/>
            </p:nvSpPr>
            <p:spPr bwMode="auto">
              <a:xfrm>
                <a:off x="4176" y="2640"/>
                <a:ext cx="56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2400" b="1"/>
                  <a:t>12k</a:t>
                </a:r>
                <a:r>
                  <a:rPr lang="el-GR" altLang="en-US" sz="2400" b="1"/>
                  <a:t>Ω</a:t>
                </a:r>
                <a:endParaRPr lang="en-US" altLang="en-US" sz="2400" b="1"/>
              </a:p>
            </p:txBody>
          </p:sp>
          <p:sp>
            <p:nvSpPr>
              <p:cNvPr id="164910" name="Rectangle 46"/>
              <p:cNvSpPr>
                <a:spLocks noChangeArrowheads="1"/>
              </p:cNvSpPr>
              <p:nvPr/>
            </p:nvSpPr>
            <p:spPr bwMode="auto">
              <a:xfrm>
                <a:off x="3168" y="2688"/>
                <a:ext cx="56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400" b="1"/>
                  <a:t>60k</a:t>
                </a:r>
                <a:r>
                  <a:rPr lang="el-GR" altLang="en-US" sz="2400" b="1"/>
                  <a:t>Ω</a:t>
                </a:r>
                <a:endParaRPr lang="en-US" altLang="en-US" sz="2400" b="1"/>
              </a:p>
            </p:txBody>
          </p:sp>
          <p:sp>
            <p:nvSpPr>
              <p:cNvPr id="164911" name="Line 47"/>
              <p:cNvSpPr>
                <a:spLocks noChangeShapeType="1"/>
              </p:cNvSpPr>
              <p:nvPr/>
            </p:nvSpPr>
            <p:spPr bwMode="auto">
              <a:xfrm flipH="1">
                <a:off x="2832" y="2304"/>
                <a:ext cx="96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sp>
          <p:nvSpPr>
            <p:cNvPr id="164945" name="Text Box 81"/>
            <p:cNvSpPr txBox="1">
              <a:spLocks noChangeArrowheads="1"/>
            </p:cNvSpPr>
            <p:nvPr/>
          </p:nvSpPr>
          <p:spPr bwMode="auto">
            <a:xfrm>
              <a:off x="4080" y="1488"/>
              <a:ext cx="568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400" b="1" i="1">
                  <a:cs typeface="Times New Roman" pitchFamily="18" charset="0"/>
                </a:rPr>
                <a:t>+</a:t>
              </a:r>
            </a:p>
            <a:p>
              <a:pPr algn="ctr"/>
              <a:r>
                <a:rPr lang="en-US" altLang="en-US" sz="2400" b="1" i="1">
                  <a:cs typeface="Arial" pitchFamily="34" charset="0"/>
                </a:rPr>
                <a:t>V</a:t>
              </a:r>
              <a:r>
                <a:rPr lang="en-US" altLang="en-US" sz="2400" b="1" i="1" baseline="-25000">
                  <a:cs typeface="Arial" pitchFamily="34" charset="0"/>
                </a:rPr>
                <a:t>o</a:t>
              </a:r>
              <a:endParaRPr lang="en-US" altLang="en-US" sz="2400" b="1" i="1">
                <a:cs typeface="Arial" pitchFamily="34" charset="0"/>
              </a:endParaRPr>
            </a:p>
            <a:p>
              <a:pPr algn="ctr"/>
              <a:r>
                <a:rPr lang="en-US" altLang="en-US" sz="2400" b="1" i="1">
                  <a:cs typeface="Times New Roman" pitchFamily="18" charset="0"/>
                </a:rPr>
                <a:t>–</a:t>
              </a:r>
            </a:p>
          </p:txBody>
        </p:sp>
        <p:sp>
          <p:nvSpPr>
            <p:cNvPr id="164946" name="Text Box 82"/>
            <p:cNvSpPr txBox="1">
              <a:spLocks noChangeArrowheads="1"/>
            </p:cNvSpPr>
            <p:nvPr/>
          </p:nvSpPr>
          <p:spPr bwMode="auto">
            <a:xfrm>
              <a:off x="480" y="1344"/>
              <a:ext cx="568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400" b="1" i="1">
                  <a:cs typeface="Times New Roman" pitchFamily="18" charset="0"/>
                </a:rPr>
                <a:t>+</a:t>
              </a:r>
            </a:p>
            <a:p>
              <a:pPr algn="ctr"/>
              <a:r>
                <a:rPr lang="en-US" altLang="en-US" sz="2400" b="1" i="1">
                  <a:cs typeface="Arial" pitchFamily="34" charset="0"/>
                </a:rPr>
                <a:t>60V</a:t>
              </a:r>
            </a:p>
            <a:p>
              <a:pPr algn="ctr"/>
              <a:r>
                <a:rPr lang="en-US" altLang="en-US" sz="2400" b="1" i="1">
                  <a:cs typeface="Times New Roman" pitchFamily="18" charset="0"/>
                </a:rPr>
                <a:t>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988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4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4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164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64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64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5875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Switch</a:t>
            </a:r>
            <a:endParaRPr lang="th-TH" altLang="en-US" smtClean="0"/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2525713" y="2028825"/>
            <a:ext cx="15335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Close at t =0</a:t>
            </a:r>
            <a:endParaRPr lang="th-TH" altLang="en-US" sz="2000">
              <a:latin typeface="Times New Roman" pitchFamily="18" charset="0"/>
            </a:endParaRP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5537200" y="2003425"/>
            <a:ext cx="15335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Open at t =0</a:t>
            </a:r>
            <a:endParaRPr lang="th-TH" altLang="en-US" sz="2000">
              <a:latin typeface="Times New Roman" pitchFamily="18" charset="0"/>
            </a:endParaRPr>
          </a:p>
        </p:txBody>
      </p:sp>
      <p:graphicFrame>
        <p:nvGraphicFramePr>
          <p:cNvPr id="26629" name="Object 2"/>
          <p:cNvGraphicFramePr>
            <a:graphicFrameLocks noChangeAspect="1"/>
          </p:cNvGraphicFramePr>
          <p:nvPr/>
        </p:nvGraphicFramePr>
        <p:xfrm>
          <a:off x="712788" y="2422525"/>
          <a:ext cx="8001000" cy="343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Visio" r:id="rId3" imgW="4981526" imgH="2189851" progId="Visio.Drawing.11">
                  <p:embed/>
                </p:oleObj>
              </mc:Choice>
              <mc:Fallback>
                <p:oleObj name="Visio" r:id="rId3" imgW="4981526" imgH="218985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788" y="2422525"/>
                        <a:ext cx="8001000" cy="343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3997325" y="5702300"/>
            <a:ext cx="1587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3-way switch</a:t>
            </a:r>
            <a:endParaRPr lang="th-TH" altLang="en-US" sz="2000">
              <a:latin typeface="Times New Roman" pitchFamily="18" charset="0"/>
            </a:endParaRPr>
          </a:p>
        </p:txBody>
      </p:sp>
      <p:sp>
        <p:nvSpPr>
          <p:cNvPr id="26631" name="Line 8"/>
          <p:cNvSpPr>
            <a:spLocks noChangeShapeType="1"/>
          </p:cNvSpPr>
          <p:nvPr/>
        </p:nvSpPr>
        <p:spPr bwMode="auto">
          <a:xfrm>
            <a:off x="2185988" y="3352800"/>
            <a:ext cx="216535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632" name="Line 9"/>
          <p:cNvSpPr>
            <a:spLocks noChangeShapeType="1"/>
          </p:cNvSpPr>
          <p:nvPr/>
        </p:nvSpPr>
        <p:spPr bwMode="auto">
          <a:xfrm flipV="1">
            <a:off x="5029200" y="3359150"/>
            <a:ext cx="1050925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633" name="Line 10"/>
          <p:cNvSpPr>
            <a:spLocks noChangeShapeType="1"/>
          </p:cNvSpPr>
          <p:nvPr/>
        </p:nvSpPr>
        <p:spPr bwMode="auto">
          <a:xfrm>
            <a:off x="1323975" y="5045075"/>
            <a:ext cx="388938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634" name="Line 11"/>
          <p:cNvSpPr>
            <a:spLocks noChangeShapeType="1"/>
          </p:cNvSpPr>
          <p:nvPr/>
        </p:nvSpPr>
        <p:spPr bwMode="auto">
          <a:xfrm flipH="1" flipV="1">
            <a:off x="1703388" y="5035550"/>
            <a:ext cx="11112" cy="503238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635" name="Line 12"/>
          <p:cNvSpPr>
            <a:spLocks noChangeShapeType="1"/>
          </p:cNvSpPr>
          <p:nvPr/>
        </p:nvSpPr>
        <p:spPr bwMode="auto">
          <a:xfrm flipV="1">
            <a:off x="1724025" y="5538788"/>
            <a:ext cx="2543175" cy="11112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636" name="Line 13"/>
          <p:cNvSpPr>
            <a:spLocks noChangeShapeType="1"/>
          </p:cNvSpPr>
          <p:nvPr/>
        </p:nvSpPr>
        <p:spPr bwMode="auto">
          <a:xfrm>
            <a:off x="5170488" y="5097463"/>
            <a:ext cx="852487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637" name="Line 14"/>
          <p:cNvSpPr>
            <a:spLocks noChangeShapeType="1"/>
          </p:cNvSpPr>
          <p:nvPr/>
        </p:nvSpPr>
        <p:spPr bwMode="auto">
          <a:xfrm>
            <a:off x="6011863" y="5097463"/>
            <a:ext cx="474662" cy="168275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638" name="Line 15"/>
          <p:cNvSpPr>
            <a:spLocks noChangeShapeType="1"/>
          </p:cNvSpPr>
          <p:nvPr/>
        </p:nvSpPr>
        <p:spPr bwMode="auto">
          <a:xfrm>
            <a:off x="6505575" y="5265738"/>
            <a:ext cx="725488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639" name="Text Box 16"/>
          <p:cNvSpPr txBox="1">
            <a:spLocks noChangeArrowheads="1"/>
          </p:cNvSpPr>
          <p:nvPr/>
        </p:nvSpPr>
        <p:spPr bwMode="auto">
          <a:xfrm>
            <a:off x="927100" y="2368550"/>
            <a:ext cx="666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F3300"/>
                </a:solidFill>
                <a:latin typeface="Times New Roman" pitchFamily="18" charset="0"/>
              </a:rPr>
              <a:t>t &gt; 0</a:t>
            </a:r>
            <a:endParaRPr lang="th-TH" altLang="en-US" sz="2000">
              <a:solidFill>
                <a:srgbClr val="FF33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52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381000"/>
            <a:ext cx="8305800" cy="57499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2800"/>
              <a:t>Using voltage divider rule,</a:t>
            </a:r>
          </a:p>
          <a:p>
            <a:pPr>
              <a:buFont typeface="Wingdings" pitchFamily="2" charset="2"/>
              <a:buNone/>
            </a:pPr>
            <a:endParaRPr lang="en-US" altLang="en-US" sz="2800"/>
          </a:p>
          <a:p>
            <a:pPr>
              <a:buFont typeface="Wingdings" pitchFamily="2" charset="2"/>
              <a:buNone/>
            </a:pPr>
            <a:endParaRPr lang="en-US" altLang="en-US" sz="2800"/>
          </a:p>
          <a:p>
            <a:pPr>
              <a:buFont typeface="Wingdings" pitchFamily="2" charset="2"/>
              <a:buNone/>
            </a:pPr>
            <a:r>
              <a:rPr lang="en-US" altLang="en-US" sz="2800"/>
              <a:t>Hence;</a:t>
            </a:r>
          </a:p>
          <a:p>
            <a:pPr>
              <a:buFont typeface="Wingdings" pitchFamily="2" charset="2"/>
              <a:buNone/>
            </a:pPr>
            <a:endParaRPr lang="en-US" altLang="en-US" sz="2800"/>
          </a:p>
        </p:txBody>
      </p:sp>
      <p:graphicFrame>
        <p:nvGraphicFramePr>
          <p:cNvPr id="166916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954338" y="990600"/>
          <a:ext cx="30829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8" name="Equation" r:id="rId3" imgW="1447560" imgH="393480" progId="Equation.3">
                  <p:embed/>
                </p:oleObj>
              </mc:Choice>
              <mc:Fallback>
                <p:oleObj name="Equation" r:id="rId3" imgW="14475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4338" y="990600"/>
                        <a:ext cx="308292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19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210300" y="4929188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9" name="Equation" r:id="rId5" imgW="914400" imgH="215640" progId="Equation.3">
                  <p:embed/>
                </p:oleObj>
              </mc:Choice>
              <mc:Fallback>
                <p:oleObj name="Equation" r:id="rId5" imgW="914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0300" y="4929188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528DE-F666-4C37-B08C-FCF7D5AECE9C}" type="slidenum">
              <a:rPr lang="en-US" altLang="en-US"/>
              <a:pPr/>
              <a:t>50</a:t>
            </a:fld>
            <a:endParaRPr lang="en-US" altLang="en-US"/>
          </a:p>
        </p:txBody>
      </p:sp>
      <p:graphicFrame>
        <p:nvGraphicFramePr>
          <p:cNvPr id="166922" name="Object 10"/>
          <p:cNvGraphicFramePr>
            <a:graphicFrameLocks noChangeAspect="1"/>
          </p:cNvGraphicFramePr>
          <p:nvPr/>
        </p:nvGraphicFramePr>
        <p:xfrm>
          <a:off x="1524000" y="2590800"/>
          <a:ext cx="57150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70" name="Equation" r:id="rId7" imgW="1193760" imgH="736560" progId="Equation.3">
                  <p:embed/>
                </p:oleObj>
              </mc:Choice>
              <mc:Fallback>
                <p:oleObj name="Equation" r:id="rId7" imgW="1193760" imgH="736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590800"/>
                        <a:ext cx="5715000" cy="31242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645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16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69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69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69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6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000"/>
              <a:t>Summary</a:t>
            </a:r>
            <a:br>
              <a:rPr lang="en-US" altLang="en-US" sz="4000"/>
            </a:br>
            <a:endParaRPr lang="en-US" altLang="en-US" sz="4000"/>
          </a:p>
        </p:txBody>
      </p:sp>
      <p:graphicFrame>
        <p:nvGraphicFramePr>
          <p:cNvPr id="174131" name="Group 51"/>
          <p:cNvGraphicFramePr>
            <a:graphicFrameLocks noGrp="1"/>
          </p:cNvGraphicFramePr>
          <p:nvPr>
            <p:ph sz="half" idx="1"/>
          </p:nvPr>
        </p:nvGraphicFramePr>
        <p:xfrm>
          <a:off x="533400" y="1524000"/>
          <a:ext cx="8229600" cy="4405440"/>
        </p:xfrm>
        <a:graphic>
          <a:graphicData uri="http://schemas.openxmlformats.org/drawingml/2006/table">
            <a:tbl>
              <a:tblPr/>
              <a:tblGrid>
                <a:gridCol w="609600"/>
                <a:gridCol w="3657600"/>
                <a:gridCol w="3962400"/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No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RL circuit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RC circuit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1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3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Inductor behaves like a short circuit when being supplied by dc source for a long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Capacitor behaves like an open circuit when being supplied by dc source for a long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1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Inductor current is continuous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i</a:t>
                      </a:r>
                      <a:r>
                        <a:rPr kumimoji="0" lang="en-US" alt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L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(0</a:t>
                      </a:r>
                      <a:r>
                        <a:rPr kumimoji="0" lang="en-US" alt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+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) = i</a:t>
                      </a:r>
                      <a:r>
                        <a:rPr kumimoji="0" lang="en-US" alt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L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(0</a:t>
                      </a:r>
                      <a:r>
                        <a:rPr kumimoji="0" lang="en-US" alt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-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)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Voltage across capacitor is continuous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v</a:t>
                      </a:r>
                      <a:r>
                        <a:rPr kumimoji="0" lang="en-US" alt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C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(0</a:t>
                      </a:r>
                      <a:r>
                        <a:rPr kumimoji="0" lang="en-US" alt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+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) = v</a:t>
                      </a:r>
                      <a:r>
                        <a:rPr kumimoji="0" lang="en-US" alt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C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(0</a:t>
                      </a:r>
                      <a:r>
                        <a:rPr kumimoji="0" lang="en-US" alt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-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4108" name="Object 28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943600" y="2209800"/>
          <a:ext cx="12192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8" name="Equation" r:id="rId3" imgW="482400" imgH="177480" progId="Equation.3">
                  <p:embed/>
                </p:oleObj>
              </mc:Choice>
              <mc:Fallback>
                <p:oleObj name="Equation" r:id="rId3" imgW="4824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2209800"/>
                        <a:ext cx="1219200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0" name="Object 3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981200" y="1982788"/>
          <a:ext cx="1066800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9" name="Equation" r:id="rId5" imgW="406080" imgH="393480" progId="Equation.3">
                  <p:embed/>
                </p:oleObj>
              </mc:Choice>
              <mc:Fallback>
                <p:oleObj name="Equation" r:id="rId5" imgW="4060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982788"/>
                        <a:ext cx="1066800" cy="1033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99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3333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C2F16-2096-44DD-8608-0EB48468ADFD}" type="slidenum">
              <a:rPr lang="en-US" altLang="en-US"/>
              <a:pPr/>
              <a:t>51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065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4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4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4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700088" y="258763"/>
          <a:ext cx="8001000" cy="242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" name="Visio" r:id="rId3" imgW="4981526" imgH="1449250" progId="Visio.Drawing.11">
                  <p:embed/>
                </p:oleObj>
              </mc:Choice>
              <mc:Fallback>
                <p:oleObj name="Visio" r:id="rId3" imgW="4981526" imgH="144925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8" y="258763"/>
                        <a:ext cx="8001000" cy="242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1" name="Line 5"/>
          <p:cNvSpPr>
            <a:spLocks noChangeShapeType="1"/>
          </p:cNvSpPr>
          <p:nvPr/>
        </p:nvSpPr>
        <p:spPr bwMode="auto">
          <a:xfrm flipV="1">
            <a:off x="6054725" y="3321050"/>
            <a:ext cx="7938" cy="2222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7652" name="Line 6"/>
          <p:cNvSpPr>
            <a:spLocks noChangeShapeType="1"/>
          </p:cNvSpPr>
          <p:nvPr/>
        </p:nvSpPr>
        <p:spPr bwMode="auto">
          <a:xfrm flipV="1">
            <a:off x="5059363" y="5329238"/>
            <a:ext cx="3467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7653" name="Text Box 7"/>
          <p:cNvSpPr txBox="1">
            <a:spLocks noChangeArrowheads="1"/>
          </p:cNvSpPr>
          <p:nvPr/>
        </p:nvSpPr>
        <p:spPr bwMode="auto">
          <a:xfrm>
            <a:off x="8518525" y="5367338"/>
            <a:ext cx="268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t</a:t>
            </a:r>
            <a:endParaRPr lang="th-TH" altLang="en-US" sz="2000">
              <a:latin typeface="Times New Roman" pitchFamily="18" charset="0"/>
            </a:endParaRPr>
          </a:p>
        </p:txBody>
      </p:sp>
      <p:sp>
        <p:nvSpPr>
          <p:cNvPr id="27654" name="Text Box 8"/>
          <p:cNvSpPr txBox="1">
            <a:spLocks noChangeArrowheads="1"/>
          </p:cNvSpPr>
          <p:nvPr/>
        </p:nvSpPr>
        <p:spPr bwMode="auto">
          <a:xfrm>
            <a:off x="5667375" y="2770188"/>
            <a:ext cx="563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v(t)</a:t>
            </a:r>
            <a:endParaRPr lang="th-TH" altLang="en-US" sz="2000">
              <a:latin typeface="Times New Roman" pitchFamily="18" charset="0"/>
            </a:endParaRPr>
          </a:p>
        </p:txBody>
      </p:sp>
      <p:sp>
        <p:nvSpPr>
          <p:cNvPr id="27655" name="Text Box 9"/>
          <p:cNvSpPr txBox="1">
            <a:spLocks noChangeArrowheads="1"/>
          </p:cNvSpPr>
          <p:nvPr/>
        </p:nvSpPr>
        <p:spPr bwMode="auto">
          <a:xfrm>
            <a:off x="5149850" y="4051300"/>
            <a:ext cx="495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1V</a:t>
            </a:r>
            <a:endParaRPr lang="th-TH" altLang="en-US" sz="2000" baseline="-25000">
              <a:latin typeface="Times New Roman" pitchFamily="18" charset="0"/>
            </a:endParaRPr>
          </a:p>
        </p:txBody>
      </p:sp>
      <p:sp>
        <p:nvSpPr>
          <p:cNvPr id="27656" name="Line 10"/>
          <p:cNvSpPr>
            <a:spLocks noChangeShapeType="1"/>
          </p:cNvSpPr>
          <p:nvPr/>
        </p:nvSpPr>
        <p:spPr bwMode="auto">
          <a:xfrm>
            <a:off x="5084763" y="4478338"/>
            <a:ext cx="989012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7657" name="Line 11"/>
          <p:cNvSpPr>
            <a:spLocks noChangeShapeType="1"/>
          </p:cNvSpPr>
          <p:nvPr/>
        </p:nvSpPr>
        <p:spPr bwMode="auto">
          <a:xfrm>
            <a:off x="6073775" y="4489450"/>
            <a:ext cx="0" cy="808038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7658" name="Line 12"/>
          <p:cNvSpPr>
            <a:spLocks noChangeShapeType="1"/>
          </p:cNvSpPr>
          <p:nvPr/>
        </p:nvSpPr>
        <p:spPr bwMode="auto">
          <a:xfrm>
            <a:off x="6073775" y="5297488"/>
            <a:ext cx="2122488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7659" name="Line 13"/>
          <p:cNvSpPr>
            <a:spLocks noChangeShapeType="1"/>
          </p:cNvSpPr>
          <p:nvPr/>
        </p:nvSpPr>
        <p:spPr bwMode="auto">
          <a:xfrm flipV="1">
            <a:off x="1711325" y="3335338"/>
            <a:ext cx="7938" cy="2222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7660" name="Line 14"/>
          <p:cNvSpPr>
            <a:spLocks noChangeShapeType="1"/>
          </p:cNvSpPr>
          <p:nvPr/>
        </p:nvSpPr>
        <p:spPr bwMode="auto">
          <a:xfrm flipV="1">
            <a:off x="715963" y="5343525"/>
            <a:ext cx="3467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7661" name="Text Box 15"/>
          <p:cNvSpPr txBox="1">
            <a:spLocks noChangeArrowheads="1"/>
          </p:cNvSpPr>
          <p:nvPr/>
        </p:nvSpPr>
        <p:spPr bwMode="auto">
          <a:xfrm>
            <a:off x="4175125" y="5381625"/>
            <a:ext cx="268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t</a:t>
            </a:r>
            <a:endParaRPr lang="th-TH" altLang="en-US" sz="2000">
              <a:latin typeface="Times New Roman" pitchFamily="18" charset="0"/>
            </a:endParaRPr>
          </a:p>
        </p:txBody>
      </p:sp>
      <p:sp>
        <p:nvSpPr>
          <p:cNvPr id="27662" name="Text Box 16"/>
          <p:cNvSpPr txBox="1">
            <a:spLocks noChangeArrowheads="1"/>
          </p:cNvSpPr>
          <p:nvPr/>
        </p:nvSpPr>
        <p:spPr bwMode="auto">
          <a:xfrm>
            <a:off x="1323975" y="2784475"/>
            <a:ext cx="563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v(t)</a:t>
            </a:r>
            <a:endParaRPr lang="th-TH" altLang="en-US" sz="2000">
              <a:latin typeface="Times New Roman" pitchFamily="18" charset="0"/>
            </a:endParaRPr>
          </a:p>
        </p:txBody>
      </p:sp>
      <p:sp>
        <p:nvSpPr>
          <p:cNvPr id="27663" name="Text Box 17"/>
          <p:cNvSpPr txBox="1">
            <a:spLocks noChangeArrowheads="1"/>
          </p:cNvSpPr>
          <p:nvPr/>
        </p:nvSpPr>
        <p:spPr bwMode="auto">
          <a:xfrm>
            <a:off x="2813050" y="4117975"/>
            <a:ext cx="495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1V</a:t>
            </a:r>
            <a:endParaRPr lang="th-TH" altLang="en-US" sz="2000" baseline="-25000">
              <a:latin typeface="Times New Roman" pitchFamily="18" charset="0"/>
            </a:endParaRPr>
          </a:p>
        </p:txBody>
      </p:sp>
      <p:sp>
        <p:nvSpPr>
          <p:cNvPr id="27664" name="Line 18"/>
          <p:cNvSpPr>
            <a:spLocks noChangeShapeType="1"/>
          </p:cNvSpPr>
          <p:nvPr/>
        </p:nvSpPr>
        <p:spPr bwMode="auto">
          <a:xfrm>
            <a:off x="1739900" y="4492625"/>
            <a:ext cx="20193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7665" name="Line 19"/>
          <p:cNvSpPr>
            <a:spLocks noChangeShapeType="1"/>
          </p:cNvSpPr>
          <p:nvPr/>
        </p:nvSpPr>
        <p:spPr bwMode="auto">
          <a:xfrm>
            <a:off x="1730375" y="4503738"/>
            <a:ext cx="0" cy="808037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7666" name="Line 20"/>
          <p:cNvSpPr>
            <a:spLocks noChangeShapeType="1"/>
          </p:cNvSpPr>
          <p:nvPr/>
        </p:nvSpPr>
        <p:spPr bwMode="auto">
          <a:xfrm>
            <a:off x="531813" y="5321300"/>
            <a:ext cx="1184275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7667" name="Text Box 21"/>
          <p:cNvSpPr txBox="1">
            <a:spLocks noChangeArrowheads="1"/>
          </p:cNvSpPr>
          <p:nvPr/>
        </p:nvSpPr>
        <p:spPr bwMode="auto">
          <a:xfrm>
            <a:off x="622300" y="4870450"/>
            <a:ext cx="495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0V</a:t>
            </a:r>
            <a:endParaRPr lang="th-TH" altLang="en-US" sz="2000">
              <a:latin typeface="Times New Roman" pitchFamily="18" charset="0"/>
            </a:endParaRPr>
          </a:p>
        </p:txBody>
      </p:sp>
      <p:sp>
        <p:nvSpPr>
          <p:cNvPr id="27668" name="Text Box 22"/>
          <p:cNvSpPr txBox="1">
            <a:spLocks noChangeArrowheads="1"/>
          </p:cNvSpPr>
          <p:nvPr/>
        </p:nvSpPr>
        <p:spPr bwMode="auto">
          <a:xfrm>
            <a:off x="7321550" y="4876800"/>
            <a:ext cx="495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0V</a:t>
            </a:r>
            <a:endParaRPr lang="th-TH" altLang="en-US" sz="2000">
              <a:latin typeface="Times New Roman" pitchFamily="18" charset="0"/>
            </a:endParaRPr>
          </a:p>
        </p:txBody>
      </p:sp>
      <p:sp>
        <p:nvSpPr>
          <p:cNvPr id="27669" name="Text Box 23"/>
          <p:cNvSpPr txBox="1">
            <a:spLocks noChangeArrowheads="1"/>
          </p:cNvSpPr>
          <p:nvPr/>
        </p:nvSpPr>
        <p:spPr bwMode="auto">
          <a:xfrm>
            <a:off x="908050" y="5637213"/>
            <a:ext cx="22971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Step function (unit)</a:t>
            </a:r>
            <a:endParaRPr lang="th-TH" altLang="en-US" sz="20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69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2342437"/>
              </p:ext>
            </p:extLst>
          </p:nvPr>
        </p:nvGraphicFramePr>
        <p:xfrm>
          <a:off x="7144" y="1527374"/>
          <a:ext cx="4235450" cy="2509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6" name="Visio" r:id="rId3" imgW="2032561" imgH="1244425" progId="Visio.Drawing.11">
                  <p:embed/>
                </p:oleObj>
              </mc:Choice>
              <mc:Fallback>
                <p:oleObj name="Visio" r:id="rId3" imgW="2032561" imgH="124442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4" y="1527374"/>
                        <a:ext cx="4235450" cy="2509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5139187"/>
              </p:ext>
            </p:extLst>
          </p:nvPr>
        </p:nvGraphicFramePr>
        <p:xfrm>
          <a:off x="4785519" y="1532137"/>
          <a:ext cx="4235450" cy="2509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7" name="Visio" r:id="rId5" imgW="2032561" imgH="1244425" progId="Visio.Drawing.11">
                  <p:embed/>
                </p:oleObj>
              </mc:Choice>
              <mc:Fallback>
                <p:oleObj name="Visio" r:id="rId5" imgW="2032561" imgH="124442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5519" y="1532137"/>
                        <a:ext cx="4235450" cy="2509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624013" y="3573017"/>
            <a:ext cx="5843588" cy="2124722"/>
            <a:chOff x="1034" y="2316"/>
            <a:chExt cx="3681" cy="759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1034" y="2346"/>
              <a:ext cx="54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latin typeface="Times New Roman" pitchFamily="18" charset="0"/>
                </a:rPr>
                <a:t>I = 1A</a:t>
              </a:r>
              <a:endParaRPr lang="th-TH" altLang="en-US" sz="2000" dirty="0">
                <a:latin typeface="Times New Roman" pitchFamily="18" charset="0"/>
              </a:endParaRPr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4076" y="2316"/>
              <a:ext cx="54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I = 2A</a:t>
              </a:r>
              <a:endParaRPr lang="th-TH" altLang="en-US" sz="2000">
                <a:latin typeface="Times New Roman" pitchFamily="18" charset="0"/>
              </a:endParaRP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167" y="2633"/>
              <a:ext cx="354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latin typeface="Times New Roman" pitchFamily="18" charset="0"/>
                </a:rPr>
                <a:t>Voltage source change from 1V to 2V immediately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latin typeface="Times New Roman" pitchFamily="18" charset="0"/>
                </a:rPr>
                <a:t>Does the current change immediately too?</a:t>
              </a:r>
              <a:endParaRPr lang="th-TH" altLang="en-US" sz="2000" dirty="0">
                <a:latin typeface="Times New Roman" pitchFamily="18" charset="0"/>
              </a:endParaRPr>
            </a:p>
          </p:txBody>
        </p:sp>
      </p:grp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4028282" y="2400499"/>
            <a:ext cx="430212" cy="70485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55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"/>
          <p:cNvSpPr>
            <a:spLocks noChangeShapeType="1"/>
          </p:cNvSpPr>
          <p:nvPr/>
        </p:nvSpPr>
        <p:spPr bwMode="auto">
          <a:xfrm flipV="1">
            <a:off x="1208088" y="1378816"/>
            <a:ext cx="0" cy="2208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712788" y="3250479"/>
            <a:ext cx="7662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 flipV="1">
            <a:off x="1192213" y="4315691"/>
            <a:ext cx="0" cy="2208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696913" y="6187354"/>
            <a:ext cx="7662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704851" y="931141"/>
            <a:ext cx="101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Voltage</a:t>
            </a:r>
            <a:endParaRPr lang="th-TH" altLang="en-US" sz="2000">
              <a:latin typeface="Times New Roman" pitchFamily="18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15963" y="3853729"/>
            <a:ext cx="1073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Current</a:t>
            </a:r>
            <a:endParaRPr lang="th-TH" altLang="en-US" sz="2000">
              <a:latin typeface="Times New Roman" pitchFamily="18" charset="0"/>
            </a:endParaRPr>
          </a:p>
        </p:txBody>
      </p:sp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1208088" y="2093191"/>
            <a:ext cx="6305550" cy="725488"/>
            <a:chOff x="828" y="794"/>
            <a:chExt cx="3972" cy="457"/>
          </a:xfrm>
        </p:grpSpPr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828" y="1251"/>
              <a:ext cx="1787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V="1">
              <a:off x="2615" y="801"/>
              <a:ext cx="0" cy="44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2615" y="794"/>
              <a:ext cx="2185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8377238" y="3053629"/>
            <a:ext cx="661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time</a:t>
            </a:r>
            <a:endParaRPr lang="th-TH" altLang="en-US" sz="2000">
              <a:latin typeface="Times New Roman" pitchFamily="18" charset="0"/>
            </a:endParaRP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8375651" y="5938116"/>
            <a:ext cx="6619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time</a:t>
            </a:r>
            <a:endParaRPr lang="th-TH" altLang="en-US" sz="2000">
              <a:latin typeface="Times New Roman" pitchFamily="18" charset="0"/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779463" y="2550391"/>
            <a:ext cx="495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1V</a:t>
            </a:r>
            <a:endParaRPr lang="th-TH" altLang="en-US" sz="2000">
              <a:latin typeface="Times New Roman" pitchFamily="18" charset="0"/>
            </a:endParaRP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3422651" y="1810616"/>
            <a:ext cx="495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2V</a:t>
            </a:r>
            <a:endParaRPr lang="th-TH" altLang="en-US" sz="2000">
              <a:latin typeface="Times New Roman" pitchFamily="18" charset="0"/>
            </a:endParaRP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606426" y="5445991"/>
            <a:ext cx="495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1A</a:t>
            </a:r>
            <a:endParaRPr lang="th-TH" altLang="en-US" sz="2000">
              <a:latin typeface="Times New Roman" pitchFamily="18" charset="0"/>
            </a:endParaRPr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7169151" y="4569691"/>
            <a:ext cx="495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2A</a:t>
            </a:r>
            <a:endParaRPr lang="th-TH" altLang="en-US" sz="2000">
              <a:latin typeface="Times New Roman" pitchFamily="18" charset="0"/>
            </a:endParaRPr>
          </a:p>
        </p:txBody>
      </p:sp>
      <p:grpSp>
        <p:nvGrpSpPr>
          <p:cNvPr id="18" name="Group 28"/>
          <p:cNvGrpSpPr>
            <a:grpSpLocks/>
          </p:cNvGrpSpPr>
          <p:nvPr/>
        </p:nvGrpSpPr>
        <p:grpSpPr bwMode="auto">
          <a:xfrm>
            <a:off x="5873751" y="1267691"/>
            <a:ext cx="2149475" cy="574675"/>
            <a:chOff x="3767" y="274"/>
            <a:chExt cx="1354" cy="362"/>
          </a:xfrm>
        </p:grpSpPr>
        <p:sp>
          <p:nvSpPr>
            <p:cNvPr id="19" name="Line 29"/>
            <p:cNvSpPr>
              <a:spLocks noChangeShapeType="1"/>
            </p:cNvSpPr>
            <p:nvPr/>
          </p:nvSpPr>
          <p:spPr bwMode="auto">
            <a:xfrm flipH="1">
              <a:off x="3767" y="371"/>
              <a:ext cx="344" cy="2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Text Box 30"/>
            <p:cNvSpPr txBox="1">
              <a:spLocks noChangeArrowheads="1"/>
            </p:cNvSpPr>
            <p:nvPr/>
          </p:nvSpPr>
          <p:spPr bwMode="auto">
            <a:xfrm>
              <a:off x="4245" y="274"/>
              <a:ext cx="8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AC voltage</a:t>
              </a:r>
              <a:endParaRPr lang="th-TH" altLang="en-US" sz="2000">
                <a:latin typeface="Times New Roman" pitchFamily="18" charset="0"/>
              </a:endParaRPr>
            </a:p>
          </p:txBody>
        </p:sp>
      </p:grpSp>
      <p:grpSp>
        <p:nvGrpSpPr>
          <p:cNvPr id="21" name="Group 31"/>
          <p:cNvGrpSpPr>
            <a:grpSpLocks/>
          </p:cNvGrpSpPr>
          <p:nvPr/>
        </p:nvGrpSpPr>
        <p:grpSpPr bwMode="auto">
          <a:xfrm>
            <a:off x="1233488" y="4915766"/>
            <a:ext cx="6305550" cy="725488"/>
            <a:chOff x="828" y="794"/>
            <a:chExt cx="3972" cy="457"/>
          </a:xfrm>
        </p:grpSpPr>
        <p:sp>
          <p:nvSpPr>
            <p:cNvPr id="22" name="Line 32"/>
            <p:cNvSpPr>
              <a:spLocks noChangeShapeType="1"/>
            </p:cNvSpPr>
            <p:nvPr/>
          </p:nvSpPr>
          <p:spPr bwMode="auto">
            <a:xfrm>
              <a:off x="828" y="1251"/>
              <a:ext cx="1787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Line 33"/>
            <p:cNvSpPr>
              <a:spLocks noChangeShapeType="1"/>
            </p:cNvSpPr>
            <p:nvPr/>
          </p:nvSpPr>
          <p:spPr bwMode="auto">
            <a:xfrm flipV="1">
              <a:off x="2615" y="801"/>
              <a:ext cx="0" cy="44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Line 34"/>
            <p:cNvSpPr>
              <a:spLocks noChangeShapeType="1"/>
            </p:cNvSpPr>
            <p:nvPr/>
          </p:nvSpPr>
          <p:spPr bwMode="auto">
            <a:xfrm>
              <a:off x="2615" y="794"/>
              <a:ext cx="2185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95971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130175" y="1565275"/>
          <a:ext cx="4235450" cy="2509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0" name="Visio" r:id="rId3" imgW="2032625" imgH="1244425" progId="Visio.Drawing.11">
                  <p:embed/>
                </p:oleObj>
              </mc:Choice>
              <mc:Fallback>
                <p:oleObj name="Visio" r:id="rId3" imgW="2032625" imgH="124442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75" y="1565275"/>
                        <a:ext cx="4235450" cy="2509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4908550" y="1570038"/>
          <a:ext cx="4235450" cy="2509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1" name="Visio" r:id="rId5" imgW="2032625" imgH="1244425" progId="Visio.Drawing.11">
                  <p:embed/>
                </p:oleObj>
              </mc:Choice>
              <mc:Fallback>
                <p:oleObj name="Visio" r:id="rId5" imgW="2032625" imgH="124442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8550" y="1570038"/>
                        <a:ext cx="4235450" cy="2509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641475" y="3676650"/>
            <a:ext cx="5843588" cy="1906588"/>
            <a:chOff x="1034" y="2316"/>
            <a:chExt cx="3681" cy="1201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1034" y="2346"/>
              <a:ext cx="54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I = 1A</a:t>
              </a:r>
              <a:endParaRPr lang="th-TH" altLang="en-US" sz="2000">
                <a:latin typeface="Times New Roman" pitchFamily="18" charset="0"/>
              </a:endParaRPr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4076" y="2316"/>
              <a:ext cx="54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I = 2A</a:t>
              </a:r>
              <a:endParaRPr lang="th-TH" altLang="en-US" sz="2000">
                <a:latin typeface="Times New Roman" pitchFamily="18" charset="0"/>
              </a:endParaRP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167" y="3075"/>
              <a:ext cx="354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Voltage source change from 1V to 2V immediately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Does the current change immediately too?</a:t>
              </a:r>
              <a:endParaRPr lang="th-TH" altLang="en-US" sz="2000">
                <a:latin typeface="Times New Roman" pitchFamily="18" charset="0"/>
              </a:endParaRPr>
            </a:p>
          </p:txBody>
        </p:sp>
      </p:grp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4151313" y="2438400"/>
            <a:ext cx="430212" cy="70485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44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</TotalTime>
  <Words>1656</Words>
  <Application>Microsoft Office PowerPoint</Application>
  <PresentationFormat>On-screen Show (4:3)</PresentationFormat>
  <Paragraphs>502</Paragraphs>
  <Slides>51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Office Theme</vt:lpstr>
      <vt:lpstr>Visio</vt:lpstr>
      <vt:lpstr>Image</vt:lpstr>
      <vt:lpstr>Equation</vt:lpstr>
      <vt:lpstr>Complete system response-   Transient and steady state response  </vt:lpstr>
      <vt:lpstr>PowerPoint Presentation</vt:lpstr>
      <vt:lpstr>PowerPoint Presentation</vt:lpstr>
      <vt:lpstr>Switch</vt:lpstr>
      <vt:lpstr>Switch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DC TRANSIENT ANALYSIS</vt:lpstr>
      <vt:lpstr>PowerPoint Presentation</vt:lpstr>
      <vt:lpstr>PowerPoint Presentation</vt:lpstr>
      <vt:lpstr>NATURAL RESPONSE OF AN RL CIRCUIT</vt:lpstr>
      <vt:lpstr>Solving for the circuit</vt:lpstr>
      <vt:lpstr>Continue…</vt:lpstr>
      <vt:lpstr>Continue </vt:lpstr>
      <vt:lpstr>Continue </vt:lpstr>
      <vt:lpstr>Continue </vt:lpstr>
      <vt:lpstr>Continue </vt:lpstr>
      <vt:lpstr>Time Constant, τ</vt:lpstr>
      <vt:lpstr>PowerPoint Presentation</vt:lpstr>
      <vt:lpstr>PowerPoint Presentation</vt:lpstr>
      <vt:lpstr>Switching time</vt:lpstr>
      <vt:lpstr>PowerPoint Presentation</vt:lpstr>
      <vt:lpstr>Example </vt:lpstr>
      <vt:lpstr>Solution :</vt:lpstr>
      <vt:lpstr>PowerPoint Presentation</vt:lpstr>
      <vt:lpstr>PowerPoint Presentation</vt:lpstr>
      <vt:lpstr>PowerPoint Presentation</vt:lpstr>
      <vt:lpstr>NATURAL RESPONSE OF AN RC CIRCUIT</vt:lpstr>
      <vt:lpstr>Solving for the voltage (t ≥ 0)</vt:lpstr>
      <vt:lpstr>Continue </vt:lpstr>
      <vt:lpstr>Continue </vt:lpstr>
      <vt:lpstr>Continue </vt:lpstr>
      <vt:lpstr>Continue </vt:lpstr>
      <vt:lpstr>Continue </vt:lpstr>
      <vt:lpstr>PowerPoint Presentation</vt:lpstr>
      <vt:lpstr>PowerPoint Presentation</vt:lpstr>
      <vt:lpstr>PowerPoint Presentation</vt:lpstr>
      <vt:lpstr>Example </vt:lpstr>
      <vt:lpstr>Solution </vt:lpstr>
      <vt:lpstr>PowerPoint Presentation</vt:lpstr>
      <vt:lpstr>PowerPoint Presentation</vt:lpstr>
      <vt:lpstr>PowerPoint Presentation</vt:lpstr>
      <vt:lpstr>Summary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Transient Analysis</dc:title>
  <dc:creator>Windows User</dc:creator>
  <cp:lastModifiedBy>Admin</cp:lastModifiedBy>
  <cp:revision>35</cp:revision>
  <dcterms:created xsi:type="dcterms:W3CDTF">2017-09-17T15:23:23Z</dcterms:created>
  <dcterms:modified xsi:type="dcterms:W3CDTF">2019-09-17T05:12:17Z</dcterms:modified>
</cp:coreProperties>
</file>