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2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71" r:id="rId2"/>
    <p:sldId id="256" r:id="rId3"/>
    <p:sldId id="257" r:id="rId4"/>
    <p:sldId id="258" r:id="rId5"/>
    <p:sldId id="259" r:id="rId6"/>
    <p:sldId id="262" r:id="rId7"/>
    <p:sldId id="260" r:id="rId8"/>
    <p:sldId id="261" r:id="rId9"/>
    <p:sldId id="263" r:id="rId10"/>
    <p:sldId id="264" r:id="rId11"/>
    <p:sldId id="272" r:id="rId12"/>
    <p:sldId id="273" r:id="rId13"/>
    <p:sldId id="293" r:id="rId14"/>
    <p:sldId id="274" r:id="rId15"/>
    <p:sldId id="275" r:id="rId16"/>
    <p:sldId id="276" r:id="rId17"/>
    <p:sldId id="277" r:id="rId18"/>
    <p:sldId id="304" r:id="rId19"/>
    <p:sldId id="278" r:id="rId20"/>
    <p:sldId id="301" r:id="rId21"/>
    <p:sldId id="302" r:id="rId22"/>
    <p:sldId id="295" r:id="rId23"/>
    <p:sldId id="296" r:id="rId24"/>
    <p:sldId id="297" r:id="rId25"/>
    <p:sldId id="306" r:id="rId26"/>
    <p:sldId id="307" r:id="rId27"/>
    <p:sldId id="308" r:id="rId28"/>
    <p:sldId id="309" r:id="rId29"/>
    <p:sldId id="310" r:id="rId30"/>
    <p:sldId id="311" r:id="rId31"/>
    <p:sldId id="284" r:id="rId32"/>
    <p:sldId id="286" r:id="rId33"/>
    <p:sldId id="287" r:id="rId34"/>
    <p:sldId id="288" r:id="rId35"/>
    <p:sldId id="289" r:id="rId36"/>
    <p:sldId id="290" r:id="rId37"/>
    <p:sldId id="291" r:id="rId38"/>
    <p:sldId id="312" r:id="rId39"/>
    <p:sldId id="29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FABC90-1EE5-4874-BFCB-A435EC5C0AC8}" type="datetimeFigureOut">
              <a:rPr lang="en-IN" smtClean="0"/>
              <a:t>10-07-2020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177FDB-089C-4EE6-A9B8-058B1DCE1F8C}" type="slidenum">
              <a:rPr lang="en-IN" smtClean="0"/>
              <a:t>‹#›</a:t>
            </a:fld>
            <a:endParaRPr lang="en-IN"/>
          </a:p>
        </p:txBody>
      </p:sp>
    </p:spTree>
    <p:extLst>
      <p:ext uri="{BB962C8B-B14F-4D97-AF65-F5344CB8AC3E}">
        <p14:creationId xmlns:p14="http://schemas.microsoft.com/office/powerpoint/2010/main" val="244260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51BD3A8-AE7B-4287-8FB1-EACF158E0E4E}" type="slidenum">
              <a:rPr lang="en-US" smtClean="0"/>
              <a:pPr fontAlgn="base">
                <a:spcBef>
                  <a:spcPct val="0"/>
                </a:spcBef>
                <a:spcAft>
                  <a:spcPct val="0"/>
                </a:spcAft>
                <a:defRPr/>
              </a:pPr>
              <a:t>19</a:t>
            </a:fld>
            <a:endParaRPr lang="en-US" smtClean="0"/>
          </a:p>
        </p:txBody>
      </p:sp>
      <p:sp>
        <p:nvSpPr>
          <p:cNvPr id="2662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662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628034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709490-D38A-4F50-8CAE-48BFFB7E27B1}" type="datetimeFigureOut">
              <a:rPr lang="en-US" smtClean="0"/>
              <a:pPr/>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0C52A-BD57-4441-8615-C112869FA1F9}" type="slidenum">
              <a:rPr lang="en-US" smtClean="0"/>
              <a:pPr/>
              <a:t>‹#›</a:t>
            </a:fld>
            <a:endParaRPr lang="en-US"/>
          </a:p>
        </p:txBody>
      </p:sp>
    </p:spTree>
    <p:extLst>
      <p:ext uri="{BB962C8B-B14F-4D97-AF65-F5344CB8AC3E}">
        <p14:creationId xmlns:p14="http://schemas.microsoft.com/office/powerpoint/2010/main" val="2211242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709490-D38A-4F50-8CAE-48BFFB7E27B1}" type="datetimeFigureOut">
              <a:rPr lang="en-US" smtClean="0"/>
              <a:pPr/>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0C52A-BD57-4441-8615-C112869FA1F9}" type="slidenum">
              <a:rPr lang="en-US" smtClean="0"/>
              <a:pPr/>
              <a:t>‹#›</a:t>
            </a:fld>
            <a:endParaRPr lang="en-US"/>
          </a:p>
        </p:txBody>
      </p:sp>
    </p:spTree>
    <p:extLst>
      <p:ext uri="{BB962C8B-B14F-4D97-AF65-F5344CB8AC3E}">
        <p14:creationId xmlns:p14="http://schemas.microsoft.com/office/powerpoint/2010/main" val="316863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709490-D38A-4F50-8CAE-48BFFB7E27B1}" type="datetimeFigureOut">
              <a:rPr lang="en-US" smtClean="0"/>
              <a:pPr/>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0C52A-BD57-4441-8615-C112869FA1F9}" type="slidenum">
              <a:rPr lang="en-US" smtClean="0"/>
              <a:pPr/>
              <a:t>‹#›</a:t>
            </a:fld>
            <a:endParaRPr lang="en-US"/>
          </a:p>
        </p:txBody>
      </p:sp>
    </p:spTree>
    <p:extLst>
      <p:ext uri="{BB962C8B-B14F-4D97-AF65-F5344CB8AC3E}">
        <p14:creationId xmlns:p14="http://schemas.microsoft.com/office/powerpoint/2010/main" val="424685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709490-D38A-4F50-8CAE-48BFFB7E27B1}" type="datetimeFigureOut">
              <a:rPr lang="en-US" smtClean="0"/>
              <a:pPr/>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0C52A-BD57-4441-8615-C112869FA1F9}" type="slidenum">
              <a:rPr lang="en-US" smtClean="0"/>
              <a:pPr/>
              <a:t>‹#›</a:t>
            </a:fld>
            <a:endParaRPr lang="en-US"/>
          </a:p>
        </p:txBody>
      </p:sp>
    </p:spTree>
    <p:extLst>
      <p:ext uri="{BB962C8B-B14F-4D97-AF65-F5344CB8AC3E}">
        <p14:creationId xmlns:p14="http://schemas.microsoft.com/office/powerpoint/2010/main" val="150360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709490-D38A-4F50-8CAE-48BFFB7E27B1}" type="datetimeFigureOut">
              <a:rPr lang="en-US" smtClean="0"/>
              <a:pPr/>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0C52A-BD57-4441-8615-C112869FA1F9}" type="slidenum">
              <a:rPr lang="en-US" smtClean="0"/>
              <a:pPr/>
              <a:t>‹#›</a:t>
            </a:fld>
            <a:endParaRPr lang="en-US"/>
          </a:p>
        </p:txBody>
      </p:sp>
    </p:spTree>
    <p:extLst>
      <p:ext uri="{BB962C8B-B14F-4D97-AF65-F5344CB8AC3E}">
        <p14:creationId xmlns:p14="http://schemas.microsoft.com/office/powerpoint/2010/main" val="220952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709490-D38A-4F50-8CAE-48BFFB7E27B1}" type="datetimeFigureOut">
              <a:rPr lang="en-US" smtClean="0"/>
              <a:pPr/>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0C52A-BD57-4441-8615-C112869FA1F9}" type="slidenum">
              <a:rPr lang="en-US" smtClean="0"/>
              <a:pPr/>
              <a:t>‹#›</a:t>
            </a:fld>
            <a:endParaRPr lang="en-US"/>
          </a:p>
        </p:txBody>
      </p:sp>
    </p:spTree>
    <p:extLst>
      <p:ext uri="{BB962C8B-B14F-4D97-AF65-F5344CB8AC3E}">
        <p14:creationId xmlns:p14="http://schemas.microsoft.com/office/powerpoint/2010/main" val="306982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709490-D38A-4F50-8CAE-48BFFB7E27B1}" type="datetimeFigureOut">
              <a:rPr lang="en-US" smtClean="0"/>
              <a:pPr/>
              <a:t>7/10/2020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00C52A-BD57-4441-8615-C112869FA1F9}" type="slidenum">
              <a:rPr lang="en-US" smtClean="0"/>
              <a:pPr/>
              <a:t>‹#›</a:t>
            </a:fld>
            <a:endParaRPr lang="en-US"/>
          </a:p>
        </p:txBody>
      </p:sp>
    </p:spTree>
    <p:extLst>
      <p:ext uri="{BB962C8B-B14F-4D97-AF65-F5344CB8AC3E}">
        <p14:creationId xmlns:p14="http://schemas.microsoft.com/office/powerpoint/2010/main" val="67903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709490-D38A-4F50-8CAE-48BFFB7E27B1}" type="datetimeFigureOut">
              <a:rPr lang="en-US" smtClean="0"/>
              <a:pPr/>
              <a:t>7/10/2020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00C52A-BD57-4441-8615-C112869FA1F9}" type="slidenum">
              <a:rPr lang="en-US" smtClean="0"/>
              <a:pPr/>
              <a:t>‹#›</a:t>
            </a:fld>
            <a:endParaRPr lang="en-US"/>
          </a:p>
        </p:txBody>
      </p:sp>
    </p:spTree>
    <p:extLst>
      <p:ext uri="{BB962C8B-B14F-4D97-AF65-F5344CB8AC3E}">
        <p14:creationId xmlns:p14="http://schemas.microsoft.com/office/powerpoint/2010/main" val="3610551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09490-D38A-4F50-8CAE-48BFFB7E27B1}" type="datetimeFigureOut">
              <a:rPr lang="en-US" smtClean="0"/>
              <a:pPr/>
              <a:t>7/10/2020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00C52A-BD57-4441-8615-C112869FA1F9}" type="slidenum">
              <a:rPr lang="en-US" smtClean="0"/>
              <a:pPr/>
              <a:t>‹#›</a:t>
            </a:fld>
            <a:endParaRPr lang="en-US"/>
          </a:p>
        </p:txBody>
      </p:sp>
    </p:spTree>
    <p:extLst>
      <p:ext uri="{BB962C8B-B14F-4D97-AF65-F5344CB8AC3E}">
        <p14:creationId xmlns:p14="http://schemas.microsoft.com/office/powerpoint/2010/main" val="291741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709490-D38A-4F50-8CAE-48BFFB7E27B1}" type="datetimeFigureOut">
              <a:rPr lang="en-US" smtClean="0"/>
              <a:pPr/>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0C52A-BD57-4441-8615-C112869FA1F9}" type="slidenum">
              <a:rPr lang="en-US" smtClean="0"/>
              <a:pPr/>
              <a:t>‹#›</a:t>
            </a:fld>
            <a:endParaRPr lang="en-US"/>
          </a:p>
        </p:txBody>
      </p:sp>
    </p:spTree>
    <p:extLst>
      <p:ext uri="{BB962C8B-B14F-4D97-AF65-F5344CB8AC3E}">
        <p14:creationId xmlns:p14="http://schemas.microsoft.com/office/powerpoint/2010/main" val="2951240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709490-D38A-4F50-8CAE-48BFFB7E27B1}" type="datetimeFigureOut">
              <a:rPr lang="en-US" smtClean="0"/>
              <a:pPr/>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0C52A-BD57-4441-8615-C112869FA1F9}" type="slidenum">
              <a:rPr lang="en-US" smtClean="0"/>
              <a:pPr/>
              <a:t>‹#›</a:t>
            </a:fld>
            <a:endParaRPr lang="en-US"/>
          </a:p>
        </p:txBody>
      </p:sp>
    </p:spTree>
    <p:extLst>
      <p:ext uri="{BB962C8B-B14F-4D97-AF65-F5344CB8AC3E}">
        <p14:creationId xmlns:p14="http://schemas.microsoft.com/office/powerpoint/2010/main" val="292405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709490-D38A-4F50-8CAE-48BFFB7E27B1}" type="datetimeFigureOut">
              <a:rPr lang="en-US" smtClean="0"/>
              <a:pPr/>
              <a:t>7/10/2020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00C52A-BD57-4441-8615-C112869FA1F9}" type="slidenum">
              <a:rPr lang="en-US" smtClean="0"/>
              <a:pPr/>
              <a:t>‹#›</a:t>
            </a:fld>
            <a:endParaRPr lang="en-US"/>
          </a:p>
        </p:txBody>
      </p:sp>
    </p:spTree>
    <p:extLst>
      <p:ext uri="{BB962C8B-B14F-4D97-AF65-F5344CB8AC3E}">
        <p14:creationId xmlns:p14="http://schemas.microsoft.com/office/powerpoint/2010/main" val="3161185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oracle.com/in/database/what-is-databas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ndex.jpeg"/>
          <p:cNvPicPr>
            <a:picLocks noGrp="1" noChangeAspect="1"/>
          </p:cNvPicPr>
          <p:nvPr>
            <p:ph idx="1"/>
          </p:nvPr>
        </p:nvPicPr>
        <p:blipFill>
          <a:blip r:embed="rId2"/>
          <a:stretch>
            <a:fillRect/>
          </a:stretch>
        </p:blipFill>
        <p:spPr>
          <a:xfrm>
            <a:off x="533400" y="1676400"/>
            <a:ext cx="3886200" cy="2667000"/>
          </a:xfrm>
        </p:spPr>
      </p:pic>
      <p:pic>
        <p:nvPicPr>
          <p:cNvPr id="6" name="Picture 5" descr="index.jpeg"/>
          <p:cNvPicPr>
            <a:picLocks noChangeAspect="1"/>
          </p:cNvPicPr>
          <p:nvPr/>
        </p:nvPicPr>
        <p:blipFill>
          <a:blip r:embed="rId3"/>
          <a:stretch>
            <a:fillRect/>
          </a:stretch>
        </p:blipFill>
        <p:spPr>
          <a:xfrm>
            <a:off x="5181600" y="2057400"/>
            <a:ext cx="3238500" cy="2362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DBMS</a:t>
            </a:r>
            <a:endParaRPr lang="en-US" dirty="0"/>
          </a:p>
        </p:txBody>
      </p:sp>
      <p:sp>
        <p:nvSpPr>
          <p:cNvPr id="3" name="Content Placeholder 2"/>
          <p:cNvSpPr>
            <a:spLocks noGrp="1"/>
          </p:cNvSpPr>
          <p:nvPr>
            <p:ph idx="1"/>
          </p:nvPr>
        </p:nvSpPr>
        <p:spPr/>
        <p:txBody>
          <a:bodyPr>
            <a:normAutofit/>
          </a:bodyPr>
          <a:lstStyle/>
          <a:p>
            <a:r>
              <a:rPr lang="en-US" sz="2800" dirty="0" smtClean="0"/>
              <a:t>Data independency</a:t>
            </a:r>
          </a:p>
          <a:p>
            <a:r>
              <a:rPr lang="en-US" sz="2800" dirty="0" smtClean="0"/>
              <a:t>Efficient data access</a:t>
            </a:r>
          </a:p>
          <a:p>
            <a:r>
              <a:rPr lang="en-US" sz="2800" dirty="0" smtClean="0"/>
              <a:t>Data integrity and security</a:t>
            </a:r>
          </a:p>
          <a:p>
            <a:r>
              <a:rPr lang="en-US" sz="2800" dirty="0" smtClean="0"/>
              <a:t>Data Administration</a:t>
            </a:r>
          </a:p>
          <a:p>
            <a:r>
              <a:rPr lang="en-US" sz="2800" dirty="0" smtClean="0"/>
              <a:t>Concurrent access and Crash recovery</a:t>
            </a:r>
          </a:p>
          <a:p>
            <a:r>
              <a:rPr lang="en-US" sz="2800" dirty="0" smtClean="0"/>
              <a:t>Reduced application development time</a:t>
            </a:r>
            <a:endParaRPr lang="en-US" sz="2800" dirty="0"/>
          </a:p>
        </p:txBody>
      </p:sp>
      <p:pic>
        <p:nvPicPr>
          <p:cNvPr id="2050" name="Picture 2"/>
          <p:cNvPicPr>
            <a:picLocks noChangeAspect="1" noChangeArrowheads="1"/>
          </p:cNvPicPr>
          <p:nvPr/>
        </p:nvPicPr>
        <p:blipFill>
          <a:blip r:embed="rId2"/>
          <a:srcRect/>
          <a:stretch>
            <a:fillRect/>
          </a:stretch>
        </p:blipFill>
        <p:spPr bwMode="auto">
          <a:xfrm>
            <a:off x="7010400" y="4876800"/>
            <a:ext cx="1457325" cy="1390650"/>
          </a:xfrm>
          <a:prstGeom prst="rect">
            <a:avLst/>
          </a:prstGeom>
          <a:noFill/>
          <a:ln w="9525">
            <a:noFill/>
            <a:miter lim="800000"/>
            <a:headEnd/>
            <a:tailEnd/>
          </a:ln>
          <a:effectLst/>
        </p:spPr>
      </p:pic>
    </p:spTree>
    <p:extLst>
      <p:ext uri="{BB962C8B-B14F-4D97-AF65-F5344CB8AC3E}">
        <p14:creationId xmlns:p14="http://schemas.microsoft.com/office/powerpoint/2010/main" val="2788130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View of Data</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Database system provides – users with an abstract view of data</a:t>
            </a:r>
          </a:p>
          <a:p>
            <a:r>
              <a:rPr lang="en-US" dirty="0" smtClean="0"/>
              <a:t>System hides certain details of how the data are stored and maintained.</a:t>
            </a:r>
            <a:endParaRPr lang="en-US" dirty="0"/>
          </a:p>
        </p:txBody>
      </p:sp>
    </p:spTree>
    <p:extLst>
      <p:ext uri="{BB962C8B-B14F-4D97-AF65-F5344CB8AC3E}">
        <p14:creationId xmlns:p14="http://schemas.microsoft.com/office/powerpoint/2010/main" val="4028186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fontScale="90000"/>
          </a:bodyPr>
          <a:lstStyle/>
          <a:p>
            <a:r>
              <a:rPr lang="en-US" dirty="0" smtClean="0">
                <a:solidFill>
                  <a:srgbClr val="FF0000"/>
                </a:solidFill>
              </a:rPr>
              <a:t>Data Abstraction</a:t>
            </a:r>
            <a:endParaRPr lang="en-US" dirty="0">
              <a:solidFill>
                <a:srgbClr val="FF0000"/>
              </a:solidFill>
            </a:endParaRPr>
          </a:p>
        </p:txBody>
      </p:sp>
      <p:sp>
        <p:nvSpPr>
          <p:cNvPr id="3" name="Content Placeholder 2"/>
          <p:cNvSpPr>
            <a:spLocks noGrp="1"/>
          </p:cNvSpPr>
          <p:nvPr>
            <p:ph idx="1"/>
          </p:nvPr>
        </p:nvSpPr>
        <p:spPr>
          <a:xfrm>
            <a:off x="457200" y="914400"/>
            <a:ext cx="8229600" cy="5715000"/>
          </a:xfrm>
        </p:spPr>
        <p:txBody>
          <a:bodyPr>
            <a:normAutofit fontScale="92500" lnSpcReduction="10000"/>
          </a:bodyPr>
          <a:lstStyle/>
          <a:p>
            <a:pPr algn="just"/>
            <a:r>
              <a:rPr lang="en-IN" dirty="0"/>
              <a:t>Database systems are made-up of complex data structures. To ease the user interaction with database, the developers hide internal irrelevant details from users. This process of hiding irrelevant details from user is called data </a:t>
            </a:r>
            <a:r>
              <a:rPr lang="en-IN" dirty="0" smtClean="0"/>
              <a:t>abstraction.</a:t>
            </a:r>
          </a:p>
          <a:p>
            <a:r>
              <a:rPr lang="en-US" dirty="0" smtClean="0"/>
              <a:t>How to rate a system usable? – retrieve data efficiently</a:t>
            </a:r>
          </a:p>
          <a:p>
            <a:r>
              <a:rPr lang="en-US" dirty="0" smtClean="0"/>
              <a:t>To achieve efficiency – complex data structures are used to represent data</a:t>
            </a:r>
          </a:p>
          <a:p>
            <a:r>
              <a:rPr lang="en-US" dirty="0" smtClean="0"/>
              <a:t>Not all users of DB are experts in computer usage – developers of DB hide complexity </a:t>
            </a:r>
          </a:p>
          <a:p>
            <a:endParaRPr lang="en-US" dirty="0" smtClean="0"/>
          </a:p>
        </p:txBody>
      </p:sp>
    </p:spTree>
    <p:extLst>
      <p:ext uri="{BB962C8B-B14F-4D97-AF65-F5344CB8AC3E}">
        <p14:creationId xmlns:p14="http://schemas.microsoft.com/office/powerpoint/2010/main" val="761282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t>
            </a:r>
            <a:r>
              <a:rPr lang="en-IN" dirty="0" smtClean="0"/>
              <a:t>hree </a:t>
            </a:r>
            <a:r>
              <a:rPr lang="en-IN" dirty="0"/>
              <a:t>levels of data abstraction:</a:t>
            </a:r>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419224"/>
            <a:ext cx="8762999"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2541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Levels of abstraction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Developers hide complexity through several levels of abstraction.</a:t>
            </a:r>
          </a:p>
          <a:p>
            <a:pPr lvl="1"/>
            <a:r>
              <a:rPr lang="en-US" dirty="0" smtClean="0"/>
              <a:t>Physical level</a:t>
            </a:r>
          </a:p>
          <a:p>
            <a:pPr lvl="1"/>
            <a:r>
              <a:rPr lang="en-US" dirty="0" smtClean="0"/>
              <a:t>Logical level</a:t>
            </a:r>
          </a:p>
          <a:p>
            <a:pPr lvl="1"/>
            <a:r>
              <a:rPr lang="en-US" dirty="0" smtClean="0"/>
              <a:t>View level</a:t>
            </a:r>
            <a:endParaRPr lang="en-US" dirty="0"/>
          </a:p>
        </p:txBody>
      </p:sp>
    </p:spTree>
    <p:extLst>
      <p:ext uri="{BB962C8B-B14F-4D97-AF65-F5344CB8AC3E}">
        <p14:creationId xmlns:p14="http://schemas.microsoft.com/office/powerpoint/2010/main" val="4192646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Physical Level</a:t>
            </a:r>
            <a:endParaRPr lang="en-US" dirty="0">
              <a:solidFill>
                <a:srgbClr val="FF0000"/>
              </a:solidFill>
            </a:endParaRPr>
          </a:p>
        </p:txBody>
      </p:sp>
      <p:sp>
        <p:nvSpPr>
          <p:cNvPr id="3" name="Content Placeholder 2"/>
          <p:cNvSpPr>
            <a:spLocks noGrp="1"/>
          </p:cNvSpPr>
          <p:nvPr>
            <p:ph idx="1"/>
          </p:nvPr>
        </p:nvSpPr>
        <p:spPr/>
        <p:txBody>
          <a:bodyPr/>
          <a:lstStyle/>
          <a:p>
            <a:pPr lvl="1">
              <a:buFont typeface="Arial" pitchFamily="34" charset="0"/>
              <a:buChar char="•"/>
            </a:pPr>
            <a:r>
              <a:rPr lang="en-US" dirty="0" smtClean="0"/>
              <a:t>lowest level of abstraction</a:t>
            </a:r>
          </a:p>
          <a:p>
            <a:pPr lvl="1">
              <a:buFont typeface="Arial" pitchFamily="34" charset="0"/>
              <a:buChar char="•"/>
            </a:pPr>
            <a:r>
              <a:rPr lang="en-US" dirty="0" smtClean="0"/>
              <a:t>Show </a:t>
            </a:r>
            <a:r>
              <a:rPr lang="en-US" b="1" i="1" dirty="0" smtClean="0"/>
              <a:t>how</a:t>
            </a:r>
            <a:r>
              <a:rPr lang="en-US" dirty="0" smtClean="0"/>
              <a:t> data are actually stored</a:t>
            </a:r>
          </a:p>
          <a:p>
            <a:pPr lvl="1">
              <a:buFont typeface="Arial" pitchFamily="34" charset="0"/>
              <a:buChar char="•"/>
            </a:pPr>
            <a:r>
              <a:rPr lang="en-US" dirty="0" smtClean="0"/>
              <a:t>Describes complex low level data structure</a:t>
            </a:r>
          </a:p>
          <a:p>
            <a:pPr lvl="1">
              <a:buFont typeface="Arial" pitchFamily="34" charset="0"/>
              <a:buChar char="•"/>
            </a:pPr>
            <a:r>
              <a:rPr lang="en-IN" dirty="0"/>
              <a:t>The internal view tells us what data is stored in the database and </a:t>
            </a:r>
            <a:r>
              <a:rPr lang="en-IN" dirty="0" smtClean="0"/>
              <a:t>how.</a:t>
            </a:r>
          </a:p>
          <a:p>
            <a:pPr lvl="1">
              <a:buFont typeface="Arial" pitchFamily="34" charset="0"/>
              <a:buChar char="•"/>
            </a:pPr>
            <a:r>
              <a:rPr lang="en-IN" dirty="0"/>
              <a:t>It helps you to keeps information about the actual representation of the entire database. Like the actual storage of the data on the disk in the form of records</a:t>
            </a:r>
            <a:endParaRPr lang="en-US" dirty="0" smtClean="0"/>
          </a:p>
          <a:p>
            <a:endParaRPr lang="en-US" dirty="0"/>
          </a:p>
        </p:txBody>
      </p:sp>
    </p:spTree>
    <p:extLst>
      <p:ext uri="{BB962C8B-B14F-4D97-AF65-F5344CB8AC3E}">
        <p14:creationId xmlns:p14="http://schemas.microsoft.com/office/powerpoint/2010/main" val="2872526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Logical Level</a:t>
            </a:r>
            <a:endParaRPr lang="en-US" dirty="0">
              <a:solidFill>
                <a:srgbClr val="FF0000"/>
              </a:solidFill>
            </a:endParaRPr>
          </a:p>
        </p:txBody>
      </p:sp>
      <p:sp>
        <p:nvSpPr>
          <p:cNvPr id="3" name="Content Placeholder 2"/>
          <p:cNvSpPr>
            <a:spLocks noGrp="1"/>
          </p:cNvSpPr>
          <p:nvPr>
            <p:ph idx="1"/>
          </p:nvPr>
        </p:nvSpPr>
        <p:spPr/>
        <p:txBody>
          <a:bodyPr>
            <a:normAutofit/>
          </a:bodyPr>
          <a:lstStyle/>
          <a:p>
            <a:pPr marL="342900" lvl="1" indent="-342900" algn="just">
              <a:buFont typeface="Arial" pitchFamily="34" charset="0"/>
              <a:buChar char="•"/>
            </a:pPr>
            <a:r>
              <a:rPr lang="en-US" dirty="0" smtClean="0"/>
              <a:t>Next higher level of abstraction</a:t>
            </a:r>
          </a:p>
          <a:p>
            <a:pPr algn="just"/>
            <a:r>
              <a:rPr lang="en-US" dirty="0" smtClean="0"/>
              <a:t>Shows </a:t>
            </a:r>
            <a:r>
              <a:rPr lang="en-US" b="1" i="1" dirty="0" smtClean="0"/>
              <a:t>what</a:t>
            </a:r>
            <a:r>
              <a:rPr lang="en-US" dirty="0" smtClean="0"/>
              <a:t> data are stored</a:t>
            </a:r>
          </a:p>
          <a:p>
            <a:pPr algn="just"/>
            <a:r>
              <a:rPr lang="en-US" b="1" i="1" dirty="0" smtClean="0"/>
              <a:t>What</a:t>
            </a:r>
            <a:r>
              <a:rPr lang="en-US" dirty="0" smtClean="0"/>
              <a:t> relationship exists among the stored data</a:t>
            </a:r>
          </a:p>
          <a:p>
            <a:pPr algn="just"/>
            <a:r>
              <a:rPr lang="en-US" dirty="0" smtClean="0"/>
              <a:t>Describes DB in simple structures</a:t>
            </a:r>
          </a:p>
          <a:p>
            <a:pPr algn="just"/>
            <a:r>
              <a:rPr lang="en-US" dirty="0" smtClean="0"/>
              <a:t>DB admins use this level to decide what information to keep in database.</a:t>
            </a:r>
          </a:p>
          <a:p>
            <a:pPr algn="just"/>
            <a:endParaRPr lang="en-US" dirty="0"/>
          </a:p>
        </p:txBody>
      </p:sp>
    </p:spTree>
    <p:extLst>
      <p:ext uri="{BB962C8B-B14F-4D97-AF65-F5344CB8AC3E}">
        <p14:creationId xmlns:p14="http://schemas.microsoft.com/office/powerpoint/2010/main" val="3286105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rgbClr val="FF0000"/>
                </a:solidFill>
              </a:rPr>
              <a:t>View Level</a:t>
            </a:r>
            <a:endParaRPr lang="en-US" dirty="0">
              <a:solidFill>
                <a:srgbClr val="FF0000"/>
              </a:solidFill>
            </a:endParaRPr>
          </a:p>
        </p:txBody>
      </p:sp>
      <p:sp>
        <p:nvSpPr>
          <p:cNvPr id="3" name="Content Placeholder 2"/>
          <p:cNvSpPr>
            <a:spLocks noGrp="1"/>
          </p:cNvSpPr>
          <p:nvPr>
            <p:ph idx="1"/>
          </p:nvPr>
        </p:nvSpPr>
        <p:spPr>
          <a:xfrm>
            <a:off x="457200" y="838200"/>
            <a:ext cx="8229600" cy="5287963"/>
          </a:xfrm>
        </p:spPr>
        <p:txBody>
          <a:bodyPr>
            <a:normAutofit/>
          </a:bodyPr>
          <a:lstStyle/>
          <a:p>
            <a:pPr algn="just"/>
            <a:r>
              <a:rPr lang="en-US" dirty="0" smtClean="0"/>
              <a:t>Highest level of abstraction</a:t>
            </a:r>
          </a:p>
          <a:p>
            <a:pPr algn="just"/>
            <a:r>
              <a:rPr lang="en-US" dirty="0" smtClean="0"/>
              <a:t>Many users of DB don’t need all such information</a:t>
            </a:r>
          </a:p>
          <a:p>
            <a:pPr algn="just"/>
            <a:r>
              <a:rPr lang="en-US" dirty="0" smtClean="0"/>
              <a:t>The view level of abstraction simplify the interaction with the system.</a:t>
            </a:r>
          </a:p>
          <a:p>
            <a:r>
              <a:rPr lang="en-IN" dirty="0" smtClean="0"/>
              <a:t>An </a:t>
            </a:r>
            <a:r>
              <a:rPr lang="en-IN" dirty="0"/>
              <a:t>external level is only related to the data which is viewed by specific end users.</a:t>
            </a:r>
          </a:p>
          <a:p>
            <a:r>
              <a:rPr lang="en-IN" dirty="0"/>
              <a:t>This level includes some external schemas.</a:t>
            </a:r>
          </a:p>
          <a:p>
            <a:r>
              <a:rPr lang="en-IN" dirty="0"/>
              <a:t>External schema level is nearest to the user</a:t>
            </a:r>
          </a:p>
          <a:p>
            <a:pPr algn="just"/>
            <a:endParaRPr lang="en-US" dirty="0"/>
          </a:p>
        </p:txBody>
      </p:sp>
    </p:spTree>
    <p:extLst>
      <p:ext uri="{BB962C8B-B14F-4D97-AF65-F5344CB8AC3E}">
        <p14:creationId xmlns:p14="http://schemas.microsoft.com/office/powerpoint/2010/main" val="2383650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lgn="just"/>
            <a:r>
              <a:rPr lang="en-IN" dirty="0"/>
              <a:t>This level of abstraction is reliant on software and hardware. This level is created last because designers will know the exact specifications of the database and can from there decide what exact hardware specs are needed. </a:t>
            </a:r>
            <a:endParaRPr lang="en-IN" dirty="0" smtClean="0"/>
          </a:p>
          <a:p>
            <a:pPr algn="just"/>
            <a:r>
              <a:rPr lang="en-IN" dirty="0" smtClean="0"/>
              <a:t>The </a:t>
            </a:r>
            <a:r>
              <a:rPr lang="en-IN" dirty="0"/>
              <a:t>goal of the physical level is to create a design where the physical model can be changed without affecting the internal model.</a:t>
            </a:r>
          </a:p>
        </p:txBody>
      </p:sp>
    </p:spTree>
    <p:extLst>
      <p:ext uri="{BB962C8B-B14F-4D97-AF65-F5344CB8AC3E}">
        <p14:creationId xmlns:p14="http://schemas.microsoft.com/office/powerpoint/2010/main" val="4131061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457200" y="274638"/>
            <a:ext cx="8229600" cy="1096962"/>
          </a:xfrm>
        </p:spPr>
        <p:txBody>
          <a:bodyPr rtlCol="0">
            <a:normAutofit/>
          </a:bodyPr>
          <a:lstStyle/>
          <a:p>
            <a:pPr eaLnBrk="1" fontAlgn="auto" hangingPunct="1">
              <a:spcAft>
                <a:spcPts val="0"/>
              </a:spcAft>
              <a:defRPr/>
            </a:pPr>
            <a:r>
              <a:rPr lang="en-US" dirty="0" smtClean="0">
                <a:solidFill>
                  <a:srgbClr val="FF0000"/>
                </a:solidFill>
              </a:rPr>
              <a:t>View of Data</a:t>
            </a:r>
          </a:p>
        </p:txBody>
      </p:sp>
      <p:sp>
        <p:nvSpPr>
          <p:cNvPr id="6147" name="Rectangle 3"/>
          <p:cNvSpPr>
            <a:spLocks noChangeArrowheads="1"/>
          </p:cNvSpPr>
          <p:nvPr/>
        </p:nvSpPr>
        <p:spPr bwMode="auto">
          <a:xfrm>
            <a:off x="4419600" y="3505200"/>
            <a:ext cx="2514600" cy="1219200"/>
          </a:xfrm>
          <a:prstGeom prst="rect">
            <a:avLst/>
          </a:prstGeom>
          <a:noFill/>
          <a:ln w="38100">
            <a:solidFill>
              <a:srgbClr val="0099FF"/>
            </a:solidFill>
            <a:miter lim="800000"/>
            <a:headEnd/>
            <a:tailEnd/>
          </a:ln>
        </p:spPr>
        <p:txBody>
          <a:bodyPr wrap="none" anchor="ctr"/>
          <a:lstStyle/>
          <a:p>
            <a:pPr algn="ctr"/>
            <a:r>
              <a:rPr lang="en-US" sz="2000" b="1">
                <a:solidFill>
                  <a:srgbClr val="FF0000"/>
                </a:solidFill>
              </a:rPr>
              <a:t>Logical</a:t>
            </a:r>
          </a:p>
          <a:p>
            <a:pPr algn="ctr"/>
            <a:r>
              <a:rPr lang="en-US" sz="2000" b="1">
                <a:solidFill>
                  <a:srgbClr val="FF0000"/>
                </a:solidFill>
              </a:rPr>
              <a:t>Level</a:t>
            </a:r>
          </a:p>
        </p:txBody>
      </p:sp>
      <p:sp>
        <p:nvSpPr>
          <p:cNvPr id="5124" name="Rectangle 4"/>
          <p:cNvSpPr>
            <a:spLocks noChangeArrowheads="1"/>
          </p:cNvSpPr>
          <p:nvPr/>
        </p:nvSpPr>
        <p:spPr bwMode="auto">
          <a:xfrm>
            <a:off x="4495800" y="5334000"/>
            <a:ext cx="2514600" cy="1219200"/>
          </a:xfrm>
          <a:prstGeom prst="rect">
            <a:avLst/>
          </a:prstGeom>
          <a:noFill/>
          <a:ln w="38100">
            <a:solidFill>
              <a:srgbClr val="0099FF"/>
            </a:solidFill>
            <a:miter lim="800000"/>
            <a:headEnd/>
            <a:tailEnd/>
          </a:ln>
        </p:spPr>
        <p:txBody>
          <a:bodyPr wrap="none" anchor="ctr"/>
          <a:lstStyle/>
          <a:p>
            <a:pPr algn="ctr"/>
            <a:r>
              <a:rPr lang="en-US" sz="2000" b="1">
                <a:solidFill>
                  <a:srgbClr val="FF0000"/>
                </a:solidFill>
              </a:rPr>
              <a:t>Physical </a:t>
            </a:r>
          </a:p>
          <a:p>
            <a:pPr algn="ctr"/>
            <a:r>
              <a:rPr lang="en-US" sz="2000" b="1">
                <a:solidFill>
                  <a:srgbClr val="FF0000"/>
                </a:solidFill>
              </a:rPr>
              <a:t>Level</a:t>
            </a:r>
          </a:p>
        </p:txBody>
      </p:sp>
      <p:sp>
        <p:nvSpPr>
          <p:cNvPr id="6149" name="Line 5"/>
          <p:cNvSpPr>
            <a:spLocks noChangeShapeType="1"/>
          </p:cNvSpPr>
          <p:nvPr/>
        </p:nvSpPr>
        <p:spPr bwMode="auto">
          <a:xfrm>
            <a:off x="5715000" y="2895600"/>
            <a:ext cx="0" cy="609600"/>
          </a:xfrm>
          <a:prstGeom prst="line">
            <a:avLst/>
          </a:prstGeom>
          <a:noFill/>
          <a:ln w="38100">
            <a:solidFill>
              <a:srgbClr val="0000FF"/>
            </a:solidFill>
            <a:round/>
            <a:headEnd/>
            <a:tailEnd/>
          </a:ln>
        </p:spPr>
        <p:txBody>
          <a:bodyPr/>
          <a:lstStyle/>
          <a:p>
            <a:endParaRPr lang="en-US"/>
          </a:p>
        </p:txBody>
      </p:sp>
      <p:sp>
        <p:nvSpPr>
          <p:cNvPr id="6150" name="Line 6"/>
          <p:cNvSpPr>
            <a:spLocks noChangeShapeType="1"/>
          </p:cNvSpPr>
          <p:nvPr/>
        </p:nvSpPr>
        <p:spPr bwMode="auto">
          <a:xfrm>
            <a:off x="5715000" y="4724400"/>
            <a:ext cx="0" cy="609600"/>
          </a:xfrm>
          <a:prstGeom prst="line">
            <a:avLst/>
          </a:prstGeom>
          <a:noFill/>
          <a:ln w="38100">
            <a:solidFill>
              <a:srgbClr val="0000FF"/>
            </a:solidFill>
            <a:round/>
            <a:headEnd/>
            <a:tailEnd/>
          </a:ln>
        </p:spPr>
        <p:txBody>
          <a:bodyPr/>
          <a:lstStyle/>
          <a:p>
            <a:endParaRPr lang="en-US"/>
          </a:p>
        </p:txBody>
      </p:sp>
      <p:grpSp>
        <p:nvGrpSpPr>
          <p:cNvPr id="2" name="Group 7"/>
          <p:cNvGrpSpPr>
            <a:grpSpLocks/>
          </p:cNvGrpSpPr>
          <p:nvPr/>
        </p:nvGrpSpPr>
        <p:grpSpPr bwMode="auto">
          <a:xfrm>
            <a:off x="2971800" y="1752600"/>
            <a:ext cx="5638800" cy="1143000"/>
            <a:chOff x="1632" y="864"/>
            <a:chExt cx="3888" cy="960"/>
          </a:xfrm>
        </p:grpSpPr>
        <p:sp>
          <p:nvSpPr>
            <p:cNvPr id="5131" name="Rectangle 8"/>
            <p:cNvSpPr>
              <a:spLocks noChangeArrowheads="1"/>
            </p:cNvSpPr>
            <p:nvPr/>
          </p:nvSpPr>
          <p:spPr bwMode="auto">
            <a:xfrm>
              <a:off x="1632" y="864"/>
              <a:ext cx="3888" cy="960"/>
            </a:xfrm>
            <a:prstGeom prst="rect">
              <a:avLst/>
            </a:prstGeom>
            <a:noFill/>
            <a:ln w="38100">
              <a:solidFill>
                <a:srgbClr val="0099FF"/>
              </a:solidFill>
              <a:miter lim="800000"/>
              <a:headEnd/>
              <a:tailEnd/>
            </a:ln>
          </p:spPr>
          <p:txBody>
            <a:bodyPr wrap="none"/>
            <a:lstStyle/>
            <a:p>
              <a:pPr algn="ctr"/>
              <a:r>
                <a:rPr lang="en-US" sz="2000" b="1">
                  <a:solidFill>
                    <a:srgbClr val="FF0000"/>
                  </a:solidFill>
                </a:rPr>
                <a:t>View Level</a:t>
              </a:r>
            </a:p>
          </p:txBody>
        </p:sp>
        <p:sp>
          <p:nvSpPr>
            <p:cNvPr id="5132" name="Rectangle 9"/>
            <p:cNvSpPr>
              <a:spLocks noChangeArrowheads="1"/>
            </p:cNvSpPr>
            <p:nvPr/>
          </p:nvSpPr>
          <p:spPr bwMode="auto">
            <a:xfrm>
              <a:off x="1872" y="1200"/>
              <a:ext cx="720" cy="480"/>
            </a:xfrm>
            <a:prstGeom prst="rect">
              <a:avLst/>
            </a:prstGeom>
            <a:noFill/>
            <a:ln w="38100">
              <a:solidFill>
                <a:srgbClr val="33CCFF"/>
              </a:solidFill>
              <a:miter lim="800000"/>
              <a:headEnd/>
              <a:tailEnd/>
            </a:ln>
          </p:spPr>
          <p:txBody>
            <a:bodyPr wrap="none" anchor="ctr"/>
            <a:lstStyle/>
            <a:p>
              <a:pPr algn="ctr"/>
              <a:r>
                <a:rPr lang="en-US"/>
                <a:t>View 1</a:t>
              </a:r>
            </a:p>
          </p:txBody>
        </p:sp>
        <p:sp>
          <p:nvSpPr>
            <p:cNvPr id="5133" name="Rectangle 10"/>
            <p:cNvSpPr>
              <a:spLocks noChangeArrowheads="1"/>
            </p:cNvSpPr>
            <p:nvPr/>
          </p:nvSpPr>
          <p:spPr bwMode="auto">
            <a:xfrm>
              <a:off x="2880" y="1200"/>
              <a:ext cx="720" cy="480"/>
            </a:xfrm>
            <a:prstGeom prst="rect">
              <a:avLst/>
            </a:prstGeom>
            <a:noFill/>
            <a:ln w="38100">
              <a:solidFill>
                <a:srgbClr val="33CCFF"/>
              </a:solidFill>
              <a:miter lim="800000"/>
              <a:headEnd/>
              <a:tailEnd/>
            </a:ln>
          </p:spPr>
          <p:txBody>
            <a:bodyPr wrap="none" anchor="ctr"/>
            <a:lstStyle/>
            <a:p>
              <a:pPr algn="ctr"/>
              <a:r>
                <a:rPr lang="en-US"/>
                <a:t>View 2</a:t>
              </a:r>
            </a:p>
          </p:txBody>
        </p:sp>
        <p:sp>
          <p:nvSpPr>
            <p:cNvPr id="5134" name="Rectangle 11"/>
            <p:cNvSpPr>
              <a:spLocks noChangeArrowheads="1"/>
            </p:cNvSpPr>
            <p:nvPr/>
          </p:nvSpPr>
          <p:spPr bwMode="auto">
            <a:xfrm>
              <a:off x="4608" y="1200"/>
              <a:ext cx="720" cy="480"/>
            </a:xfrm>
            <a:prstGeom prst="rect">
              <a:avLst/>
            </a:prstGeom>
            <a:noFill/>
            <a:ln w="38100">
              <a:solidFill>
                <a:srgbClr val="33CCFF"/>
              </a:solidFill>
              <a:miter lim="800000"/>
              <a:headEnd/>
              <a:tailEnd/>
            </a:ln>
          </p:spPr>
          <p:txBody>
            <a:bodyPr wrap="none" anchor="ctr"/>
            <a:lstStyle/>
            <a:p>
              <a:pPr algn="ctr"/>
              <a:r>
                <a:rPr lang="en-US"/>
                <a:t>View n</a:t>
              </a:r>
            </a:p>
          </p:txBody>
        </p:sp>
        <p:sp>
          <p:nvSpPr>
            <p:cNvPr id="5135" name="Text Box 12"/>
            <p:cNvSpPr txBox="1">
              <a:spLocks noChangeArrowheads="1"/>
            </p:cNvSpPr>
            <p:nvPr/>
          </p:nvSpPr>
          <p:spPr bwMode="auto">
            <a:xfrm>
              <a:off x="3888" y="1056"/>
              <a:ext cx="432" cy="692"/>
            </a:xfrm>
            <a:prstGeom prst="rect">
              <a:avLst/>
            </a:prstGeom>
            <a:noFill/>
            <a:ln w="38100">
              <a:noFill/>
              <a:miter lim="800000"/>
              <a:headEnd/>
              <a:tailEnd/>
            </a:ln>
          </p:spPr>
          <p:txBody>
            <a:bodyPr>
              <a:spAutoFit/>
            </a:bodyPr>
            <a:lstStyle/>
            <a:p>
              <a:r>
                <a:rPr lang="en-US" sz="4800"/>
                <a:t>…</a:t>
              </a:r>
            </a:p>
          </p:txBody>
        </p:sp>
      </p:grpSp>
      <p:sp>
        <p:nvSpPr>
          <p:cNvPr id="5128" name="Text Box 13"/>
          <p:cNvSpPr txBox="1">
            <a:spLocks noChangeArrowheads="1"/>
          </p:cNvSpPr>
          <p:nvPr/>
        </p:nvSpPr>
        <p:spPr bwMode="auto">
          <a:xfrm>
            <a:off x="228600" y="5410200"/>
            <a:ext cx="3652838" cy="915988"/>
          </a:xfrm>
          <a:prstGeom prst="rect">
            <a:avLst/>
          </a:prstGeom>
          <a:noFill/>
          <a:ln w="38100">
            <a:noFill/>
            <a:miter lim="800000"/>
            <a:headEnd/>
            <a:tailEnd/>
          </a:ln>
        </p:spPr>
        <p:txBody>
          <a:bodyPr wrap="none">
            <a:spAutoFit/>
          </a:bodyPr>
          <a:lstStyle/>
          <a:p>
            <a:r>
              <a:rPr lang="en-US" b="1" u="sng"/>
              <a:t>How data is actually stored ?</a:t>
            </a:r>
          </a:p>
          <a:p>
            <a:r>
              <a:rPr lang="en-US"/>
              <a:t>    e.g. are we using disks ? Which</a:t>
            </a:r>
          </a:p>
          <a:p>
            <a:r>
              <a:rPr lang="en-US"/>
              <a:t>    file system ?</a:t>
            </a:r>
          </a:p>
        </p:txBody>
      </p:sp>
      <p:sp>
        <p:nvSpPr>
          <p:cNvPr id="6158" name="Text Box 14"/>
          <p:cNvSpPr txBox="1">
            <a:spLocks noChangeArrowheads="1"/>
          </p:cNvSpPr>
          <p:nvPr/>
        </p:nvSpPr>
        <p:spPr bwMode="auto">
          <a:xfrm>
            <a:off x="228600" y="3810000"/>
            <a:ext cx="3894138" cy="915988"/>
          </a:xfrm>
          <a:prstGeom prst="rect">
            <a:avLst/>
          </a:prstGeom>
          <a:noFill/>
          <a:ln w="38100">
            <a:noFill/>
            <a:miter lim="800000"/>
            <a:headEnd/>
            <a:tailEnd/>
          </a:ln>
        </p:spPr>
        <p:txBody>
          <a:bodyPr wrap="none">
            <a:spAutoFit/>
          </a:bodyPr>
          <a:lstStyle/>
          <a:p>
            <a:r>
              <a:rPr lang="en-US" b="1" u="sng"/>
              <a:t>What data is stored ?</a:t>
            </a:r>
          </a:p>
          <a:p>
            <a:r>
              <a:rPr lang="en-US"/>
              <a:t>    describe data properties such as </a:t>
            </a:r>
          </a:p>
          <a:p>
            <a:r>
              <a:rPr lang="en-US"/>
              <a:t>    data semantics, data relationships</a:t>
            </a:r>
          </a:p>
        </p:txBody>
      </p:sp>
      <p:sp>
        <p:nvSpPr>
          <p:cNvPr id="6159" name="Text Box 15"/>
          <p:cNvSpPr txBox="1">
            <a:spLocks noChangeArrowheads="1"/>
          </p:cNvSpPr>
          <p:nvPr/>
        </p:nvSpPr>
        <p:spPr bwMode="auto">
          <a:xfrm>
            <a:off x="533400" y="1905000"/>
            <a:ext cx="2286000" cy="915988"/>
          </a:xfrm>
          <a:prstGeom prst="rect">
            <a:avLst/>
          </a:prstGeom>
          <a:noFill/>
          <a:ln w="38100">
            <a:noFill/>
            <a:miter lim="800000"/>
            <a:headEnd/>
            <a:tailEnd/>
          </a:ln>
        </p:spPr>
        <p:txBody>
          <a:bodyPr>
            <a:spAutoFit/>
          </a:bodyPr>
          <a:lstStyle/>
          <a:p>
            <a:r>
              <a:rPr lang="en-US" b="1" u="sng"/>
              <a:t>What data users and application programs  see ? </a:t>
            </a:r>
            <a:endParaRPr lang="en-US"/>
          </a:p>
        </p:txBody>
      </p:sp>
    </p:spTree>
    <p:extLst>
      <p:ext uri="{BB962C8B-B14F-4D97-AF65-F5344CB8AC3E}">
        <p14:creationId xmlns:p14="http://schemas.microsoft.com/office/powerpoint/2010/main" val="228814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9" grpId="0" animBg="1"/>
      <p:bldP spid="6150" grpId="0" animBg="1"/>
      <p:bldP spid="6158" grpId="0"/>
      <p:bldP spid="61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4952999"/>
          </a:xfrm>
        </p:spPr>
        <p:txBody>
          <a:bodyPr>
            <a:normAutofit/>
          </a:bodyPr>
          <a:lstStyle/>
          <a:p>
            <a:r>
              <a:rPr lang="en-US" b="1" dirty="0" smtClean="0"/>
              <a:t/>
            </a:r>
            <a:br>
              <a:rPr lang="en-US" b="1" dirty="0" smtClean="0"/>
            </a:br>
            <a:r>
              <a:rPr lang="en-US" b="1" dirty="0" smtClean="0"/>
              <a:t>Introduction</a:t>
            </a:r>
            <a:r>
              <a:rPr lang="en-US" dirty="0" smtClean="0"/>
              <a:t/>
            </a:r>
            <a:br>
              <a:rPr lang="en-US" dirty="0" smtClean="0"/>
            </a:br>
            <a:r>
              <a:rPr lang="en-US" dirty="0"/>
              <a:t/>
            </a:r>
            <a:br>
              <a:rPr lang="en-US" dirty="0"/>
            </a:br>
            <a:r>
              <a:rPr lang="en-US" dirty="0" smtClean="0"/>
              <a:t>Database System Applications </a:t>
            </a:r>
            <a:br>
              <a:rPr lang="en-US" dirty="0" smtClean="0"/>
            </a:br>
            <a:r>
              <a:rPr lang="en-US" dirty="0" smtClean="0"/>
              <a:t>and </a:t>
            </a:r>
            <a:br>
              <a:rPr lang="en-US" dirty="0" smtClean="0"/>
            </a:br>
            <a:r>
              <a:rPr lang="en-US" dirty="0" smtClean="0"/>
              <a:t>Purpose Of Database Systems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25215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Instances and Schemas</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smtClean="0">
                <a:solidFill>
                  <a:srgbClr val="FF0000"/>
                </a:solidFill>
                <a:latin typeface="Times New Roman" charset="0"/>
                <a:cs typeface="Times New Roman" charset="0"/>
              </a:rPr>
              <a:t>Instance</a:t>
            </a:r>
            <a:r>
              <a:rPr lang="en-US" dirty="0" smtClean="0">
                <a:latin typeface="Times New Roman" charset="0"/>
                <a:cs typeface="Times New Roman" charset="0"/>
              </a:rPr>
              <a:t> – the actual content of the database at a particular point in time </a:t>
            </a:r>
          </a:p>
          <a:p>
            <a:pPr algn="just"/>
            <a:r>
              <a:rPr lang="en-US" dirty="0" smtClean="0">
                <a:solidFill>
                  <a:srgbClr val="FF0000"/>
                </a:solidFill>
                <a:latin typeface="Times New Roman" charset="0"/>
                <a:cs typeface="Times New Roman" charset="0"/>
              </a:rPr>
              <a:t>Schema</a:t>
            </a:r>
            <a:r>
              <a:rPr lang="en-US" dirty="0" smtClean="0">
                <a:latin typeface="Times New Roman" charset="0"/>
                <a:cs typeface="Times New Roman" charset="0"/>
              </a:rPr>
              <a:t> – overall design of DB, schema changes are infrequent</a:t>
            </a:r>
          </a:p>
          <a:p>
            <a:pPr lvl="1" algn="just"/>
            <a:r>
              <a:rPr lang="en-US" sz="2400" b="1" dirty="0" smtClean="0">
                <a:solidFill>
                  <a:srgbClr val="0070C0"/>
                </a:solidFill>
                <a:latin typeface="Times New Roman" charset="0"/>
                <a:cs typeface="Times New Roman" charset="0"/>
              </a:rPr>
              <a:t>Physical schema</a:t>
            </a:r>
            <a:r>
              <a:rPr lang="en-US" sz="2400" dirty="0" smtClean="0">
                <a:solidFill>
                  <a:srgbClr val="0070C0"/>
                </a:solidFill>
                <a:latin typeface="Times New Roman" charset="0"/>
                <a:cs typeface="Times New Roman" charset="0"/>
              </a:rPr>
              <a:t>: </a:t>
            </a:r>
            <a:r>
              <a:rPr lang="en-US" sz="2400" dirty="0" smtClean="0">
                <a:latin typeface="Times New Roman" charset="0"/>
                <a:cs typeface="Times New Roman" charset="0"/>
              </a:rPr>
              <a:t>database design at the physical level</a:t>
            </a:r>
          </a:p>
          <a:p>
            <a:pPr lvl="1" algn="just"/>
            <a:r>
              <a:rPr lang="en-US" sz="2400" b="1" dirty="0" smtClean="0">
                <a:solidFill>
                  <a:srgbClr val="0070C0"/>
                </a:solidFill>
                <a:latin typeface="Times New Roman" charset="0"/>
                <a:cs typeface="Times New Roman" charset="0"/>
              </a:rPr>
              <a:t>Logical schema</a:t>
            </a:r>
            <a:r>
              <a:rPr lang="en-US" sz="2400" dirty="0" smtClean="0">
                <a:latin typeface="Times New Roman" charset="0"/>
                <a:cs typeface="Times New Roman" charset="0"/>
              </a:rPr>
              <a:t>: database design at the logical level</a:t>
            </a:r>
          </a:p>
          <a:p>
            <a:pPr lvl="1" algn="just"/>
            <a:r>
              <a:rPr lang="en-US" sz="2400" b="1" dirty="0" smtClean="0">
                <a:solidFill>
                  <a:srgbClr val="0070C0"/>
                </a:solidFill>
                <a:latin typeface="Times New Roman" charset="0"/>
                <a:cs typeface="Times New Roman" charset="0"/>
              </a:rPr>
              <a:t>Sub-schemas: </a:t>
            </a:r>
            <a:r>
              <a:rPr lang="en-US" sz="2400" dirty="0" smtClean="0">
                <a:latin typeface="Times New Roman" charset="0"/>
                <a:cs typeface="Times New Roman" charset="0"/>
              </a:rPr>
              <a:t>several schemas at view level to describe different views of DB</a:t>
            </a:r>
            <a:endParaRPr lang="en-US" dirty="0" smtClean="0"/>
          </a:p>
          <a:p>
            <a:pPr algn="just"/>
            <a:endParaRPr lang="en-US" dirty="0"/>
          </a:p>
        </p:txBody>
      </p:sp>
    </p:spTree>
    <p:extLst>
      <p:ext uri="{BB962C8B-B14F-4D97-AF65-F5344CB8AC3E}">
        <p14:creationId xmlns:p14="http://schemas.microsoft.com/office/powerpoint/2010/main" val="1030921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Schema</a:t>
            </a:r>
            <a:endParaRPr lang="en-IN" dirty="0"/>
          </a:p>
        </p:txBody>
      </p:sp>
      <p:sp>
        <p:nvSpPr>
          <p:cNvPr id="3" name="Content Placeholder 2"/>
          <p:cNvSpPr>
            <a:spLocks noGrp="1"/>
          </p:cNvSpPr>
          <p:nvPr>
            <p:ph idx="1"/>
          </p:nvPr>
        </p:nvSpPr>
        <p:spPr/>
        <p:txBody>
          <a:bodyPr/>
          <a:lstStyle/>
          <a:p>
            <a:r>
              <a:rPr lang="en-IN" dirty="0"/>
              <a:t>A database schema is the skeleton structure that represents the logical view of the entire database. </a:t>
            </a:r>
            <a:endParaRPr lang="en-IN" dirty="0" smtClean="0"/>
          </a:p>
          <a:p>
            <a:r>
              <a:rPr lang="en-IN" dirty="0" smtClean="0"/>
              <a:t>It </a:t>
            </a:r>
            <a:r>
              <a:rPr lang="en-IN" dirty="0"/>
              <a:t>defines how the data is organized and how the relations among them are associated. It formulates all the constraints that are to be applied on the data.</a:t>
            </a:r>
          </a:p>
        </p:txBody>
      </p:sp>
    </p:spTree>
    <p:extLst>
      <p:ext uri="{BB962C8B-B14F-4D97-AF65-F5344CB8AC3E}">
        <p14:creationId xmlns:p14="http://schemas.microsoft.com/office/powerpoint/2010/main" val="2553068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Three schema Architecture</a:t>
            </a:r>
            <a:br>
              <a:rPr lang="en-IN" dirty="0"/>
            </a:br>
            <a:endParaRPr lang="en-IN"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algn="just"/>
            <a:r>
              <a:rPr lang="en-IN" dirty="0"/>
              <a:t>The three schema architecture is also called ANSI/SPARC architecture or three-level architecture.</a:t>
            </a:r>
          </a:p>
          <a:p>
            <a:pPr algn="just"/>
            <a:r>
              <a:rPr lang="en-IN" dirty="0"/>
              <a:t>This framework is used to describe the structure of a specific database system.</a:t>
            </a:r>
          </a:p>
          <a:p>
            <a:pPr algn="just"/>
            <a:r>
              <a:rPr lang="en-IN" dirty="0"/>
              <a:t>The three schema architecture is also used to separate the user applications and physical database.</a:t>
            </a:r>
          </a:p>
          <a:p>
            <a:pPr algn="just"/>
            <a:r>
              <a:rPr lang="en-IN" dirty="0"/>
              <a:t>The three schema architecture contains three-levels. It breaks the database down into three different categories.</a:t>
            </a:r>
          </a:p>
          <a:p>
            <a:endParaRPr lang="en-IN" dirty="0"/>
          </a:p>
        </p:txBody>
      </p:sp>
    </p:spTree>
    <p:extLst>
      <p:ext uri="{BB962C8B-B14F-4D97-AF65-F5344CB8AC3E}">
        <p14:creationId xmlns:p14="http://schemas.microsoft.com/office/powerpoint/2010/main" val="10064358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Desktop\db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8229600" cy="5401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3777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IN" dirty="0"/>
              <a:t>It shows the DBMS architecture.</a:t>
            </a:r>
          </a:p>
          <a:p>
            <a:pPr algn="just"/>
            <a:r>
              <a:rPr lang="en-IN" dirty="0"/>
              <a:t>Mapping is used to transform the request and response between various database levels of architecture.</a:t>
            </a:r>
          </a:p>
          <a:p>
            <a:pPr algn="just"/>
            <a:r>
              <a:rPr lang="en-IN" dirty="0"/>
              <a:t>Mapping is not good for small DBMS because it takes more time.</a:t>
            </a:r>
          </a:p>
          <a:p>
            <a:pPr algn="just"/>
            <a:r>
              <a:rPr lang="en-IN" dirty="0"/>
              <a:t>In External / Conceptual mapping, it is necessary to transform the request from external level to conceptual schema.</a:t>
            </a:r>
          </a:p>
          <a:p>
            <a:pPr algn="just"/>
            <a:r>
              <a:rPr lang="en-IN" dirty="0"/>
              <a:t>In Conceptual / Internal mapping, DBMS transform the request from the conceptual to internal level.</a:t>
            </a:r>
          </a:p>
          <a:p>
            <a:endParaRPr lang="en-IN" dirty="0"/>
          </a:p>
        </p:txBody>
      </p:sp>
    </p:spTree>
    <p:extLst>
      <p:ext uri="{BB962C8B-B14F-4D97-AF65-F5344CB8AC3E}">
        <p14:creationId xmlns:p14="http://schemas.microsoft.com/office/powerpoint/2010/main" val="12298795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The External Model:</a:t>
            </a:r>
            <a:br>
              <a:rPr lang="en-IN" b="1" dirty="0"/>
            </a:br>
            <a:endParaRPr lang="en-IN" dirty="0"/>
          </a:p>
        </p:txBody>
      </p:sp>
      <p:sp>
        <p:nvSpPr>
          <p:cNvPr id="3" name="Content Placeholder 2"/>
          <p:cNvSpPr>
            <a:spLocks noGrp="1"/>
          </p:cNvSpPr>
          <p:nvPr>
            <p:ph idx="1"/>
          </p:nvPr>
        </p:nvSpPr>
        <p:spPr>
          <a:xfrm>
            <a:off x="457200" y="838200"/>
            <a:ext cx="8229600" cy="5287963"/>
          </a:xfrm>
        </p:spPr>
        <p:txBody>
          <a:bodyPr>
            <a:noAutofit/>
          </a:bodyPr>
          <a:lstStyle/>
          <a:p>
            <a:pPr algn="just"/>
            <a:r>
              <a:rPr lang="en-IN" sz="2300" dirty="0"/>
              <a:t>The external model is the end users’ view of the data environment.</a:t>
            </a:r>
          </a:p>
          <a:p>
            <a:pPr algn="just"/>
            <a:r>
              <a:rPr lang="en-IN" sz="2300" dirty="0"/>
              <a:t>The term end users refers to people who use the application programs to manipulate the data and generate information. End users usually operate in an environment in which an application has a specific business unit focus. Companies are generally divided into several business units, such as sales, finance, and marketing.</a:t>
            </a:r>
          </a:p>
          <a:p>
            <a:pPr algn="just"/>
            <a:r>
              <a:rPr lang="en-IN" sz="2300" dirty="0"/>
              <a:t>Each business unit is subject to specific constraints and requirements, and each one uses a data subset of the overall data in the organization</a:t>
            </a:r>
            <a:r>
              <a:rPr lang="en-IN" sz="2300" dirty="0" smtClean="0"/>
              <a:t>.</a:t>
            </a:r>
          </a:p>
          <a:p>
            <a:pPr algn="just"/>
            <a:r>
              <a:rPr lang="en-IN" sz="2300" dirty="0"/>
              <a:t> It helps to ensure security constraints in the database design. Damaging an entire database is more difficult when each business unit works with only a subset of data.</a:t>
            </a:r>
          </a:p>
          <a:p>
            <a:pPr algn="just"/>
            <a:r>
              <a:rPr lang="en-IN" sz="2300" dirty="0" smtClean="0"/>
              <a:t>It </a:t>
            </a:r>
            <a:r>
              <a:rPr lang="en-IN" sz="2300" dirty="0"/>
              <a:t>makes application program development much simpler.</a:t>
            </a:r>
          </a:p>
          <a:p>
            <a:pPr algn="just"/>
            <a:endParaRPr lang="en-IN" sz="2300" dirty="0"/>
          </a:p>
          <a:p>
            <a:pPr algn="just"/>
            <a:endParaRPr lang="en-IN" sz="2300" dirty="0"/>
          </a:p>
        </p:txBody>
      </p:sp>
    </p:spTree>
    <p:extLst>
      <p:ext uri="{BB962C8B-B14F-4D97-AF65-F5344CB8AC3E}">
        <p14:creationId xmlns:p14="http://schemas.microsoft.com/office/powerpoint/2010/main" val="26064292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The Conceptual Model:</a:t>
            </a:r>
            <a:br>
              <a:rPr lang="en-IN" b="1" dirty="0"/>
            </a:br>
            <a:endParaRPr lang="en-IN"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en-IN" dirty="0"/>
              <a:t>Having identified the external views, a conceptual model is used, graphically represented by an ERD to integrate all external views into a single view.</a:t>
            </a:r>
            <a:endParaRPr lang="en-IN" dirty="0" smtClean="0"/>
          </a:p>
          <a:p>
            <a:pPr algn="just"/>
            <a:r>
              <a:rPr lang="en-IN" dirty="0" smtClean="0"/>
              <a:t>The </a:t>
            </a:r>
            <a:r>
              <a:rPr lang="en-IN" dirty="0"/>
              <a:t>conceptual model represents a global view of the entire database as viewed by the entire organization. That is, the conceptual model integrates all external views (entities, relationships, constraints, and processes) into a single global view of the data in the enterprise.</a:t>
            </a:r>
          </a:p>
        </p:txBody>
      </p:sp>
    </p:spTree>
    <p:extLst>
      <p:ext uri="{BB962C8B-B14F-4D97-AF65-F5344CB8AC3E}">
        <p14:creationId xmlns:p14="http://schemas.microsoft.com/office/powerpoint/2010/main" val="41642632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85000" lnSpcReduction="20000"/>
          </a:bodyPr>
          <a:lstStyle/>
          <a:p>
            <a:pPr algn="just"/>
            <a:r>
              <a:rPr lang="en-IN" dirty="0"/>
              <a:t>The conceptual model yields some very important advantages.</a:t>
            </a:r>
          </a:p>
          <a:p>
            <a:pPr algn="just"/>
            <a:r>
              <a:rPr lang="en-IN" dirty="0" smtClean="0"/>
              <a:t> </a:t>
            </a:r>
            <a:r>
              <a:rPr lang="en-IN" dirty="0"/>
              <a:t>First, it provides a relatively easily understood bird’s-eye (macro level) view of the data environment.</a:t>
            </a:r>
          </a:p>
          <a:p>
            <a:pPr algn="just"/>
            <a:r>
              <a:rPr lang="en-IN" dirty="0" smtClean="0"/>
              <a:t>Second</a:t>
            </a:r>
            <a:r>
              <a:rPr lang="en-IN" dirty="0"/>
              <a:t>, the conceptual model is independent of both software and hardware. Software independence means that the model does not depend on the DBMS software used to implement the model.</a:t>
            </a:r>
          </a:p>
          <a:p>
            <a:pPr algn="just"/>
            <a:r>
              <a:rPr lang="en-IN" dirty="0" smtClean="0"/>
              <a:t>Hardware </a:t>
            </a:r>
            <a:r>
              <a:rPr lang="en-IN" dirty="0"/>
              <a:t>independence means that the model does not depend on the hardware used in the implementation of the model</a:t>
            </a:r>
            <a:r>
              <a:rPr lang="en-IN" dirty="0" smtClean="0"/>
              <a:t>.</a:t>
            </a:r>
          </a:p>
          <a:p>
            <a:pPr algn="just"/>
            <a:r>
              <a:rPr lang="en-IN" dirty="0" smtClean="0"/>
              <a:t> </a:t>
            </a:r>
            <a:r>
              <a:rPr lang="en-IN" dirty="0"/>
              <a:t>Therefore, changes in either the hardware or the DBMS software will have no effect on the database design at the conceptual level. Generally, the term logical design is used to refer to the task of creating a conceptual data model that could be implemented in any DBMS.</a:t>
            </a:r>
          </a:p>
          <a:p>
            <a:pPr algn="just"/>
            <a:endParaRPr lang="en-IN" dirty="0"/>
          </a:p>
        </p:txBody>
      </p:sp>
    </p:spTree>
    <p:extLst>
      <p:ext uri="{BB962C8B-B14F-4D97-AF65-F5344CB8AC3E}">
        <p14:creationId xmlns:p14="http://schemas.microsoft.com/office/powerpoint/2010/main" val="31064257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b="1" dirty="0"/>
              <a:t>The Internal Model:</a:t>
            </a:r>
            <a:br>
              <a:rPr lang="en-IN" b="1" dirty="0"/>
            </a:br>
            <a:endParaRPr lang="en-IN" dirty="0"/>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pPr algn="just"/>
            <a:r>
              <a:rPr lang="en-IN" dirty="0"/>
              <a:t>T</a:t>
            </a:r>
            <a:r>
              <a:rPr lang="en-IN" dirty="0" smtClean="0"/>
              <a:t>he </a:t>
            </a:r>
            <a:r>
              <a:rPr lang="en-IN" dirty="0"/>
              <a:t>internal model requires the designer to match the conceptual model’s characteristics and constraints to those of the selected implementation model.</a:t>
            </a:r>
          </a:p>
          <a:p>
            <a:pPr algn="just"/>
            <a:r>
              <a:rPr lang="en-IN" dirty="0"/>
              <a:t>An internal schema depicts a specific representation of an internal model, using the database constructs supported by the chosen </a:t>
            </a:r>
            <a:r>
              <a:rPr lang="en-IN" dirty="0" smtClean="0"/>
              <a:t>database.</a:t>
            </a:r>
            <a:endParaRPr lang="en-IN" dirty="0"/>
          </a:p>
          <a:p>
            <a:pPr algn="just"/>
            <a:r>
              <a:rPr lang="en-IN" dirty="0" smtClean="0"/>
              <a:t>Because </a:t>
            </a:r>
            <a:r>
              <a:rPr lang="en-IN" dirty="0"/>
              <a:t>the internal model depends on specific database software, it is said to be software-dependent. Therefore, a change in the DBMS software requires that the internal model be changed to fit the characteristics and requirements of the implementation database model.</a:t>
            </a:r>
          </a:p>
          <a:p>
            <a:endParaRPr lang="en-IN" dirty="0"/>
          </a:p>
        </p:txBody>
      </p:sp>
    </p:spTree>
    <p:extLst>
      <p:ext uri="{BB962C8B-B14F-4D97-AF65-F5344CB8AC3E}">
        <p14:creationId xmlns:p14="http://schemas.microsoft.com/office/powerpoint/2010/main" val="4134032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The Physical Model:</a:t>
            </a:r>
            <a:br>
              <a:rPr lang="en-IN" b="1" dirty="0"/>
            </a:br>
            <a:endParaRPr lang="en-IN"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pPr algn="just"/>
            <a:r>
              <a:rPr lang="en-IN" sz="3100" dirty="0"/>
              <a:t>The physical model operates at the lowest level of abstraction, describing the way data are saved on storage media such as disks or tapes.</a:t>
            </a:r>
          </a:p>
          <a:p>
            <a:pPr algn="just"/>
            <a:r>
              <a:rPr lang="en-IN" sz="3100" dirty="0"/>
              <a:t>The storage structures used are dependent on the software (the DBMS and the operating system) and on the type of storage devices that the computer can handle.</a:t>
            </a:r>
          </a:p>
          <a:p>
            <a:pPr algn="just"/>
            <a:r>
              <a:rPr lang="en-IN" sz="3100" dirty="0"/>
              <a:t>The precision required in the physical model’s definition demands that database designers who work at this level have a detailed knowledge of the hardware and software used to implement the database design.</a:t>
            </a:r>
          </a:p>
          <a:p>
            <a:pPr algn="just"/>
            <a:r>
              <a:rPr lang="en-IN" sz="3100" dirty="0"/>
              <a:t>As noted earlier, the physical model is dependent on the DBMS, methods of accessing files, and types of hardware storage devices supported by the operating system</a:t>
            </a:r>
            <a:r>
              <a:rPr lang="en-IN" dirty="0"/>
              <a:t>.</a:t>
            </a:r>
          </a:p>
          <a:p>
            <a:pPr algn="just"/>
            <a:endParaRPr lang="en-IN" dirty="0"/>
          </a:p>
        </p:txBody>
      </p:sp>
    </p:spTree>
    <p:extLst>
      <p:ext uri="{BB962C8B-B14F-4D97-AF65-F5344CB8AC3E}">
        <p14:creationId xmlns:p14="http://schemas.microsoft.com/office/powerpoint/2010/main" val="3673102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sz="2800" b="1" dirty="0" smtClean="0"/>
              <a:t>DBMS</a:t>
            </a:r>
            <a:r>
              <a:rPr lang="en-US" sz="2800" dirty="0" smtClean="0"/>
              <a:t> - Data Base Management System</a:t>
            </a:r>
          </a:p>
          <a:p>
            <a:pPr algn="just"/>
            <a:r>
              <a:rPr lang="en-US" sz="2800" dirty="0" smtClean="0"/>
              <a:t>Consists of 2 parts:</a:t>
            </a:r>
          </a:p>
          <a:p>
            <a:pPr marL="914400" lvl="1" indent="-514350" algn="just">
              <a:buFont typeface="+mj-lt"/>
              <a:buAutoNum type="arabicPeriod"/>
            </a:pPr>
            <a:r>
              <a:rPr lang="en-US" dirty="0" smtClean="0"/>
              <a:t>Database</a:t>
            </a:r>
          </a:p>
          <a:p>
            <a:pPr marL="914400" lvl="1" indent="-514350" algn="just">
              <a:buFont typeface="+mj-lt"/>
              <a:buAutoNum type="arabicPeriod"/>
            </a:pPr>
            <a:r>
              <a:rPr lang="en-US" dirty="0" smtClean="0"/>
              <a:t>Management system</a:t>
            </a:r>
          </a:p>
          <a:p>
            <a:pPr marL="400050" lvl="1" indent="0" algn="just">
              <a:buNone/>
            </a:pPr>
            <a:endParaRPr lang="en-US" dirty="0" smtClean="0"/>
          </a:p>
          <a:p>
            <a:pPr marL="914400" lvl="1" indent="-514350" algn="just">
              <a:buFont typeface="+mj-lt"/>
              <a:buAutoNum type="arabicPeriod"/>
            </a:pPr>
            <a:endParaRPr lang="en-US" dirty="0"/>
          </a:p>
        </p:txBody>
      </p:sp>
      <p:pic>
        <p:nvPicPr>
          <p:cNvPr id="1026" name="Picture 2"/>
          <p:cNvPicPr>
            <a:picLocks noChangeAspect="1" noChangeArrowheads="1"/>
          </p:cNvPicPr>
          <p:nvPr/>
        </p:nvPicPr>
        <p:blipFill>
          <a:blip r:embed="rId2"/>
          <a:srcRect/>
          <a:stretch>
            <a:fillRect/>
          </a:stretch>
        </p:blipFill>
        <p:spPr bwMode="auto">
          <a:xfrm>
            <a:off x="4343400" y="3657600"/>
            <a:ext cx="4057650" cy="2952750"/>
          </a:xfrm>
          <a:prstGeom prst="rect">
            <a:avLst/>
          </a:prstGeom>
          <a:noFill/>
          <a:ln w="9525">
            <a:noFill/>
            <a:miter lim="800000"/>
            <a:headEnd/>
            <a:tailEnd/>
          </a:ln>
          <a:effectLst/>
        </p:spPr>
      </p:pic>
    </p:spTree>
    <p:extLst>
      <p:ext uri="{BB962C8B-B14F-4D97-AF65-F5344CB8AC3E}">
        <p14:creationId xmlns:p14="http://schemas.microsoft.com/office/powerpoint/2010/main" val="38433711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t>Degree of data Abstraction</a:t>
            </a:r>
            <a:endParaRPr lang="en-IN" dirty="0"/>
          </a:p>
        </p:txBody>
      </p:sp>
      <p:pic>
        <p:nvPicPr>
          <p:cNvPr id="1026" name="Picture 2" descr="Degrees of Data Abstr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7620000" cy="469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8598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Instances</a:t>
            </a:r>
            <a:endParaRPr lang="en-IN" dirty="0"/>
          </a:p>
        </p:txBody>
      </p:sp>
      <p:sp>
        <p:nvSpPr>
          <p:cNvPr id="3" name="Content Placeholder 2"/>
          <p:cNvSpPr>
            <a:spLocks noGrp="1"/>
          </p:cNvSpPr>
          <p:nvPr>
            <p:ph idx="1"/>
          </p:nvPr>
        </p:nvSpPr>
        <p:spPr>
          <a:xfrm>
            <a:off x="457200" y="1295400"/>
            <a:ext cx="8229600" cy="4830763"/>
          </a:xfrm>
        </p:spPr>
        <p:txBody>
          <a:bodyPr/>
          <a:lstStyle/>
          <a:p>
            <a:pPr algn="just"/>
            <a:r>
              <a:rPr lang="en-IN" dirty="0"/>
              <a:t>A database instance is a state of operational database with data at any given time. It contains a snapshot of the database</a:t>
            </a:r>
            <a:r>
              <a:rPr lang="en-IN" dirty="0" smtClean="0"/>
              <a:t>.</a:t>
            </a:r>
          </a:p>
          <a:p>
            <a:pPr algn="just"/>
            <a:r>
              <a:rPr lang="en-IN" dirty="0" smtClean="0"/>
              <a:t> </a:t>
            </a:r>
            <a:r>
              <a:rPr lang="en-IN" dirty="0"/>
              <a:t>Database instances tend to change with </a:t>
            </a:r>
            <a:r>
              <a:rPr lang="en-IN" dirty="0" smtClean="0"/>
              <a:t>time.</a:t>
            </a:r>
          </a:p>
          <a:p>
            <a:pPr algn="just"/>
            <a:r>
              <a:rPr lang="en-IN" dirty="0" smtClean="0"/>
              <a:t>A </a:t>
            </a:r>
            <a:r>
              <a:rPr lang="en-IN" dirty="0"/>
              <a:t>DBMS ensures that its every instance (state) is in a valid state, by diligently following all the validations, constraints, and conditions that the database designers have imposed.</a:t>
            </a:r>
          </a:p>
        </p:txBody>
      </p:sp>
    </p:spTree>
    <p:extLst>
      <p:ext uri="{BB962C8B-B14F-4D97-AF65-F5344CB8AC3E}">
        <p14:creationId xmlns:p14="http://schemas.microsoft.com/office/powerpoint/2010/main" val="26216119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Data Independence</a:t>
            </a:r>
            <a:endParaRPr lang="en-IN" dirty="0"/>
          </a:p>
        </p:txBody>
      </p:sp>
      <p:pic>
        <p:nvPicPr>
          <p:cNvPr id="1026" name="Picture 2" descr="C:\Users\Admin\Desktop\Data ind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7224" y="1219200"/>
            <a:ext cx="7877175"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1538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Data Independence</a:t>
            </a:r>
            <a:endParaRPr lang="en-IN" dirty="0"/>
          </a:p>
        </p:txBody>
      </p:sp>
      <p:sp>
        <p:nvSpPr>
          <p:cNvPr id="3" name="Content Placeholder 2"/>
          <p:cNvSpPr>
            <a:spLocks noGrp="1"/>
          </p:cNvSpPr>
          <p:nvPr>
            <p:ph idx="1"/>
          </p:nvPr>
        </p:nvSpPr>
        <p:spPr>
          <a:xfrm>
            <a:off x="457200" y="1371600"/>
            <a:ext cx="8229600" cy="4754563"/>
          </a:xfrm>
        </p:spPr>
        <p:txBody>
          <a:bodyPr/>
          <a:lstStyle/>
          <a:p>
            <a:pPr algn="just"/>
            <a:r>
              <a:rPr lang="en-IN" dirty="0"/>
              <a:t>Data Independence is defined as a property of DBMS that helps you to change the Database schema at one level of a database system without requiring to change the schema at the next higher level. </a:t>
            </a:r>
            <a:endParaRPr lang="en-IN" dirty="0" smtClean="0"/>
          </a:p>
          <a:p>
            <a:pPr algn="just"/>
            <a:r>
              <a:rPr lang="en-IN" dirty="0" smtClean="0"/>
              <a:t>Data </a:t>
            </a:r>
            <a:r>
              <a:rPr lang="en-IN" dirty="0"/>
              <a:t>independence helps you to keep data separated from all programs that make use of it.</a:t>
            </a:r>
          </a:p>
        </p:txBody>
      </p:sp>
    </p:spTree>
    <p:extLst>
      <p:ext uri="{BB962C8B-B14F-4D97-AF65-F5344CB8AC3E}">
        <p14:creationId xmlns:p14="http://schemas.microsoft.com/office/powerpoint/2010/main" val="7388826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IN" b="1" dirty="0"/>
              <a:t>Types of Data Independence</a:t>
            </a:r>
            <a:br>
              <a:rPr lang="en-IN" b="1" dirty="0"/>
            </a:br>
            <a:endParaRPr lang="en-IN" dirty="0"/>
          </a:p>
        </p:txBody>
      </p:sp>
      <p:sp>
        <p:nvSpPr>
          <p:cNvPr id="3" name="Content Placeholder 2"/>
          <p:cNvSpPr>
            <a:spLocks noGrp="1"/>
          </p:cNvSpPr>
          <p:nvPr>
            <p:ph idx="1"/>
          </p:nvPr>
        </p:nvSpPr>
        <p:spPr>
          <a:xfrm>
            <a:off x="457200" y="990600"/>
            <a:ext cx="8229600" cy="5135563"/>
          </a:xfrm>
        </p:spPr>
        <p:txBody>
          <a:bodyPr>
            <a:normAutofit lnSpcReduction="10000"/>
          </a:bodyPr>
          <a:lstStyle/>
          <a:p>
            <a:pPr marL="0" indent="0">
              <a:buNone/>
            </a:pPr>
            <a:r>
              <a:rPr lang="en-IN" b="1" dirty="0"/>
              <a:t>Physical Data Independence</a:t>
            </a:r>
          </a:p>
          <a:p>
            <a:pPr algn="just"/>
            <a:r>
              <a:rPr lang="en-IN" dirty="0"/>
              <a:t>Physical data independence helps you to separate conceptual levels from the internal/physical levels</a:t>
            </a:r>
            <a:r>
              <a:rPr lang="en-IN" dirty="0" smtClean="0"/>
              <a:t>.</a:t>
            </a:r>
          </a:p>
          <a:p>
            <a:pPr algn="just"/>
            <a:r>
              <a:rPr lang="en-IN" dirty="0"/>
              <a:t> Physical independence, you can easily change the physical storage structures or devices with an effect on the conceptual schema. Any change done would be absorbed by the mapping between the conceptual and internal levels</a:t>
            </a:r>
            <a:r>
              <a:rPr lang="en-IN" dirty="0" smtClean="0"/>
              <a:t>.</a:t>
            </a:r>
          </a:p>
          <a:p>
            <a:pPr marL="0" indent="0" algn="just">
              <a:buNone/>
            </a:pPr>
            <a:endParaRPr lang="en-IN" dirty="0"/>
          </a:p>
        </p:txBody>
      </p:sp>
    </p:spTree>
    <p:extLst>
      <p:ext uri="{BB962C8B-B14F-4D97-AF65-F5344CB8AC3E}">
        <p14:creationId xmlns:p14="http://schemas.microsoft.com/office/powerpoint/2010/main" val="19463663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a:t/>
            </a:r>
            <a:br>
              <a:rPr lang="en-IN" b="1" dirty="0"/>
            </a:br>
            <a:r>
              <a:rPr lang="en-IN" b="1" dirty="0" smtClean="0"/>
              <a:t>Examples </a:t>
            </a:r>
            <a:r>
              <a:rPr lang="en-IN" b="1" dirty="0"/>
              <a:t>of changes under Physical Data Independence</a:t>
            </a:r>
            <a:br>
              <a:rPr lang="en-IN" b="1" dirty="0"/>
            </a:b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a:t>Using a new storage device like Hard Drive or Magnetic Tapes</a:t>
            </a:r>
          </a:p>
          <a:p>
            <a:r>
              <a:rPr lang="en-IN" dirty="0"/>
              <a:t>Modifying the file organization technique in the Database</a:t>
            </a:r>
          </a:p>
          <a:p>
            <a:r>
              <a:rPr lang="en-IN" dirty="0"/>
              <a:t>Switching to different data structures.</a:t>
            </a:r>
          </a:p>
          <a:p>
            <a:r>
              <a:rPr lang="en-IN" dirty="0"/>
              <a:t>Changing the access method.</a:t>
            </a:r>
          </a:p>
          <a:p>
            <a:r>
              <a:rPr lang="en-IN" dirty="0"/>
              <a:t>Modifying indexes.</a:t>
            </a:r>
          </a:p>
          <a:p>
            <a:r>
              <a:rPr lang="en-IN" dirty="0"/>
              <a:t>Changes to compression techniques or hashing algorithms.</a:t>
            </a:r>
          </a:p>
          <a:p>
            <a:r>
              <a:rPr lang="en-IN" dirty="0"/>
              <a:t>Change of Location of Database from say C drive to D Drive</a:t>
            </a:r>
          </a:p>
          <a:p>
            <a:endParaRPr lang="en-IN" dirty="0"/>
          </a:p>
        </p:txBody>
      </p:sp>
    </p:spTree>
    <p:extLst>
      <p:ext uri="{BB962C8B-B14F-4D97-AF65-F5344CB8AC3E}">
        <p14:creationId xmlns:p14="http://schemas.microsoft.com/office/powerpoint/2010/main" val="4556155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Logical Data Independence</a:t>
            </a:r>
            <a:br>
              <a:rPr lang="en-IN" b="1" dirty="0"/>
            </a:br>
            <a:endParaRPr lang="en-IN"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algn="just"/>
            <a:r>
              <a:rPr lang="en-IN" dirty="0"/>
              <a:t>Logical Data Independence is the ability to change the conceptual scheme without </a:t>
            </a:r>
            <a:r>
              <a:rPr lang="en-IN" dirty="0" smtClean="0"/>
              <a:t>changing External </a:t>
            </a:r>
            <a:r>
              <a:rPr lang="en-IN" dirty="0"/>
              <a:t>views</a:t>
            </a:r>
          </a:p>
          <a:p>
            <a:pPr algn="just"/>
            <a:r>
              <a:rPr lang="en-IN" dirty="0"/>
              <a:t>External API or programs</a:t>
            </a:r>
          </a:p>
          <a:p>
            <a:pPr algn="just"/>
            <a:r>
              <a:rPr lang="en-IN" dirty="0"/>
              <a:t>Any change made will be absorbed by the mapping between external and conceptual levels.</a:t>
            </a:r>
          </a:p>
          <a:p>
            <a:pPr algn="just"/>
            <a:r>
              <a:rPr lang="en-IN" dirty="0"/>
              <a:t>When compared to Physical Data independence, it is challenging to achieve logical data independence.</a:t>
            </a:r>
          </a:p>
          <a:p>
            <a:endParaRPr lang="en-IN" dirty="0"/>
          </a:p>
        </p:txBody>
      </p:sp>
    </p:spTree>
    <p:extLst>
      <p:ext uri="{BB962C8B-B14F-4D97-AF65-F5344CB8AC3E}">
        <p14:creationId xmlns:p14="http://schemas.microsoft.com/office/powerpoint/2010/main" val="42403893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Examples </a:t>
            </a:r>
            <a:r>
              <a:rPr lang="en-IN" b="1" dirty="0"/>
              <a:t>of changes under Logical Data Independence</a:t>
            </a:r>
            <a:br>
              <a:rPr lang="en-IN" b="1" dirty="0"/>
            </a:br>
            <a:endParaRPr lang="en-IN" dirty="0"/>
          </a:p>
        </p:txBody>
      </p:sp>
      <p:sp>
        <p:nvSpPr>
          <p:cNvPr id="3" name="Content Placeholder 2"/>
          <p:cNvSpPr>
            <a:spLocks noGrp="1"/>
          </p:cNvSpPr>
          <p:nvPr>
            <p:ph idx="1"/>
          </p:nvPr>
        </p:nvSpPr>
        <p:spPr/>
        <p:txBody>
          <a:bodyPr/>
          <a:lstStyle/>
          <a:p>
            <a:r>
              <a:rPr lang="en-IN" dirty="0"/>
              <a:t>Add/Modify/Delete a new attribute, entity or relationship is possible without a rewrite of existing application programs</a:t>
            </a:r>
          </a:p>
          <a:p>
            <a:r>
              <a:rPr lang="en-IN" dirty="0"/>
              <a:t>Merging two records into one</a:t>
            </a:r>
          </a:p>
          <a:p>
            <a:r>
              <a:rPr lang="en-IN" dirty="0"/>
              <a:t>Breaking an existing record into two or more records</a:t>
            </a:r>
          </a:p>
          <a:p>
            <a:pPr marL="0" indent="0">
              <a:buNone/>
            </a:pPr>
            <a:endParaRPr lang="en-IN" dirty="0"/>
          </a:p>
        </p:txBody>
      </p:sp>
    </p:spTree>
    <p:extLst>
      <p:ext uri="{BB962C8B-B14F-4D97-AF65-F5344CB8AC3E}">
        <p14:creationId xmlns:p14="http://schemas.microsoft.com/office/powerpoint/2010/main" val="32391227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b="1" dirty="0"/>
              <a:t>Importance of Data Independence</a:t>
            </a:r>
            <a:br>
              <a:rPr lang="en-IN" b="1" dirty="0"/>
            </a:br>
            <a:endParaRPr lang="en-IN" dirty="0"/>
          </a:p>
        </p:txBody>
      </p:sp>
      <p:sp>
        <p:nvSpPr>
          <p:cNvPr id="3" name="Content Placeholder 2"/>
          <p:cNvSpPr>
            <a:spLocks noGrp="1"/>
          </p:cNvSpPr>
          <p:nvPr>
            <p:ph idx="1"/>
          </p:nvPr>
        </p:nvSpPr>
        <p:spPr>
          <a:xfrm>
            <a:off x="457200" y="838200"/>
            <a:ext cx="8229600" cy="5638800"/>
          </a:xfrm>
        </p:spPr>
        <p:txBody>
          <a:bodyPr>
            <a:normAutofit fontScale="92500" lnSpcReduction="10000"/>
          </a:bodyPr>
          <a:lstStyle/>
          <a:p>
            <a:r>
              <a:rPr lang="en-IN" dirty="0"/>
              <a:t>Helps you to improve the quality of the data</a:t>
            </a:r>
          </a:p>
          <a:p>
            <a:r>
              <a:rPr lang="en-IN" dirty="0"/>
              <a:t>Database system maintenance becomes affordable</a:t>
            </a:r>
          </a:p>
          <a:p>
            <a:r>
              <a:rPr lang="en-IN" dirty="0"/>
              <a:t>Enforcement of standards and improvement in database security</a:t>
            </a:r>
          </a:p>
          <a:p>
            <a:r>
              <a:rPr lang="en-IN" dirty="0"/>
              <a:t>You don't need to alter data structure in application programs</a:t>
            </a:r>
          </a:p>
          <a:p>
            <a:r>
              <a:rPr lang="en-IN" dirty="0" smtClean="0"/>
              <a:t>It </a:t>
            </a:r>
            <a:r>
              <a:rPr lang="en-IN" dirty="0"/>
              <a:t>allows you to improve state which is undamaged or undivided</a:t>
            </a:r>
          </a:p>
          <a:p>
            <a:r>
              <a:rPr lang="en-IN" dirty="0" smtClean="0"/>
              <a:t>Easily </a:t>
            </a:r>
            <a:r>
              <a:rPr lang="en-IN" dirty="0"/>
              <a:t>make modifications in the physical level is needed to improve the performance of the system.</a:t>
            </a:r>
          </a:p>
          <a:p>
            <a:endParaRPr lang="en-IN" dirty="0"/>
          </a:p>
        </p:txBody>
      </p:sp>
    </p:spTree>
    <p:extLst>
      <p:ext uri="{BB962C8B-B14F-4D97-AF65-F5344CB8AC3E}">
        <p14:creationId xmlns:p14="http://schemas.microsoft.com/office/powerpoint/2010/main" val="2368447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smtClean="0"/>
              <a:t>Relational databases</a:t>
            </a:r>
            <a:endParaRPr lang="en-IN"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algn="just"/>
            <a:r>
              <a:rPr lang="en-IN" dirty="0"/>
              <a:t> </a:t>
            </a:r>
            <a:r>
              <a:rPr lang="en-IN" i="1" dirty="0"/>
              <a:t>R</a:t>
            </a:r>
            <a:r>
              <a:rPr lang="en-IN" i="1" dirty="0" smtClean="0"/>
              <a:t>elational </a:t>
            </a:r>
            <a:r>
              <a:rPr lang="en-IN" i="1" dirty="0"/>
              <a:t>database</a:t>
            </a:r>
            <a:r>
              <a:rPr lang="en-IN" dirty="0"/>
              <a:t> is a type of </a:t>
            </a:r>
            <a:r>
              <a:rPr lang="en-IN" dirty="0">
                <a:hlinkClick r:id="rId2"/>
              </a:rPr>
              <a:t>database</a:t>
            </a:r>
            <a:r>
              <a:rPr lang="en-IN" dirty="0"/>
              <a:t> that stores and provides access to data points that are related to one another. </a:t>
            </a:r>
            <a:endParaRPr lang="en-IN" dirty="0" smtClean="0"/>
          </a:p>
          <a:p>
            <a:pPr algn="just"/>
            <a:r>
              <a:rPr lang="en-IN" dirty="0"/>
              <a:t>Relational databases are based on the relational model, an intuitive, straightforward way of representing data in tables. </a:t>
            </a:r>
            <a:endParaRPr lang="en-IN" dirty="0" smtClean="0"/>
          </a:p>
          <a:p>
            <a:pPr algn="just"/>
            <a:r>
              <a:rPr lang="en-IN" dirty="0" smtClean="0"/>
              <a:t>In </a:t>
            </a:r>
            <a:r>
              <a:rPr lang="en-IN" dirty="0"/>
              <a:t>a relational database, each row in the table is a record with a unique ID called the </a:t>
            </a:r>
            <a:r>
              <a:rPr lang="en-IN" i="1" dirty="0"/>
              <a:t>key</a:t>
            </a:r>
            <a:r>
              <a:rPr lang="en-IN" dirty="0"/>
              <a:t>. </a:t>
            </a:r>
            <a:endParaRPr lang="en-IN" dirty="0" smtClean="0"/>
          </a:p>
          <a:p>
            <a:pPr algn="just"/>
            <a:r>
              <a:rPr lang="en-IN" dirty="0" smtClean="0"/>
              <a:t>The </a:t>
            </a:r>
            <a:r>
              <a:rPr lang="en-IN" dirty="0"/>
              <a:t>columns of the table hold attributes of the data, and each record usually has a value for each attribute, making it easy to establish the relationships among data points.</a:t>
            </a:r>
          </a:p>
        </p:txBody>
      </p:sp>
    </p:spTree>
    <p:extLst>
      <p:ext uri="{BB962C8B-B14F-4D97-AF65-F5344CB8AC3E}">
        <p14:creationId xmlns:p14="http://schemas.microsoft.com/office/powerpoint/2010/main" val="3998086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r"/>
            <a:r>
              <a:rPr lang="en-US" sz="4000" dirty="0" smtClean="0"/>
              <a:t>Contd..</a:t>
            </a:r>
            <a:endParaRPr lang="en-US" sz="4000" dirty="0"/>
          </a:p>
        </p:txBody>
      </p:sp>
      <p:sp>
        <p:nvSpPr>
          <p:cNvPr id="3" name="Content Placeholder 2"/>
          <p:cNvSpPr>
            <a:spLocks noGrp="1"/>
          </p:cNvSpPr>
          <p:nvPr>
            <p:ph idx="1"/>
          </p:nvPr>
        </p:nvSpPr>
        <p:spPr>
          <a:xfrm>
            <a:off x="457200" y="838200"/>
            <a:ext cx="8229600" cy="5791200"/>
          </a:xfrm>
        </p:spPr>
        <p:txBody>
          <a:bodyPr>
            <a:normAutofit lnSpcReduction="10000"/>
          </a:bodyPr>
          <a:lstStyle/>
          <a:p>
            <a:pPr algn="just"/>
            <a:r>
              <a:rPr lang="en-US" sz="2800" b="1" dirty="0" smtClean="0"/>
              <a:t>Data</a:t>
            </a:r>
            <a:r>
              <a:rPr lang="en-US" sz="2800" dirty="0" smtClean="0"/>
              <a:t> – raw facts that provides no standalone meaning.</a:t>
            </a:r>
          </a:p>
          <a:p>
            <a:pPr marL="457200" lvl="1" indent="0" algn="just">
              <a:buNone/>
            </a:pPr>
            <a:r>
              <a:rPr lang="en-US" dirty="0" err="1" smtClean="0"/>
              <a:t>Eg</a:t>
            </a:r>
            <a:r>
              <a:rPr lang="en-US" dirty="0" smtClean="0"/>
              <a:t>: 1, Jim , 3000</a:t>
            </a:r>
          </a:p>
          <a:p>
            <a:pPr algn="just"/>
            <a:r>
              <a:rPr lang="en-US" sz="2800" b="1" dirty="0" smtClean="0"/>
              <a:t>Information</a:t>
            </a:r>
            <a:r>
              <a:rPr lang="en-US" sz="2800" dirty="0" smtClean="0"/>
              <a:t> – processed or organized or interrelated data</a:t>
            </a:r>
          </a:p>
          <a:p>
            <a:pPr marL="457200" lvl="1" indent="0" algn="just">
              <a:buNone/>
            </a:pPr>
            <a:r>
              <a:rPr lang="en-US" dirty="0" err="1" smtClean="0"/>
              <a:t>Eg</a:t>
            </a:r>
            <a:r>
              <a:rPr lang="en-US" dirty="0" smtClean="0"/>
              <a:t>:</a:t>
            </a:r>
            <a:endParaRPr lang="en-US" sz="2800" dirty="0" smtClean="0"/>
          </a:p>
          <a:p>
            <a:pPr marL="0" indent="0" algn="just">
              <a:buNone/>
            </a:pPr>
            <a:endParaRPr lang="en-US" sz="2800" dirty="0" smtClean="0"/>
          </a:p>
          <a:p>
            <a:pPr algn="just"/>
            <a:r>
              <a:rPr lang="en-US" sz="2800" b="1" dirty="0" smtClean="0"/>
              <a:t>Database</a:t>
            </a:r>
            <a:r>
              <a:rPr lang="en-US" sz="2800" dirty="0" smtClean="0"/>
              <a:t> – collection of interrelated data i.e., it contains information of an organization</a:t>
            </a:r>
          </a:p>
          <a:p>
            <a:pPr marL="400050" lvl="1" indent="0" algn="just">
              <a:buNone/>
            </a:pPr>
            <a:r>
              <a:rPr lang="en-US" dirty="0" err="1" smtClean="0"/>
              <a:t>Eg</a:t>
            </a:r>
            <a:r>
              <a:rPr lang="en-US" dirty="0" smtClean="0"/>
              <a:t>: student register, address book, dictionary, </a:t>
            </a:r>
          </a:p>
          <a:p>
            <a:pPr algn="just"/>
            <a:r>
              <a:rPr lang="en-US" sz="2800" b="1" dirty="0" smtClean="0"/>
              <a:t>Management</a:t>
            </a:r>
            <a:r>
              <a:rPr lang="en-US" sz="2800" dirty="0" smtClean="0"/>
              <a:t> – set of rules and procedures which helps to create, organize and manipulate the database.</a:t>
            </a:r>
          </a:p>
        </p:txBody>
      </p:sp>
      <p:graphicFrame>
        <p:nvGraphicFramePr>
          <p:cNvPr id="4" name="Table 3"/>
          <p:cNvGraphicFramePr>
            <a:graphicFrameLocks noGrp="1"/>
          </p:cNvGraphicFramePr>
          <p:nvPr>
            <p:extLst>
              <p:ext uri="{D42A27DB-BD31-4B8C-83A1-F6EECF244321}">
                <p14:modId xmlns:p14="http://schemas.microsoft.com/office/powerpoint/2010/main" val="3512995789"/>
              </p:ext>
            </p:extLst>
          </p:nvPr>
        </p:nvGraphicFramePr>
        <p:xfrm>
          <a:off x="1752600" y="3200400"/>
          <a:ext cx="4191000" cy="741680"/>
        </p:xfrm>
        <a:graphic>
          <a:graphicData uri="http://schemas.openxmlformats.org/drawingml/2006/table">
            <a:tbl>
              <a:tblPr firstRow="1" bandRow="1">
                <a:tableStyleId>{775DCB02-9BB8-47FD-8907-85C794F793BA}</a:tableStyleId>
              </a:tblPr>
              <a:tblGrid>
                <a:gridCol w="990600"/>
                <a:gridCol w="1600200"/>
                <a:gridCol w="1600200"/>
              </a:tblGrid>
              <a:tr h="370840">
                <a:tc>
                  <a:txBody>
                    <a:bodyPr/>
                    <a:lstStyle/>
                    <a:p>
                      <a:pPr algn="ctr"/>
                      <a:r>
                        <a:rPr lang="en-US" dirty="0" smtClean="0"/>
                        <a:t>S.NO</a:t>
                      </a:r>
                      <a:endParaRPr lang="en-US" dirty="0"/>
                    </a:p>
                  </a:txBody>
                  <a:tcPr/>
                </a:tc>
                <a:tc>
                  <a:txBody>
                    <a:bodyPr/>
                    <a:lstStyle/>
                    <a:p>
                      <a:pPr algn="ctr"/>
                      <a:r>
                        <a:rPr lang="en-US" dirty="0" smtClean="0"/>
                        <a:t>NAME</a:t>
                      </a:r>
                      <a:endParaRPr lang="en-US" dirty="0"/>
                    </a:p>
                  </a:txBody>
                  <a:tcPr/>
                </a:tc>
                <a:tc>
                  <a:txBody>
                    <a:bodyPr/>
                    <a:lstStyle/>
                    <a:p>
                      <a:pPr algn="ctr"/>
                      <a:r>
                        <a:rPr lang="en-US" dirty="0" smtClean="0"/>
                        <a:t>SALARY</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Jim</a:t>
                      </a:r>
                      <a:endParaRPr lang="en-US" dirty="0"/>
                    </a:p>
                  </a:txBody>
                  <a:tcPr/>
                </a:tc>
                <a:tc>
                  <a:txBody>
                    <a:bodyPr/>
                    <a:lstStyle/>
                    <a:p>
                      <a:pPr algn="ctr"/>
                      <a:r>
                        <a:rPr lang="en-US" dirty="0" smtClean="0"/>
                        <a:t>3000</a:t>
                      </a:r>
                      <a:endParaRPr lang="en-US" dirty="0"/>
                    </a:p>
                  </a:txBody>
                  <a:tcPr/>
                </a:tc>
              </a:tr>
            </a:tbl>
          </a:graphicData>
        </a:graphic>
      </p:graphicFrame>
    </p:spTree>
    <p:extLst>
      <p:ext uri="{BB962C8B-B14F-4D97-AF65-F5344CB8AC3E}">
        <p14:creationId xmlns:p14="http://schemas.microsoft.com/office/powerpoint/2010/main" val="1488981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is a DBMS?</a:t>
            </a:r>
            <a:endParaRPr lang="en-US" sz="4000" dirty="0"/>
          </a:p>
        </p:txBody>
      </p:sp>
      <p:sp>
        <p:nvSpPr>
          <p:cNvPr id="3" name="Content Placeholder 2"/>
          <p:cNvSpPr>
            <a:spLocks noGrp="1"/>
          </p:cNvSpPr>
          <p:nvPr>
            <p:ph idx="1"/>
          </p:nvPr>
        </p:nvSpPr>
        <p:spPr/>
        <p:txBody>
          <a:bodyPr>
            <a:normAutofit/>
          </a:bodyPr>
          <a:lstStyle/>
          <a:p>
            <a:pPr algn="just"/>
            <a:r>
              <a:rPr lang="en-US" sz="2800" dirty="0" smtClean="0"/>
              <a:t>Collection of interrelated data and a set of programs to access those data</a:t>
            </a:r>
          </a:p>
          <a:p>
            <a:pPr marL="0" indent="0" algn="just">
              <a:buNone/>
            </a:pPr>
            <a:endParaRPr lang="en-US" sz="2800" dirty="0" smtClean="0"/>
          </a:p>
          <a:p>
            <a:pPr marL="0" indent="0" algn="just">
              <a:buNone/>
            </a:pPr>
            <a:endParaRPr lang="en-US" sz="2800" b="1" dirty="0" smtClean="0"/>
          </a:p>
          <a:p>
            <a:pPr marL="0" indent="0" algn="just">
              <a:buNone/>
            </a:pPr>
            <a:r>
              <a:rPr lang="en-US" sz="2800" b="1" dirty="0" smtClean="0"/>
              <a:t>Goal of DBMS:</a:t>
            </a:r>
          </a:p>
          <a:p>
            <a:pPr marL="342900" lvl="1" indent="-342900" algn="just">
              <a:buFont typeface="Arial" panose="020B0604020202020204" pitchFamily="34" charset="0"/>
              <a:buChar char="•"/>
            </a:pPr>
            <a:r>
              <a:rPr lang="en-US" altLang="en-US" dirty="0" smtClean="0"/>
              <a:t>To provide an environment that is both </a:t>
            </a:r>
            <a:r>
              <a:rPr lang="en-US" altLang="en-US" i="1" dirty="0" smtClean="0"/>
              <a:t>convenient</a:t>
            </a:r>
            <a:r>
              <a:rPr lang="en-US" altLang="en-US" dirty="0" smtClean="0"/>
              <a:t> and </a:t>
            </a:r>
            <a:r>
              <a:rPr lang="en-US" altLang="en-US" i="1" dirty="0" smtClean="0"/>
              <a:t>efficient</a:t>
            </a:r>
            <a:r>
              <a:rPr lang="en-US" altLang="en-US" dirty="0" smtClean="0"/>
              <a:t> to use for retrieving and storing database information.</a:t>
            </a:r>
          </a:p>
          <a:p>
            <a:pPr algn="just"/>
            <a:endParaRPr lang="en-US" sz="2800" dirty="0" smtClean="0"/>
          </a:p>
          <a:p>
            <a:pPr algn="just"/>
            <a:endParaRPr lang="en-US" sz="2800" dirty="0"/>
          </a:p>
        </p:txBody>
      </p:sp>
      <p:pic>
        <p:nvPicPr>
          <p:cNvPr id="4" name="Picture 3" descr="images.jpeg"/>
          <p:cNvPicPr>
            <a:picLocks noChangeAspect="1"/>
          </p:cNvPicPr>
          <p:nvPr/>
        </p:nvPicPr>
        <p:blipFill>
          <a:blip r:embed="rId2"/>
          <a:stretch>
            <a:fillRect/>
          </a:stretch>
        </p:blipFill>
        <p:spPr>
          <a:xfrm>
            <a:off x="4953000" y="2438400"/>
            <a:ext cx="3248025" cy="1409700"/>
          </a:xfrm>
          <a:prstGeom prst="rect">
            <a:avLst/>
          </a:prstGeom>
        </p:spPr>
      </p:pic>
    </p:spTree>
    <p:extLst>
      <p:ext uri="{BB962C8B-B14F-4D97-AF65-F5344CB8AC3E}">
        <p14:creationId xmlns:p14="http://schemas.microsoft.com/office/powerpoint/2010/main" val="429048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Examples</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70866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492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altLang="en-US" sz="4000" dirty="0" smtClean="0"/>
              <a:t>Database Applications</a:t>
            </a:r>
            <a:endParaRPr lang="en-US" sz="4000" dirty="0"/>
          </a:p>
        </p:txBody>
      </p:sp>
      <p:sp>
        <p:nvSpPr>
          <p:cNvPr id="3" name="Content Placeholder 2"/>
          <p:cNvSpPr>
            <a:spLocks noGrp="1"/>
          </p:cNvSpPr>
          <p:nvPr>
            <p:ph idx="1"/>
          </p:nvPr>
        </p:nvSpPr>
        <p:spPr>
          <a:xfrm>
            <a:off x="457200" y="1295400"/>
            <a:ext cx="8229600" cy="4830763"/>
          </a:xfrm>
        </p:spPr>
        <p:txBody>
          <a:bodyPr>
            <a:noAutofit/>
          </a:bodyPr>
          <a:lstStyle/>
          <a:p>
            <a:pPr algn="just"/>
            <a:r>
              <a:rPr lang="en-US" sz="2600" b="1" dirty="0" smtClean="0"/>
              <a:t>Banking:</a:t>
            </a:r>
            <a:r>
              <a:rPr lang="en-US" sz="2600" dirty="0" smtClean="0"/>
              <a:t> all transactions</a:t>
            </a:r>
          </a:p>
          <a:p>
            <a:pPr algn="just"/>
            <a:r>
              <a:rPr lang="en-US" sz="2600" b="1" dirty="0" smtClean="0"/>
              <a:t>Airlines:</a:t>
            </a:r>
            <a:r>
              <a:rPr lang="en-US" sz="2600" dirty="0" smtClean="0"/>
              <a:t> reservations, schedules</a:t>
            </a:r>
          </a:p>
          <a:p>
            <a:pPr algn="just"/>
            <a:r>
              <a:rPr lang="en-US" sz="2600" b="1" dirty="0" smtClean="0"/>
              <a:t>Universities</a:t>
            </a:r>
            <a:r>
              <a:rPr lang="en-US" sz="2600" dirty="0" smtClean="0"/>
              <a:t>:  registration, grades</a:t>
            </a:r>
          </a:p>
          <a:p>
            <a:pPr algn="just"/>
            <a:r>
              <a:rPr lang="en-US" sz="2600" b="1" dirty="0" smtClean="0"/>
              <a:t>Sales: </a:t>
            </a:r>
            <a:r>
              <a:rPr lang="en-US" sz="2600" dirty="0" smtClean="0"/>
              <a:t>customers, products, purchases</a:t>
            </a:r>
          </a:p>
          <a:p>
            <a:pPr algn="just"/>
            <a:r>
              <a:rPr lang="en-US" sz="2600" b="1" dirty="0" smtClean="0"/>
              <a:t>Online retailers: </a:t>
            </a:r>
            <a:r>
              <a:rPr lang="en-US" sz="2600" dirty="0" smtClean="0"/>
              <a:t>order tracking, customized recommendations</a:t>
            </a:r>
          </a:p>
          <a:p>
            <a:pPr algn="just"/>
            <a:r>
              <a:rPr lang="en-US" sz="2600" b="1" dirty="0" smtClean="0"/>
              <a:t>Manufacturing:</a:t>
            </a:r>
            <a:r>
              <a:rPr lang="en-US" sz="2600" dirty="0" smtClean="0"/>
              <a:t> production, inventory, orders, supply chain</a:t>
            </a:r>
          </a:p>
          <a:p>
            <a:pPr algn="just"/>
            <a:r>
              <a:rPr lang="en-US" sz="2600" b="1" dirty="0" smtClean="0"/>
              <a:t>Human resources:  </a:t>
            </a:r>
            <a:r>
              <a:rPr lang="en-US" sz="2600" dirty="0" smtClean="0"/>
              <a:t>employee records, salaries, tax deductions</a:t>
            </a:r>
          </a:p>
          <a:p>
            <a:pPr algn="just"/>
            <a:r>
              <a:rPr lang="en-US" sz="2600" b="1" dirty="0" smtClean="0"/>
              <a:t>Databases touch all aspects of our lives</a:t>
            </a:r>
          </a:p>
          <a:p>
            <a:pPr algn="just"/>
            <a:endParaRPr lang="en-US" sz="2600" dirty="0"/>
          </a:p>
        </p:txBody>
      </p:sp>
    </p:spTree>
    <p:extLst>
      <p:ext uri="{BB962C8B-B14F-4D97-AF65-F5344CB8AC3E}">
        <p14:creationId xmlns:p14="http://schemas.microsoft.com/office/powerpoint/2010/main" val="2113296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altLang="en-US" sz="4000" dirty="0" smtClean="0"/>
              <a:t>Purpose of Database Systems</a:t>
            </a:r>
            <a:endParaRPr lang="en-US" sz="4000" dirty="0"/>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sz="2800" dirty="0" smtClean="0"/>
              <a:t>File management system (FMS):</a:t>
            </a:r>
          </a:p>
          <a:p>
            <a:pPr lvl="1" algn="just"/>
            <a:r>
              <a:rPr lang="en-US" sz="2400" dirty="0" smtClean="0"/>
              <a:t>Used in earlier days</a:t>
            </a:r>
          </a:p>
          <a:p>
            <a:pPr lvl="1" algn="just"/>
            <a:r>
              <a:rPr lang="en-US" sz="2400" dirty="0" smtClean="0"/>
              <a:t>First method to store data in a computerized manner</a:t>
            </a:r>
          </a:p>
          <a:p>
            <a:pPr lvl="1" algn="just"/>
            <a:r>
              <a:rPr lang="en-US" sz="2400" dirty="0" smtClean="0"/>
              <a:t>The system stores permanent records in various files</a:t>
            </a:r>
          </a:p>
          <a:p>
            <a:pPr lvl="1" algn="just"/>
            <a:r>
              <a:rPr lang="en-US" sz="2400" dirty="0" smtClean="0"/>
              <a:t>It needs different application programs to extract records from and add records to the appropriate files. </a:t>
            </a:r>
          </a:p>
          <a:p>
            <a:pPr lvl="1" algn="just"/>
            <a:r>
              <a:rPr lang="en-US" sz="2400" dirty="0" smtClean="0"/>
              <a:t>Before database management systems (DBMSs) were introduced, organizations usually stored information in such systems.</a:t>
            </a:r>
          </a:p>
          <a:p>
            <a:pPr lvl="1" algn="just"/>
            <a:endParaRPr lang="en-US" sz="2400" dirty="0"/>
          </a:p>
        </p:txBody>
      </p:sp>
      <p:pic>
        <p:nvPicPr>
          <p:cNvPr id="4" name="Content Placeholder 3" descr="images.jpeg"/>
          <p:cNvPicPr>
            <a:picLocks noChangeAspect="1"/>
          </p:cNvPicPr>
          <p:nvPr/>
        </p:nvPicPr>
        <p:blipFill>
          <a:blip r:embed="rId2"/>
          <a:stretch>
            <a:fillRect/>
          </a:stretch>
        </p:blipFill>
        <p:spPr>
          <a:xfrm>
            <a:off x="4572000" y="5181600"/>
            <a:ext cx="3962400" cy="1295400"/>
          </a:xfrm>
          <a:prstGeom prst="rect">
            <a:avLst/>
          </a:prstGeom>
        </p:spPr>
      </p:pic>
    </p:spTree>
    <p:extLst>
      <p:ext uri="{BB962C8B-B14F-4D97-AF65-F5344CB8AC3E}">
        <p14:creationId xmlns:p14="http://schemas.microsoft.com/office/powerpoint/2010/main" val="1430173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r"/>
            <a:r>
              <a:rPr lang="en-US" dirty="0" smtClean="0"/>
              <a:t>Contd..</a:t>
            </a:r>
            <a:endParaRPr lang="en-US" dirty="0"/>
          </a:p>
        </p:txBody>
      </p:sp>
      <p:sp>
        <p:nvSpPr>
          <p:cNvPr id="3" name="Content Placeholder 2"/>
          <p:cNvSpPr>
            <a:spLocks noGrp="1"/>
          </p:cNvSpPr>
          <p:nvPr>
            <p:ph idx="1"/>
          </p:nvPr>
        </p:nvSpPr>
        <p:spPr>
          <a:xfrm>
            <a:off x="457200" y="914400"/>
            <a:ext cx="8229600" cy="5638800"/>
          </a:xfrm>
        </p:spPr>
        <p:txBody>
          <a:bodyPr>
            <a:noAutofit/>
          </a:bodyPr>
          <a:lstStyle/>
          <a:p>
            <a:pPr algn="just"/>
            <a:r>
              <a:rPr lang="en-US" sz="2800" dirty="0" smtClean="0"/>
              <a:t>Disadvantages of FMS:</a:t>
            </a:r>
          </a:p>
          <a:p>
            <a:pPr lvl="1" algn="just">
              <a:buFont typeface="Wingdings" panose="05000000000000000000" pitchFamily="2" charset="2"/>
              <a:buChar char="§"/>
            </a:pPr>
            <a:r>
              <a:rPr lang="en-US" sz="2400" dirty="0" smtClean="0"/>
              <a:t>Data redundancy and inconsistency</a:t>
            </a:r>
          </a:p>
          <a:p>
            <a:pPr lvl="1" algn="just">
              <a:buFont typeface="Wingdings" panose="05000000000000000000" pitchFamily="2" charset="2"/>
              <a:buChar char="§"/>
            </a:pPr>
            <a:r>
              <a:rPr lang="en-US" sz="2400" dirty="0" smtClean="0"/>
              <a:t>Difficulty in accessing data </a:t>
            </a:r>
          </a:p>
          <a:p>
            <a:pPr lvl="1" algn="just">
              <a:buFont typeface="Wingdings" panose="05000000000000000000" pitchFamily="2" charset="2"/>
              <a:buChar char="§"/>
            </a:pPr>
            <a:r>
              <a:rPr lang="en-US" sz="2400" dirty="0" smtClean="0"/>
              <a:t>Data isolation </a:t>
            </a:r>
          </a:p>
          <a:p>
            <a:pPr lvl="1" algn="just">
              <a:buFont typeface="Wingdings" panose="05000000000000000000" pitchFamily="2" charset="2"/>
              <a:buChar char="§"/>
            </a:pPr>
            <a:r>
              <a:rPr lang="en-US" sz="2400" dirty="0" smtClean="0"/>
              <a:t>Integrity problems</a:t>
            </a:r>
          </a:p>
          <a:p>
            <a:pPr lvl="1" algn="just">
              <a:buFont typeface="Wingdings" panose="05000000000000000000" pitchFamily="2" charset="2"/>
              <a:buChar char="§"/>
            </a:pPr>
            <a:r>
              <a:rPr lang="en-US" sz="2400" dirty="0" smtClean="0"/>
              <a:t>Atomicity of updates</a:t>
            </a:r>
          </a:p>
          <a:p>
            <a:pPr lvl="1" algn="just">
              <a:buFont typeface="Wingdings" panose="05000000000000000000" pitchFamily="2" charset="2"/>
              <a:buChar char="§"/>
            </a:pPr>
            <a:r>
              <a:rPr lang="en-US" sz="2400" dirty="0" smtClean="0"/>
              <a:t>Concurrent access by multiple users</a:t>
            </a:r>
          </a:p>
          <a:p>
            <a:pPr marL="742950" lvl="2" indent="-342900" algn="just">
              <a:buFont typeface="Wingdings" panose="05000000000000000000" pitchFamily="2" charset="2"/>
              <a:buChar char="§"/>
            </a:pPr>
            <a:r>
              <a:rPr lang="en-US" altLang="en-US" dirty="0" smtClean="0"/>
              <a:t>Security problems</a:t>
            </a:r>
          </a:p>
          <a:p>
            <a:pPr algn="just"/>
            <a:r>
              <a:rPr lang="en-US" altLang="en-US" sz="2800" dirty="0" smtClean="0"/>
              <a:t>Database systems offer solutions to all the above problems</a:t>
            </a:r>
          </a:p>
          <a:p>
            <a:pPr algn="just"/>
            <a:endParaRPr lang="en-US" sz="2800" dirty="0" smtClean="0"/>
          </a:p>
          <a:p>
            <a:pPr algn="just"/>
            <a:endParaRPr lang="en-US" sz="2800" dirty="0" smtClean="0"/>
          </a:p>
          <a:p>
            <a:pPr algn="just"/>
            <a:endParaRPr lang="en-US" sz="2800" dirty="0"/>
          </a:p>
        </p:txBody>
      </p:sp>
      <p:pic>
        <p:nvPicPr>
          <p:cNvPr id="3074" name="Picture 2"/>
          <p:cNvPicPr>
            <a:picLocks noChangeAspect="1" noChangeArrowheads="1"/>
          </p:cNvPicPr>
          <p:nvPr/>
        </p:nvPicPr>
        <p:blipFill>
          <a:blip r:embed="rId2"/>
          <a:srcRect/>
          <a:stretch>
            <a:fillRect/>
          </a:stretch>
        </p:blipFill>
        <p:spPr bwMode="auto">
          <a:xfrm>
            <a:off x="7086600" y="1600200"/>
            <a:ext cx="1476375" cy="1409700"/>
          </a:xfrm>
          <a:prstGeom prst="rect">
            <a:avLst/>
          </a:prstGeom>
          <a:noFill/>
          <a:ln w="9525">
            <a:noFill/>
            <a:miter lim="800000"/>
            <a:headEnd/>
            <a:tailEnd/>
          </a:ln>
          <a:effectLst/>
        </p:spPr>
      </p:pic>
    </p:spTree>
    <p:extLst>
      <p:ext uri="{BB962C8B-B14F-4D97-AF65-F5344CB8AC3E}">
        <p14:creationId xmlns:p14="http://schemas.microsoft.com/office/powerpoint/2010/main" val="4126108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1556FEDBFEFD4F8B31E3504C08F59B" ma:contentTypeVersion="0" ma:contentTypeDescription="Create a new document." ma:contentTypeScope="" ma:versionID="168af2432141bc68a51baa6eb773eb46">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636A53-F085-4A59-AC18-7E419BAC5F95}"/>
</file>

<file path=customXml/itemProps2.xml><?xml version="1.0" encoding="utf-8"?>
<ds:datastoreItem xmlns:ds="http://schemas.openxmlformats.org/officeDocument/2006/customXml" ds:itemID="{8146220B-9D4B-4A0C-85BC-51C71C1241E5}"/>
</file>

<file path=customXml/itemProps3.xml><?xml version="1.0" encoding="utf-8"?>
<ds:datastoreItem xmlns:ds="http://schemas.openxmlformats.org/officeDocument/2006/customXml" ds:itemID="{CA466742-BE78-42F3-A8DD-E58B241B740A}"/>
</file>

<file path=docProps/app.xml><?xml version="1.0" encoding="utf-8"?>
<Properties xmlns="http://schemas.openxmlformats.org/officeDocument/2006/extended-properties" xmlns:vt="http://schemas.openxmlformats.org/officeDocument/2006/docPropsVTypes">
  <TotalTime>2566</TotalTime>
  <Words>1859</Words>
  <Application>Microsoft Office PowerPoint</Application>
  <PresentationFormat>On-screen Show (4:3)</PresentationFormat>
  <Paragraphs>199</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PowerPoint Presentation</vt:lpstr>
      <vt:lpstr> Introduction  Database System Applications  and  Purpose Of Database Systems</vt:lpstr>
      <vt:lpstr>Introduction</vt:lpstr>
      <vt:lpstr>Contd..</vt:lpstr>
      <vt:lpstr>What is a DBMS?</vt:lpstr>
      <vt:lpstr>Some Examples</vt:lpstr>
      <vt:lpstr>Database Applications</vt:lpstr>
      <vt:lpstr>Purpose of Database Systems</vt:lpstr>
      <vt:lpstr>Contd..</vt:lpstr>
      <vt:lpstr>Advantages of DBMS</vt:lpstr>
      <vt:lpstr>View of Data</vt:lpstr>
      <vt:lpstr>Data Abstraction</vt:lpstr>
      <vt:lpstr>Three levels of data abstraction:</vt:lpstr>
      <vt:lpstr>Levels of abstraction</vt:lpstr>
      <vt:lpstr>Physical Level</vt:lpstr>
      <vt:lpstr>Logical Level</vt:lpstr>
      <vt:lpstr>View Level</vt:lpstr>
      <vt:lpstr>PowerPoint Presentation</vt:lpstr>
      <vt:lpstr>View of Data</vt:lpstr>
      <vt:lpstr>Instances and Schemas</vt:lpstr>
      <vt:lpstr>Database Schema</vt:lpstr>
      <vt:lpstr>Three schema Architecture </vt:lpstr>
      <vt:lpstr>PowerPoint Presentation</vt:lpstr>
      <vt:lpstr>PowerPoint Presentation</vt:lpstr>
      <vt:lpstr>The External Model: </vt:lpstr>
      <vt:lpstr>The Conceptual Model: </vt:lpstr>
      <vt:lpstr>PowerPoint Presentation</vt:lpstr>
      <vt:lpstr>The Internal Model: </vt:lpstr>
      <vt:lpstr>The Physical Model: </vt:lpstr>
      <vt:lpstr>Degree of data Abstraction</vt:lpstr>
      <vt:lpstr>Database Instances</vt:lpstr>
      <vt:lpstr>Data Independence</vt:lpstr>
      <vt:lpstr>Data Independence</vt:lpstr>
      <vt:lpstr>Types of Data Independence </vt:lpstr>
      <vt:lpstr>  Examples of changes under Physical Data Independence  </vt:lpstr>
      <vt:lpstr>Logical Data Independence </vt:lpstr>
      <vt:lpstr> Examples of changes under Logical Data Independence </vt:lpstr>
      <vt:lpstr>Importance of Data Independence </vt:lpstr>
      <vt:lpstr>Relational databases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Kiruthikaa Suresh</dc:creator>
  <cp:lastModifiedBy>Windows User</cp:lastModifiedBy>
  <cp:revision>47</cp:revision>
  <dcterms:created xsi:type="dcterms:W3CDTF">2015-01-06T15:04:16Z</dcterms:created>
  <dcterms:modified xsi:type="dcterms:W3CDTF">2020-07-10T04:37:02Z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0x010100691556FEDBFEFD4F8B31E3504C08F59B</vt:lpwstr>
  </property>
</Properties>
</file>