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5" r:id="rId2"/>
    <p:sldId id="257" r:id="rId3"/>
    <p:sldId id="258" r:id="rId4"/>
    <p:sldId id="259" r:id="rId5"/>
    <p:sldId id="299" r:id="rId6"/>
    <p:sldId id="303" r:id="rId7"/>
    <p:sldId id="260" r:id="rId8"/>
    <p:sldId id="300" r:id="rId9"/>
    <p:sldId id="261" r:id="rId10"/>
    <p:sldId id="301" r:id="rId11"/>
    <p:sldId id="262" r:id="rId12"/>
    <p:sldId id="263" r:id="rId13"/>
    <p:sldId id="292" r:id="rId14"/>
    <p:sldId id="293" r:id="rId15"/>
    <p:sldId id="294" r:id="rId16"/>
    <p:sldId id="295" r:id="rId17"/>
    <p:sldId id="296" r:id="rId18"/>
    <p:sldId id="297" r:id="rId19"/>
    <p:sldId id="272" r:id="rId20"/>
    <p:sldId id="273" r:id="rId21"/>
    <p:sldId id="283" r:id="rId22"/>
    <p:sldId id="274" r:id="rId23"/>
    <p:sldId id="275" r:id="rId24"/>
    <p:sldId id="276" r:id="rId25"/>
    <p:sldId id="277" r:id="rId26"/>
    <p:sldId id="278" r:id="rId27"/>
    <p:sldId id="302" r:id="rId28"/>
    <p:sldId id="279" r:id="rId29"/>
    <p:sldId id="280" r:id="rId30"/>
    <p:sldId id="281" r:id="rId31"/>
    <p:sldId id="28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70D687-C9F4-455C-9AE6-CF4C41509E63}" type="datetimeFigureOut">
              <a:rPr lang="en-IN" smtClean="0"/>
              <a:t>16-03-2022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E324B9-0A64-415C-A135-330182606A57}" type="slidenum">
              <a:rPr lang="en-IN" smtClean="0"/>
              <a:t>‹#›</a:t>
            </a:fld>
            <a:endParaRPr lang="en-IN"/>
          </a:p>
        </p:txBody>
      </p:sp>
    </p:spTree>
    <p:extLst>
      <p:ext uri="{BB962C8B-B14F-4D97-AF65-F5344CB8AC3E}">
        <p14:creationId xmlns:p14="http://schemas.microsoft.com/office/powerpoint/2010/main" val="1578833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Database System architecture</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13293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3-Tier Architecture</a:t>
            </a:r>
            <a:br>
              <a:rPr lang="en-IN" dirty="0"/>
            </a:br>
            <a:endParaRPr lang="en-IN" dirty="0"/>
          </a:p>
        </p:txBody>
      </p:sp>
      <p:sp>
        <p:nvSpPr>
          <p:cNvPr id="3" name="Content Placeholder 2"/>
          <p:cNvSpPr>
            <a:spLocks noGrp="1"/>
          </p:cNvSpPr>
          <p:nvPr>
            <p:ph idx="1"/>
          </p:nvPr>
        </p:nvSpPr>
        <p:spPr>
          <a:xfrm>
            <a:off x="457200" y="838200"/>
            <a:ext cx="8229600" cy="5867400"/>
          </a:xfrm>
        </p:spPr>
        <p:txBody>
          <a:bodyPr>
            <a:normAutofit fontScale="92500" lnSpcReduction="20000"/>
          </a:bodyPr>
          <a:lstStyle/>
          <a:p>
            <a:pPr marL="514350" indent="-514350">
              <a:buFont typeface="+mj-lt"/>
              <a:buAutoNum type="arabicPeriod"/>
            </a:pPr>
            <a:r>
              <a:rPr lang="en-IN" dirty="0"/>
              <a:t>Presentation layer (your PC, Tablet, Mobile, etc.)</a:t>
            </a:r>
          </a:p>
          <a:p>
            <a:pPr marL="514350" indent="-514350">
              <a:buFont typeface="+mj-lt"/>
              <a:buAutoNum type="arabicPeriod"/>
            </a:pPr>
            <a:r>
              <a:rPr lang="en-IN" dirty="0"/>
              <a:t>Application layer (server)</a:t>
            </a:r>
          </a:p>
          <a:p>
            <a:pPr marL="514350" indent="-514350">
              <a:buFont typeface="+mj-lt"/>
              <a:buAutoNum type="arabicPeriod"/>
            </a:pPr>
            <a:r>
              <a:rPr lang="en-IN" dirty="0"/>
              <a:t>Database </a:t>
            </a:r>
            <a:r>
              <a:rPr lang="en-IN" dirty="0" smtClean="0"/>
              <a:t>Server</a:t>
            </a:r>
          </a:p>
          <a:p>
            <a:r>
              <a:rPr lang="en-IN" dirty="0"/>
              <a:t>This DBMS architecture contains an Application layer between the user and the DBMS, which is responsible for communicating the user's request to the DBMS system and send the response from the DBMS to the user.</a:t>
            </a:r>
          </a:p>
          <a:p>
            <a:r>
              <a:rPr lang="en-IN" dirty="0"/>
              <a:t>The application layer(business logic layer) also processes functional logic, constraint, and rules before passing data to the user or down to the </a:t>
            </a:r>
            <a:r>
              <a:rPr lang="en-IN" dirty="0" smtClean="0"/>
              <a:t>DBMS.</a:t>
            </a:r>
          </a:p>
          <a:p>
            <a:r>
              <a:rPr lang="en-IN" dirty="0"/>
              <a:t>In this layer all business logic written like validation of data, calculations, data insertion </a:t>
            </a:r>
            <a:r>
              <a:rPr lang="en-IN" dirty="0" err="1"/>
              <a:t>etc</a:t>
            </a:r>
            <a:endParaRPr lang="en-IN" dirty="0"/>
          </a:p>
          <a:p>
            <a:pPr marL="514350" indent="-514350">
              <a:buFont typeface="+mj-lt"/>
              <a:buAutoNum type="arabicPeriod"/>
            </a:pPr>
            <a:endParaRPr lang="en-IN" dirty="0"/>
          </a:p>
          <a:p>
            <a:pPr marL="514350" indent="-514350">
              <a:buFont typeface="+mj-lt"/>
              <a:buAutoNum type="arabicPeriod"/>
            </a:pPr>
            <a:endParaRPr lang="en-IN" dirty="0"/>
          </a:p>
        </p:txBody>
      </p:sp>
    </p:spTree>
    <p:extLst>
      <p:ext uri="{BB962C8B-B14F-4D97-AF65-F5344CB8AC3E}">
        <p14:creationId xmlns:p14="http://schemas.microsoft.com/office/powerpoint/2010/main" val="411337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3-Tier Architecture</a:t>
            </a:r>
            <a:br>
              <a:rPr lang="en-IN" dirty="0"/>
            </a:br>
            <a:endParaRPr lang="en-IN" dirty="0"/>
          </a:p>
        </p:txBody>
      </p:sp>
      <p:sp>
        <p:nvSpPr>
          <p:cNvPr id="3" name="Content Placeholder 2"/>
          <p:cNvSpPr>
            <a:spLocks noGrp="1"/>
          </p:cNvSpPr>
          <p:nvPr>
            <p:ph idx="1"/>
          </p:nvPr>
        </p:nvSpPr>
        <p:spPr>
          <a:xfrm>
            <a:off x="457200" y="838200"/>
            <a:ext cx="8229600" cy="5715000"/>
          </a:xfrm>
        </p:spPr>
        <p:txBody>
          <a:bodyPr>
            <a:normAutofit fontScale="85000" lnSpcReduction="20000"/>
          </a:bodyPr>
          <a:lstStyle/>
          <a:p>
            <a:r>
              <a:rPr lang="en-IN" b="1" dirty="0"/>
              <a:t>3) Data layer:</a:t>
            </a:r>
            <a:endParaRPr lang="en-IN" dirty="0"/>
          </a:p>
          <a:p>
            <a:r>
              <a:rPr lang="en-IN" dirty="0"/>
              <a:t>In this layer actual database is comes in the picture. Data Access Layer contains methods to connect with database and to perform insert, update, delete, get data from database based on our input data</a:t>
            </a:r>
            <a:r>
              <a:rPr lang="en-IN" dirty="0" smtClean="0"/>
              <a:t>.</a:t>
            </a:r>
          </a:p>
          <a:p>
            <a:r>
              <a:rPr lang="en-IN" dirty="0" smtClean="0"/>
              <a:t>The </a:t>
            </a:r>
            <a:r>
              <a:rPr lang="en-IN" dirty="0"/>
              <a:t>application on the client-end interacts with an application server which further communicates with the database system.</a:t>
            </a:r>
          </a:p>
          <a:p>
            <a:r>
              <a:rPr lang="en-IN" dirty="0"/>
              <a:t>End user has no idea about the existence of the database beyond the application server. The database also has no idea about any other user beyond the application.</a:t>
            </a:r>
          </a:p>
          <a:p>
            <a:r>
              <a:rPr lang="en-IN" dirty="0"/>
              <a:t>The 3-Tier architecture is used in case of large web application.</a:t>
            </a:r>
          </a:p>
          <a:p>
            <a:endParaRPr lang="en-IN" dirty="0"/>
          </a:p>
        </p:txBody>
      </p:sp>
    </p:spTree>
    <p:extLst>
      <p:ext uri="{BB962C8B-B14F-4D97-AF65-F5344CB8AC3E}">
        <p14:creationId xmlns:p14="http://schemas.microsoft.com/office/powerpoint/2010/main" val="1110367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3-Tier Architecture</a:t>
            </a:r>
            <a:br>
              <a:rPr lang="en-IN" dirty="0"/>
            </a:br>
            <a:endParaRPr lang="en-IN" dirty="0"/>
          </a:p>
        </p:txBody>
      </p:sp>
      <p:pic>
        <p:nvPicPr>
          <p:cNvPr id="3074" name="Picture 2" descr="C:\Users\Admin\Desktop\DB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066801"/>
            <a:ext cx="8077200" cy="504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019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Types of Database Language</a:t>
            </a:r>
            <a:br>
              <a:rPr lang="en-IN" dirty="0">
                <a:solidFill>
                  <a:srgbClr val="FF0000"/>
                </a:solidFill>
              </a:rPr>
            </a:br>
            <a:endParaRPr lang="en-IN"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95474"/>
            <a:ext cx="7239000"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652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r>
              <a:rPr lang="en-IN" dirty="0">
                <a:solidFill>
                  <a:srgbClr val="FF0000"/>
                </a:solidFill>
              </a:rPr>
              <a:t>Data Definition Language</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IN" b="1" dirty="0"/>
              <a:t>DDL</a:t>
            </a:r>
            <a:r>
              <a:rPr lang="en-IN" dirty="0"/>
              <a:t> stands for </a:t>
            </a:r>
            <a:r>
              <a:rPr lang="en-IN" b="1" dirty="0"/>
              <a:t>D</a:t>
            </a:r>
            <a:r>
              <a:rPr lang="en-IN" dirty="0"/>
              <a:t>ata </a:t>
            </a:r>
            <a:r>
              <a:rPr lang="en-IN" b="1" dirty="0"/>
              <a:t>D</a:t>
            </a:r>
            <a:r>
              <a:rPr lang="en-IN" dirty="0"/>
              <a:t>efinition </a:t>
            </a:r>
            <a:r>
              <a:rPr lang="en-IN" b="1" dirty="0"/>
              <a:t>L</a:t>
            </a:r>
            <a:r>
              <a:rPr lang="en-IN" dirty="0"/>
              <a:t>anguage. It is used to define database structure or pattern.</a:t>
            </a:r>
          </a:p>
          <a:p>
            <a:r>
              <a:rPr lang="en-IN" dirty="0"/>
              <a:t>It is used to create schema, tables, indexes, constraints, etc. in the database.</a:t>
            </a:r>
          </a:p>
          <a:p>
            <a:r>
              <a:rPr lang="en-IN" dirty="0"/>
              <a:t>Using the DDL statements, you can create the skeleton of the database.</a:t>
            </a:r>
          </a:p>
          <a:p>
            <a:pPr algn="just"/>
            <a:r>
              <a:rPr lang="en-IN" dirty="0"/>
              <a:t>Data definition language is used to store the information of metadata like the number of tables and schemas, their names, indexes, columns in each table, constraints, etc.</a:t>
            </a:r>
          </a:p>
        </p:txBody>
      </p:sp>
    </p:spTree>
    <p:extLst>
      <p:ext uri="{BB962C8B-B14F-4D97-AF65-F5344CB8AC3E}">
        <p14:creationId xmlns:p14="http://schemas.microsoft.com/office/powerpoint/2010/main" val="835753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Data Definition Language</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IN" b="1" dirty="0"/>
              <a:t>Create:</a:t>
            </a:r>
            <a:r>
              <a:rPr lang="en-IN" dirty="0"/>
              <a:t> It is used to create objects in the database.</a:t>
            </a:r>
          </a:p>
          <a:p>
            <a:r>
              <a:rPr lang="en-IN" b="1" dirty="0"/>
              <a:t>Alter:</a:t>
            </a:r>
            <a:r>
              <a:rPr lang="en-IN" dirty="0"/>
              <a:t> It is used to alter the structure of the database.</a:t>
            </a:r>
          </a:p>
          <a:p>
            <a:r>
              <a:rPr lang="en-IN" b="1" dirty="0"/>
              <a:t>Drop:</a:t>
            </a:r>
            <a:r>
              <a:rPr lang="en-IN" dirty="0"/>
              <a:t> It is used to delete objects from the database.</a:t>
            </a:r>
          </a:p>
          <a:p>
            <a:r>
              <a:rPr lang="en-IN" b="1" dirty="0"/>
              <a:t>Truncate:</a:t>
            </a:r>
            <a:r>
              <a:rPr lang="en-IN" dirty="0"/>
              <a:t> It is used to remove all records from a table.</a:t>
            </a:r>
          </a:p>
          <a:p>
            <a:r>
              <a:rPr lang="en-IN" b="1" dirty="0"/>
              <a:t>Rename:</a:t>
            </a:r>
            <a:r>
              <a:rPr lang="en-IN" dirty="0"/>
              <a:t> It is used to rename an object.</a:t>
            </a:r>
          </a:p>
          <a:p>
            <a:r>
              <a:rPr lang="en-IN" b="1" dirty="0"/>
              <a:t>Comment:</a:t>
            </a:r>
            <a:r>
              <a:rPr lang="en-IN" dirty="0"/>
              <a:t> It is used to comment on the data </a:t>
            </a:r>
            <a:r>
              <a:rPr lang="en-IN" dirty="0" smtClean="0"/>
              <a:t>dictionary</a:t>
            </a:r>
            <a:endParaRPr lang="en-IN" dirty="0"/>
          </a:p>
        </p:txBody>
      </p:sp>
    </p:spTree>
    <p:extLst>
      <p:ext uri="{BB962C8B-B14F-4D97-AF65-F5344CB8AC3E}">
        <p14:creationId xmlns:p14="http://schemas.microsoft.com/office/powerpoint/2010/main" val="3850482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Data Manipulation Language</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IN" b="1" dirty="0"/>
              <a:t>DML</a:t>
            </a:r>
            <a:r>
              <a:rPr lang="en-IN" dirty="0"/>
              <a:t> stands for </a:t>
            </a:r>
            <a:r>
              <a:rPr lang="en-IN" b="1" dirty="0"/>
              <a:t>D</a:t>
            </a:r>
            <a:r>
              <a:rPr lang="en-IN" dirty="0"/>
              <a:t>ata </a:t>
            </a:r>
            <a:r>
              <a:rPr lang="en-IN" b="1" dirty="0"/>
              <a:t>M</a:t>
            </a:r>
            <a:r>
              <a:rPr lang="en-IN" dirty="0"/>
              <a:t>anipulation </a:t>
            </a:r>
            <a:r>
              <a:rPr lang="en-IN" b="1" dirty="0"/>
              <a:t>L</a:t>
            </a:r>
            <a:r>
              <a:rPr lang="en-IN" dirty="0"/>
              <a:t>anguage. It is used for accessing and manipulating data in a database. It handles user requests</a:t>
            </a:r>
            <a:r>
              <a:rPr lang="en-IN" dirty="0" smtClean="0"/>
              <a:t>.</a:t>
            </a:r>
          </a:p>
          <a:p>
            <a:r>
              <a:rPr lang="en-IN" b="1" dirty="0"/>
              <a:t>Select:</a:t>
            </a:r>
            <a:r>
              <a:rPr lang="en-IN" dirty="0"/>
              <a:t> It is used to retrieve data from a database.</a:t>
            </a:r>
          </a:p>
          <a:p>
            <a:r>
              <a:rPr lang="en-IN" b="1" dirty="0"/>
              <a:t>Insert:</a:t>
            </a:r>
            <a:r>
              <a:rPr lang="en-IN" dirty="0"/>
              <a:t> It is used to insert data into a table.</a:t>
            </a:r>
          </a:p>
          <a:p>
            <a:r>
              <a:rPr lang="en-IN" b="1" dirty="0"/>
              <a:t>Update:</a:t>
            </a:r>
            <a:r>
              <a:rPr lang="en-IN" dirty="0"/>
              <a:t> It is used to update existing data within a table.</a:t>
            </a:r>
          </a:p>
          <a:p>
            <a:r>
              <a:rPr lang="en-IN" b="1" dirty="0"/>
              <a:t>Delete:</a:t>
            </a:r>
            <a:r>
              <a:rPr lang="en-IN" dirty="0"/>
              <a:t> It is used to delete all records from a table.</a:t>
            </a:r>
          </a:p>
          <a:p>
            <a:endParaRPr lang="en-IN" dirty="0"/>
          </a:p>
        </p:txBody>
      </p:sp>
    </p:spTree>
    <p:extLst>
      <p:ext uri="{BB962C8B-B14F-4D97-AF65-F5344CB8AC3E}">
        <p14:creationId xmlns:p14="http://schemas.microsoft.com/office/powerpoint/2010/main" val="2410190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Data Control Language</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lstStyle/>
          <a:p>
            <a:r>
              <a:rPr lang="en-IN" b="1" dirty="0"/>
              <a:t>DCL</a:t>
            </a:r>
            <a:r>
              <a:rPr lang="en-IN" dirty="0"/>
              <a:t> stands for </a:t>
            </a:r>
            <a:r>
              <a:rPr lang="en-IN" b="1" dirty="0"/>
              <a:t>D</a:t>
            </a:r>
            <a:r>
              <a:rPr lang="en-IN" dirty="0"/>
              <a:t>ata </a:t>
            </a:r>
            <a:r>
              <a:rPr lang="en-IN" b="1" dirty="0"/>
              <a:t>C</a:t>
            </a:r>
            <a:r>
              <a:rPr lang="en-IN" dirty="0"/>
              <a:t>ontrol </a:t>
            </a:r>
            <a:r>
              <a:rPr lang="en-IN" b="1" dirty="0"/>
              <a:t>L</a:t>
            </a:r>
            <a:r>
              <a:rPr lang="en-IN" dirty="0"/>
              <a:t>anguage. It is used to retrieve the stored or saved data.</a:t>
            </a:r>
          </a:p>
          <a:p>
            <a:r>
              <a:rPr lang="en-IN" dirty="0"/>
              <a:t>The DCL execution is transactional. It also has rollback parameters.</a:t>
            </a:r>
          </a:p>
          <a:p>
            <a:r>
              <a:rPr lang="en-IN" b="1" dirty="0"/>
              <a:t>Grant:</a:t>
            </a:r>
            <a:r>
              <a:rPr lang="en-IN" dirty="0"/>
              <a:t> It is used to give user access privileges to a database.</a:t>
            </a:r>
          </a:p>
          <a:p>
            <a:r>
              <a:rPr lang="en-IN" b="1" dirty="0"/>
              <a:t>Revoke:</a:t>
            </a:r>
            <a:r>
              <a:rPr lang="en-IN" dirty="0"/>
              <a:t> It is used to take back permissions from the user.</a:t>
            </a:r>
          </a:p>
          <a:p>
            <a:endParaRPr lang="en-IN" dirty="0"/>
          </a:p>
        </p:txBody>
      </p:sp>
    </p:spTree>
    <p:extLst>
      <p:ext uri="{BB962C8B-B14F-4D97-AF65-F5344CB8AC3E}">
        <p14:creationId xmlns:p14="http://schemas.microsoft.com/office/powerpoint/2010/main" val="843108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Transaction Control Language</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IN" dirty="0"/>
              <a:t>TCL is used to run the changes made by the DML statement. TCL can be grouped into a logical transaction</a:t>
            </a:r>
            <a:r>
              <a:rPr lang="en-IN" dirty="0" smtClean="0"/>
              <a:t>.</a:t>
            </a:r>
          </a:p>
          <a:p>
            <a:r>
              <a:rPr lang="en-IN" b="1" dirty="0"/>
              <a:t>Commit:</a:t>
            </a:r>
            <a:r>
              <a:rPr lang="en-IN" dirty="0"/>
              <a:t> It is used to save the transaction on the database.</a:t>
            </a:r>
          </a:p>
          <a:p>
            <a:r>
              <a:rPr lang="en-IN" b="1" dirty="0"/>
              <a:t>Rollback:</a:t>
            </a:r>
            <a:r>
              <a:rPr lang="en-IN" dirty="0"/>
              <a:t> It is used to restore the database to original since the last Commit.</a:t>
            </a:r>
          </a:p>
          <a:p>
            <a:pPr marL="0" indent="0">
              <a:buNone/>
            </a:pPr>
            <a:endParaRPr lang="en-IN" dirty="0"/>
          </a:p>
        </p:txBody>
      </p:sp>
    </p:spTree>
    <p:extLst>
      <p:ext uri="{BB962C8B-B14F-4D97-AF65-F5344CB8AC3E}">
        <p14:creationId xmlns:p14="http://schemas.microsoft.com/office/powerpoint/2010/main" val="2510528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b="1" dirty="0" smtClean="0"/>
              <a:t/>
            </a:r>
            <a:br>
              <a:rPr lang="en-IN" b="1" dirty="0" smtClean="0"/>
            </a:br>
            <a:r>
              <a:rPr lang="en-IN" b="1" dirty="0" smtClean="0"/>
              <a:t>Database </a:t>
            </a:r>
            <a:r>
              <a:rPr lang="en-IN" b="1" dirty="0"/>
              <a:t>Transaction</a:t>
            </a:r>
            <a:br>
              <a:rPr lang="en-IN" b="1" dirty="0"/>
            </a:br>
            <a:endParaRPr lang="en-IN" dirty="0"/>
          </a:p>
        </p:txBody>
      </p:sp>
      <p:sp>
        <p:nvSpPr>
          <p:cNvPr id="3" name="Content Placeholder 2"/>
          <p:cNvSpPr>
            <a:spLocks noGrp="1"/>
          </p:cNvSpPr>
          <p:nvPr>
            <p:ph idx="1"/>
          </p:nvPr>
        </p:nvSpPr>
        <p:spPr>
          <a:xfrm>
            <a:off x="457200" y="1066800"/>
            <a:ext cx="8229600" cy="5410200"/>
          </a:xfrm>
        </p:spPr>
        <p:txBody>
          <a:bodyPr>
            <a:normAutofit/>
          </a:bodyPr>
          <a:lstStyle/>
          <a:p>
            <a:pPr algn="just"/>
            <a:r>
              <a:rPr lang="en-IN" sz="2600" dirty="0"/>
              <a:t>A transaction is an action, or series of actions that are being performed by a single user or application program, which reads or updates the contents of the database.</a:t>
            </a:r>
          </a:p>
          <a:p>
            <a:pPr algn="just"/>
            <a:r>
              <a:rPr lang="en-IN" sz="2600" dirty="0"/>
              <a:t>A transaction can be defined as a logical unit of work on the database. This may be an entire program, a piece of a program or a single command (like the SQL commands such as INSERT or UPDATE) and it may engage in any number of operations on the </a:t>
            </a:r>
            <a:r>
              <a:rPr lang="en-IN" sz="2600" dirty="0" smtClean="0"/>
              <a:t>database.</a:t>
            </a:r>
          </a:p>
          <a:p>
            <a:pPr algn="just"/>
            <a:r>
              <a:rPr lang="en-IN" sz="2600" dirty="0" smtClean="0"/>
              <a:t>In </a:t>
            </a:r>
            <a:r>
              <a:rPr lang="en-IN" sz="2600" dirty="0"/>
              <a:t>the database context, the execution of an application program can be thought of as one or more transactions with non-database processing taking place in between.</a:t>
            </a:r>
          </a:p>
          <a:p>
            <a:endParaRPr lang="en-IN" sz="2600" dirty="0"/>
          </a:p>
        </p:txBody>
      </p:sp>
    </p:spTree>
    <p:extLst>
      <p:ext uri="{BB962C8B-B14F-4D97-AF65-F5344CB8AC3E}">
        <p14:creationId xmlns:p14="http://schemas.microsoft.com/office/powerpoint/2010/main" val="85689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Database System architecture</a:t>
            </a:r>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algn="just"/>
            <a:r>
              <a:rPr lang="en-IN" dirty="0"/>
              <a:t>The DBMS design depends upon its architecture. The basic client/server architecture is used to deal with a large number of PCs, web servers, database servers and other components that are connected with networks.</a:t>
            </a:r>
          </a:p>
          <a:p>
            <a:r>
              <a:rPr lang="en-IN" dirty="0"/>
              <a:t>The client/server architecture consists of many PCs and a workstation which are connected via the network.</a:t>
            </a:r>
          </a:p>
          <a:p>
            <a:r>
              <a:rPr lang="en-IN" dirty="0"/>
              <a:t>DBMS architecture depends upon how users are connected to the database to get their request done.</a:t>
            </a:r>
          </a:p>
          <a:p>
            <a:endParaRPr lang="en-IN" dirty="0"/>
          </a:p>
        </p:txBody>
      </p:sp>
    </p:spTree>
    <p:extLst>
      <p:ext uri="{BB962C8B-B14F-4D97-AF65-F5344CB8AC3E}">
        <p14:creationId xmlns:p14="http://schemas.microsoft.com/office/powerpoint/2010/main" val="2771475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smtClean="0"/>
              <a:t/>
            </a:r>
            <a:br>
              <a:rPr lang="en-IN" b="1" dirty="0" smtClean="0"/>
            </a:br>
            <a:r>
              <a:rPr lang="en-IN" b="1" dirty="0" smtClean="0"/>
              <a:t>Facts </a:t>
            </a:r>
            <a:r>
              <a:rPr lang="en-IN" b="1" dirty="0"/>
              <a:t>about Database </a:t>
            </a:r>
            <a:r>
              <a:rPr lang="en-IN" b="1" dirty="0" smtClean="0"/>
              <a:t>Transactions</a:t>
            </a:r>
            <a:r>
              <a:rPr lang="en-IN" b="1" dirty="0"/>
              <a:t/>
            </a:r>
            <a:br>
              <a:rPr lang="en-IN" b="1" dirty="0"/>
            </a:br>
            <a:endParaRPr lang="en-IN" dirty="0"/>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r>
              <a:rPr lang="en-IN" sz="2900" dirty="0" smtClean="0"/>
              <a:t>A transaction is a program unit whose execution may or may not change the contents of a database.</a:t>
            </a:r>
          </a:p>
          <a:p>
            <a:r>
              <a:rPr lang="en-IN" sz="2900" dirty="0" smtClean="0"/>
              <a:t>The transaction is executed as a single unit</a:t>
            </a:r>
          </a:p>
          <a:p>
            <a:r>
              <a:rPr lang="en-IN" sz="2900" dirty="0" smtClean="0"/>
              <a:t>If the database operations do not update the database but only retrieve data, this type of transaction is called a read-only transaction.</a:t>
            </a:r>
          </a:p>
          <a:p>
            <a:r>
              <a:rPr lang="en-IN" sz="2900" dirty="0" smtClean="0"/>
              <a:t>A successful transaction can change the database from one CONSISTENT STATE to another</a:t>
            </a:r>
          </a:p>
          <a:p>
            <a:r>
              <a:rPr lang="en-IN" sz="2900" dirty="0" smtClean="0"/>
              <a:t>DBMS transactions must be atomic, consistent, isolated and durable</a:t>
            </a:r>
          </a:p>
          <a:p>
            <a:r>
              <a:rPr lang="en-IN" sz="2900" dirty="0" smtClean="0"/>
              <a:t>If the database were in an inconsistent state before a transaction, it would remain in the inconsistent state after the transaction.</a:t>
            </a:r>
          </a:p>
          <a:p>
            <a:pPr marL="0" indent="0">
              <a:buNone/>
            </a:pPr>
            <a:endParaRPr lang="en-IN" dirty="0"/>
          </a:p>
        </p:txBody>
      </p:sp>
    </p:spTree>
    <p:extLst>
      <p:ext uri="{BB962C8B-B14F-4D97-AF65-F5344CB8AC3E}">
        <p14:creationId xmlns:p14="http://schemas.microsoft.com/office/powerpoint/2010/main" val="794445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solidFill>
                  <a:srgbClr val="FF0000"/>
                </a:solidFill>
                <a:latin typeface="Times New Roman" charset="0"/>
                <a:cs typeface="Times New Roman" charset="0"/>
              </a:rPr>
              <a:t>Data model</a:t>
            </a:r>
          </a:p>
        </p:txBody>
      </p:sp>
      <p:sp>
        <p:nvSpPr>
          <p:cNvPr id="9219" name="Content Placeholder 2"/>
          <p:cNvSpPr>
            <a:spLocks noGrp="1"/>
          </p:cNvSpPr>
          <p:nvPr>
            <p:ph idx="1"/>
          </p:nvPr>
        </p:nvSpPr>
        <p:spPr/>
        <p:txBody>
          <a:bodyPr/>
          <a:lstStyle/>
          <a:p>
            <a:pPr algn="just" eaLnBrk="1" hangingPunct="1"/>
            <a:r>
              <a:rPr lang="en-US" dirty="0" smtClean="0">
                <a:solidFill>
                  <a:srgbClr val="FF0000"/>
                </a:solidFill>
                <a:latin typeface="Times New Roman" charset="0"/>
                <a:cs typeface="Times New Roman" charset="0"/>
              </a:rPr>
              <a:t>Data model - </a:t>
            </a:r>
            <a:r>
              <a:rPr lang="en-US" dirty="0" smtClean="0">
                <a:latin typeface="Times New Roman" charset="0"/>
                <a:cs typeface="Times New Roman" charset="0"/>
              </a:rPr>
              <a:t>structure of database </a:t>
            </a:r>
          </a:p>
          <a:p>
            <a:pPr algn="just" eaLnBrk="1" hangingPunct="1"/>
            <a:r>
              <a:rPr lang="en-US" dirty="0" smtClean="0">
                <a:latin typeface="Times New Roman" charset="0"/>
                <a:cs typeface="Times New Roman" charset="0"/>
              </a:rPr>
              <a:t>Collection of tools to describe data, data relationships, data semantics, consistency constraints.</a:t>
            </a:r>
          </a:p>
          <a:p>
            <a:pPr algn="just" eaLnBrk="1" hangingPunct="1"/>
            <a:r>
              <a:rPr lang="en-US" dirty="0" smtClean="0">
                <a:latin typeface="Times New Roman" charset="0"/>
                <a:cs typeface="Times New Roman" charset="0"/>
              </a:rPr>
              <a:t>Provides a way to design physical, logical and view level </a:t>
            </a:r>
          </a:p>
        </p:txBody>
      </p:sp>
    </p:spTree>
    <p:extLst>
      <p:ext uri="{BB962C8B-B14F-4D97-AF65-F5344CB8AC3E}">
        <p14:creationId xmlns:p14="http://schemas.microsoft.com/office/powerpoint/2010/main" val="2270040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IN" b="1" dirty="0"/>
              <a:t>DBMS Database Models</a:t>
            </a:r>
            <a:br>
              <a:rPr lang="en-IN" b="1" dirty="0"/>
            </a:br>
            <a:endParaRPr lang="en-IN"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IN" dirty="0"/>
              <a:t>A Database model defines the logical design and structure of a database and defines how data will be stored, accessed and updated in a database management system. While the </a:t>
            </a:r>
            <a:r>
              <a:rPr lang="en-IN" b="1" dirty="0"/>
              <a:t>Relational Model</a:t>
            </a:r>
            <a:r>
              <a:rPr lang="en-IN" dirty="0"/>
              <a:t> is the most widely used database model, there are other models too:</a:t>
            </a:r>
          </a:p>
          <a:p>
            <a:r>
              <a:rPr lang="en-IN" dirty="0"/>
              <a:t>Hierarchical Model</a:t>
            </a:r>
          </a:p>
          <a:p>
            <a:r>
              <a:rPr lang="en-IN" dirty="0"/>
              <a:t>Network Model</a:t>
            </a:r>
          </a:p>
          <a:p>
            <a:r>
              <a:rPr lang="en-IN" dirty="0"/>
              <a:t>Entity-relationship Model</a:t>
            </a:r>
          </a:p>
          <a:p>
            <a:r>
              <a:rPr lang="en-IN" dirty="0"/>
              <a:t>Relational Model</a:t>
            </a:r>
          </a:p>
          <a:p>
            <a:endParaRPr lang="en-IN" dirty="0"/>
          </a:p>
        </p:txBody>
      </p:sp>
    </p:spTree>
    <p:extLst>
      <p:ext uri="{BB962C8B-B14F-4D97-AF65-F5344CB8AC3E}">
        <p14:creationId xmlns:p14="http://schemas.microsoft.com/office/powerpoint/2010/main" val="4189568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smtClean="0"/>
              <a:t/>
            </a:r>
            <a:br>
              <a:rPr lang="en-IN" b="1" dirty="0" smtClean="0"/>
            </a:br>
            <a:r>
              <a:rPr lang="en-IN" b="1" dirty="0" smtClean="0"/>
              <a:t>Hierarchical </a:t>
            </a:r>
            <a:r>
              <a:rPr lang="en-IN" b="1" dirty="0"/>
              <a:t>Model</a:t>
            </a:r>
            <a:br>
              <a:rPr lang="en-IN" b="1" dirty="0"/>
            </a:br>
            <a:endParaRPr lang="en-IN" dirty="0"/>
          </a:p>
        </p:txBody>
      </p:sp>
      <p:sp>
        <p:nvSpPr>
          <p:cNvPr id="3" name="Content Placeholder 2"/>
          <p:cNvSpPr>
            <a:spLocks noGrp="1"/>
          </p:cNvSpPr>
          <p:nvPr>
            <p:ph idx="1"/>
          </p:nvPr>
        </p:nvSpPr>
        <p:spPr>
          <a:xfrm>
            <a:off x="457200" y="990600"/>
            <a:ext cx="8229600" cy="5562600"/>
          </a:xfrm>
        </p:spPr>
        <p:txBody>
          <a:bodyPr>
            <a:normAutofit lnSpcReduction="10000"/>
          </a:bodyPr>
          <a:lstStyle/>
          <a:p>
            <a:pPr algn="just"/>
            <a:r>
              <a:rPr lang="en-IN" dirty="0"/>
              <a:t>This database model organises data into a tree-like-structure, with a single root, to which all the other data is linked. </a:t>
            </a:r>
            <a:endParaRPr lang="en-IN" dirty="0" smtClean="0"/>
          </a:p>
          <a:p>
            <a:pPr algn="just"/>
            <a:r>
              <a:rPr lang="en-IN" dirty="0" smtClean="0"/>
              <a:t>The hierarchy </a:t>
            </a:r>
            <a:r>
              <a:rPr lang="en-IN" dirty="0"/>
              <a:t>starts from the </a:t>
            </a:r>
            <a:r>
              <a:rPr lang="en-IN" b="1" dirty="0"/>
              <a:t>Root</a:t>
            </a:r>
            <a:r>
              <a:rPr lang="en-IN" dirty="0"/>
              <a:t> data, and expands like a tree, adding child nodes to the parent nodes</a:t>
            </a:r>
            <a:r>
              <a:rPr lang="en-IN" dirty="0" smtClean="0"/>
              <a:t>.</a:t>
            </a:r>
          </a:p>
          <a:p>
            <a:pPr algn="just"/>
            <a:r>
              <a:rPr lang="en-IN" dirty="0"/>
              <a:t>In hierarchical model, data is organised into tree-like structure with one one-to-many relationship between two different types of data, for example, one department can have many courses, many professors and of-course many students.</a:t>
            </a:r>
          </a:p>
        </p:txBody>
      </p:sp>
    </p:spTree>
    <p:extLst>
      <p:ext uri="{BB962C8B-B14F-4D97-AF65-F5344CB8AC3E}">
        <p14:creationId xmlns:p14="http://schemas.microsoft.com/office/powerpoint/2010/main" val="2487067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Hierarchical Model</a:t>
            </a:r>
            <a:endParaRPr lang="en-IN" dirty="0"/>
          </a:p>
        </p:txBody>
      </p:sp>
      <p:pic>
        <p:nvPicPr>
          <p:cNvPr id="5122" name="Picture 2" descr="C:\Users\Admin\Desktop\db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1075" y="1295400"/>
            <a:ext cx="71818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384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smtClean="0"/>
              <a:t/>
            </a:r>
            <a:br>
              <a:rPr lang="en-IN" b="1" dirty="0" smtClean="0"/>
            </a:br>
            <a:r>
              <a:rPr lang="en-IN" b="1" dirty="0" smtClean="0"/>
              <a:t>Network </a:t>
            </a:r>
            <a:r>
              <a:rPr lang="en-IN" b="1" dirty="0"/>
              <a:t>Model</a:t>
            </a:r>
            <a:br>
              <a:rPr lang="en-IN" b="1" dirty="0"/>
            </a:br>
            <a:endParaRPr lang="en-IN"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lgn="just"/>
            <a:r>
              <a:rPr lang="en-IN" dirty="0"/>
              <a:t>This is an extension of the Hierarchical model. In this model data is organised more like a graph, and are allowed to have more than one parent node.</a:t>
            </a:r>
          </a:p>
          <a:p>
            <a:pPr algn="just"/>
            <a:r>
              <a:rPr lang="en-IN" dirty="0"/>
              <a:t>In this database model data is more related as more relationships are established in this database model. Also, as the data is more related, hence accessing the data is also easier and fast. This database model was used to map many-to-many data relationships.</a:t>
            </a:r>
          </a:p>
          <a:p>
            <a:pPr algn="just"/>
            <a:r>
              <a:rPr lang="en-IN" dirty="0"/>
              <a:t>This was the most widely used database model, before Relational Model was introduced.</a:t>
            </a:r>
          </a:p>
          <a:p>
            <a:pPr algn="just"/>
            <a:endParaRPr lang="en-IN" dirty="0"/>
          </a:p>
        </p:txBody>
      </p:sp>
    </p:spTree>
    <p:extLst>
      <p:ext uri="{BB962C8B-B14F-4D97-AF65-F5344CB8AC3E}">
        <p14:creationId xmlns:p14="http://schemas.microsoft.com/office/powerpoint/2010/main" val="1837226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a:t>Network Model</a:t>
            </a:r>
            <a:endParaRPr lang="en-IN" dirty="0"/>
          </a:p>
        </p:txBody>
      </p:sp>
      <p:pic>
        <p:nvPicPr>
          <p:cNvPr id="6146" name="Picture 2" descr="C:\Users\Admin\Desktop\db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6337" y="1295400"/>
            <a:ext cx="67913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669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48668330"/>
              </p:ext>
            </p:extLst>
          </p:nvPr>
        </p:nvGraphicFramePr>
        <p:xfrm>
          <a:off x="609600" y="685801"/>
          <a:ext cx="8001000" cy="5867398"/>
        </p:xfrm>
        <a:graphic>
          <a:graphicData uri="http://schemas.openxmlformats.org/drawingml/2006/table">
            <a:tbl>
              <a:tblPr/>
              <a:tblGrid>
                <a:gridCol w="4000500"/>
                <a:gridCol w="4000500"/>
              </a:tblGrid>
              <a:tr h="691155">
                <a:tc>
                  <a:txBody>
                    <a:bodyPr/>
                    <a:lstStyle/>
                    <a:p>
                      <a:pPr marL="0" marR="0" algn="ctr" fontAlgn="t">
                        <a:spcBef>
                          <a:spcPts val="0"/>
                        </a:spcBef>
                        <a:spcAft>
                          <a:spcPts val="0"/>
                        </a:spcAft>
                      </a:pPr>
                      <a:r>
                        <a:rPr lang="en-IN" sz="2400" b="1" dirty="0">
                          <a:effectLst/>
                          <a:latin typeface="Calibri"/>
                        </a:rPr>
                        <a:t>Network Database Model</a:t>
                      </a:r>
                      <a:endParaRPr lang="en-IN" sz="24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0"/>
                        </a:spcBef>
                        <a:spcAft>
                          <a:spcPts val="0"/>
                        </a:spcAft>
                      </a:pPr>
                      <a:r>
                        <a:rPr lang="en-IN" sz="2400" b="1" dirty="0">
                          <a:effectLst/>
                          <a:latin typeface="Calibri"/>
                        </a:rPr>
                        <a:t>Hierarchical Database Model</a:t>
                      </a:r>
                      <a:endParaRPr lang="en-IN" sz="24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1155">
                <a:tc>
                  <a:txBody>
                    <a:bodyPr/>
                    <a:lstStyle/>
                    <a:p>
                      <a:pPr marL="0" marR="0" algn="just" fontAlgn="t">
                        <a:spcBef>
                          <a:spcPts val="0"/>
                        </a:spcBef>
                        <a:spcAft>
                          <a:spcPts val="0"/>
                        </a:spcAft>
                      </a:pPr>
                      <a:r>
                        <a:rPr lang="en-IN" sz="2400">
                          <a:effectLst/>
                          <a:latin typeface="Calibri"/>
                        </a:rPr>
                        <a:t>Many-to-many relationship</a:t>
                      </a:r>
                      <a:endParaRPr lang="en-IN" sz="24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0"/>
                        </a:spcBef>
                        <a:spcAft>
                          <a:spcPts val="0"/>
                        </a:spcAft>
                      </a:pPr>
                      <a:r>
                        <a:rPr lang="en-IN" sz="2400">
                          <a:effectLst/>
                          <a:latin typeface="Calibri"/>
                        </a:rPr>
                        <a:t>One-to-many relationship</a:t>
                      </a:r>
                      <a:endParaRPr lang="en-IN" sz="24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2181">
                <a:tc>
                  <a:txBody>
                    <a:bodyPr/>
                    <a:lstStyle/>
                    <a:p>
                      <a:pPr marL="0" marR="0" algn="just" fontAlgn="t">
                        <a:spcBef>
                          <a:spcPts val="0"/>
                        </a:spcBef>
                        <a:spcAft>
                          <a:spcPts val="0"/>
                        </a:spcAft>
                      </a:pPr>
                      <a:r>
                        <a:rPr lang="en-IN" sz="2400">
                          <a:effectLst/>
                          <a:latin typeface="Calibri"/>
                        </a:rPr>
                        <a:t>Easily accessed because of the linkage between the information</a:t>
                      </a:r>
                      <a:endParaRPr lang="en-IN" sz="24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0"/>
                        </a:spcBef>
                        <a:spcAft>
                          <a:spcPts val="0"/>
                        </a:spcAft>
                      </a:pPr>
                      <a:r>
                        <a:rPr lang="en-IN" sz="2400">
                          <a:effectLst/>
                          <a:latin typeface="Calibri"/>
                        </a:rPr>
                        <a:t>Difficult to navigate because of its strict owner to member connection</a:t>
                      </a:r>
                      <a:endParaRPr lang="en-IN" sz="24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2907">
                <a:tc>
                  <a:txBody>
                    <a:bodyPr/>
                    <a:lstStyle/>
                    <a:p>
                      <a:pPr marL="0" marR="0" algn="just" fontAlgn="t">
                        <a:spcBef>
                          <a:spcPts val="0"/>
                        </a:spcBef>
                        <a:spcAft>
                          <a:spcPts val="0"/>
                        </a:spcAft>
                      </a:pPr>
                      <a:r>
                        <a:rPr lang="en-IN" sz="2400" dirty="0">
                          <a:effectLst/>
                          <a:latin typeface="Calibri"/>
                        </a:rPr>
                        <a:t>Great flexibility among the information files because the multiple relationships among the </a:t>
                      </a:r>
                      <a:r>
                        <a:rPr lang="en-IN" sz="2400" dirty="0" smtClean="0">
                          <a:effectLst/>
                          <a:latin typeface="Calibri"/>
                        </a:rPr>
                        <a:t>files.</a:t>
                      </a:r>
                    </a:p>
                    <a:p>
                      <a:pPr marL="0" marR="0" algn="just" fontAlgn="t">
                        <a:spcBef>
                          <a:spcPts val="0"/>
                        </a:spcBef>
                        <a:spcAft>
                          <a:spcPts val="0"/>
                        </a:spcAft>
                      </a:pPr>
                      <a:endParaRPr lang="en-IN" sz="24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0"/>
                        </a:spcBef>
                        <a:spcAft>
                          <a:spcPts val="0"/>
                        </a:spcAft>
                      </a:pPr>
                      <a:r>
                        <a:rPr lang="en-IN" sz="2400" dirty="0">
                          <a:effectLst/>
                          <a:latin typeface="Calibri"/>
                        </a:rPr>
                        <a:t> Less flexibility with the collection of information because of the hierarchical position of the </a:t>
                      </a:r>
                      <a:r>
                        <a:rPr lang="en-IN" sz="2400" dirty="0" smtClean="0">
                          <a:effectLst/>
                          <a:latin typeface="Calibri"/>
                        </a:rPr>
                        <a:t>files.</a:t>
                      </a:r>
                    </a:p>
                    <a:p>
                      <a:pPr marL="0" marR="0" algn="just" fontAlgn="t">
                        <a:spcBef>
                          <a:spcPts val="0"/>
                        </a:spcBef>
                        <a:spcAft>
                          <a:spcPts val="0"/>
                        </a:spcAft>
                      </a:pPr>
                      <a:endParaRPr lang="en-IN" sz="2400" dirty="0" smtClean="0">
                        <a:effectLst/>
                        <a:latin typeface="Calibri"/>
                      </a:endParaRPr>
                    </a:p>
                    <a:p>
                      <a:pPr marL="0" marR="0" algn="just" fontAlgn="t">
                        <a:spcBef>
                          <a:spcPts val="0"/>
                        </a:spcBef>
                        <a:spcAft>
                          <a:spcPts val="0"/>
                        </a:spcAft>
                      </a:pPr>
                      <a:endParaRPr lang="en-IN" sz="24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470025" y="2606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94783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Entity-relationship Model</a:t>
            </a:r>
            <a:br>
              <a:rPr lang="en-IN" b="1" dirty="0"/>
            </a:br>
            <a:endParaRPr lang="en-IN" dirty="0"/>
          </a:p>
        </p:txBody>
      </p:sp>
      <p:sp>
        <p:nvSpPr>
          <p:cNvPr id="3" name="Content Placeholder 2"/>
          <p:cNvSpPr>
            <a:spLocks noGrp="1"/>
          </p:cNvSpPr>
          <p:nvPr>
            <p:ph idx="1"/>
          </p:nvPr>
        </p:nvSpPr>
        <p:spPr>
          <a:xfrm>
            <a:off x="533400" y="762000"/>
            <a:ext cx="8229600" cy="5440363"/>
          </a:xfrm>
        </p:spPr>
        <p:txBody>
          <a:bodyPr>
            <a:noAutofit/>
          </a:bodyPr>
          <a:lstStyle/>
          <a:p>
            <a:pPr algn="just"/>
            <a:r>
              <a:rPr lang="en-IN" sz="2300" dirty="0"/>
              <a:t>In this database model, relationships are created by dividing object of interest into entity and its characteristics into attributes.</a:t>
            </a:r>
          </a:p>
          <a:p>
            <a:pPr algn="just"/>
            <a:r>
              <a:rPr lang="en-IN" sz="2300" dirty="0"/>
              <a:t>Different entities are related using relationships.</a:t>
            </a:r>
          </a:p>
          <a:p>
            <a:pPr algn="just"/>
            <a:r>
              <a:rPr lang="en-IN" sz="2300" dirty="0"/>
              <a:t>E-R Models are defined to represent the relationships into pictorial form to make it easier for different stakeholders to understand.</a:t>
            </a:r>
          </a:p>
          <a:p>
            <a:pPr algn="just"/>
            <a:r>
              <a:rPr lang="en-IN" sz="2300" dirty="0"/>
              <a:t>This model is good to design a database, which can then be turned into tables in relational model(explained below).</a:t>
            </a:r>
          </a:p>
          <a:p>
            <a:pPr algn="just"/>
            <a:r>
              <a:rPr lang="en-IN" sz="2300" dirty="0"/>
              <a:t>Let's take an example, If we have to design a School Database, then </a:t>
            </a:r>
            <a:r>
              <a:rPr lang="en-IN" sz="2300" b="1" dirty="0"/>
              <a:t>Student</a:t>
            </a:r>
            <a:r>
              <a:rPr lang="en-IN" sz="2300" dirty="0"/>
              <a:t> will be an </a:t>
            </a:r>
            <a:r>
              <a:rPr lang="en-IN" sz="2300" b="1" dirty="0"/>
              <a:t>entity</a:t>
            </a:r>
            <a:r>
              <a:rPr lang="en-IN" sz="2300" dirty="0"/>
              <a:t> with </a:t>
            </a:r>
            <a:r>
              <a:rPr lang="en-IN" sz="2300" b="1" dirty="0"/>
              <a:t>attributes</a:t>
            </a:r>
            <a:r>
              <a:rPr lang="en-IN" sz="2300" dirty="0"/>
              <a:t> name, age, address etc. As </a:t>
            </a:r>
            <a:r>
              <a:rPr lang="en-IN" sz="2300" b="1" dirty="0"/>
              <a:t>Address</a:t>
            </a:r>
            <a:r>
              <a:rPr lang="en-IN" sz="2300" dirty="0"/>
              <a:t> is generally complex, it can be another </a:t>
            </a:r>
            <a:r>
              <a:rPr lang="en-IN" sz="2300" b="1" dirty="0"/>
              <a:t>entity</a:t>
            </a:r>
            <a:r>
              <a:rPr lang="en-IN" sz="2300" dirty="0"/>
              <a:t> with </a:t>
            </a:r>
            <a:r>
              <a:rPr lang="en-IN" sz="2300" b="1" dirty="0"/>
              <a:t>attributes</a:t>
            </a:r>
            <a:r>
              <a:rPr lang="en-IN" sz="2300" dirty="0"/>
              <a:t> street name, </a:t>
            </a:r>
            <a:r>
              <a:rPr lang="en-IN" sz="2300" dirty="0" err="1"/>
              <a:t>pincode</a:t>
            </a:r>
            <a:r>
              <a:rPr lang="en-IN" sz="2300" dirty="0"/>
              <a:t>, city </a:t>
            </a:r>
            <a:r>
              <a:rPr lang="en-IN" sz="2300" dirty="0" err="1"/>
              <a:t>etc</a:t>
            </a:r>
            <a:r>
              <a:rPr lang="en-IN" sz="2300" dirty="0"/>
              <a:t>, and there will be a relationship between them.</a:t>
            </a:r>
          </a:p>
          <a:p>
            <a:pPr algn="just"/>
            <a:r>
              <a:rPr lang="en-IN" sz="2300" dirty="0"/>
              <a:t>Relationships can also be of different types</a:t>
            </a:r>
            <a:r>
              <a:rPr lang="en-IN" sz="2300" dirty="0" smtClean="0"/>
              <a:t>.</a:t>
            </a:r>
            <a:endParaRPr lang="en-IN" sz="2300" dirty="0"/>
          </a:p>
        </p:txBody>
      </p:sp>
    </p:spTree>
    <p:extLst>
      <p:ext uri="{BB962C8B-B14F-4D97-AF65-F5344CB8AC3E}">
        <p14:creationId xmlns:p14="http://schemas.microsoft.com/office/powerpoint/2010/main" val="1262776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IN" b="1" dirty="0"/>
              <a:t>Entity-relationship Model</a:t>
            </a:r>
            <a:br>
              <a:rPr lang="en-IN" b="1" dirty="0"/>
            </a:br>
            <a:endParaRPr lang="en-IN" dirty="0"/>
          </a:p>
        </p:txBody>
      </p:sp>
      <p:pic>
        <p:nvPicPr>
          <p:cNvPr id="7170" name="Picture 2" descr="C:\Users\Admin\Desktop\db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1" y="1447800"/>
            <a:ext cx="6367462"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883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Types of DBMS Architecture</a:t>
            </a:r>
            <a:br>
              <a:rPr lang="en-IN" dirty="0"/>
            </a:br>
            <a:endParaRPr lang="en-IN" dirty="0"/>
          </a:p>
        </p:txBody>
      </p:sp>
      <p:pic>
        <p:nvPicPr>
          <p:cNvPr id="1026" name="Picture 2" descr="C:\Users\Admin\Desktop\DB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0150" y="1143000"/>
            <a:ext cx="67437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5960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Relational Model</a:t>
            </a:r>
            <a:br>
              <a:rPr lang="en-IN" b="1" dirty="0"/>
            </a:br>
            <a:endParaRPr lang="en-IN"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pPr algn="just"/>
            <a:r>
              <a:rPr lang="en-IN" dirty="0"/>
              <a:t>In this model, data is organised in two-dimensional </a:t>
            </a:r>
            <a:r>
              <a:rPr lang="en-IN" b="1" dirty="0"/>
              <a:t>tables</a:t>
            </a:r>
            <a:r>
              <a:rPr lang="en-IN" dirty="0"/>
              <a:t> and the relationship is maintained by storing a common field.</a:t>
            </a:r>
          </a:p>
          <a:p>
            <a:pPr algn="just"/>
            <a:r>
              <a:rPr lang="en-IN" dirty="0"/>
              <a:t>This model was introduced by E.F </a:t>
            </a:r>
            <a:r>
              <a:rPr lang="en-IN" dirty="0" err="1"/>
              <a:t>Codd</a:t>
            </a:r>
            <a:r>
              <a:rPr lang="en-IN" dirty="0"/>
              <a:t> in 1970, and since then it has been the most widely used database model, </a:t>
            </a:r>
            <a:r>
              <a:rPr lang="en-IN" dirty="0" err="1"/>
              <a:t>infact</a:t>
            </a:r>
            <a:r>
              <a:rPr lang="en-IN" dirty="0"/>
              <a:t>, we can say the only database model used around the world.</a:t>
            </a:r>
          </a:p>
          <a:p>
            <a:pPr algn="just"/>
            <a:r>
              <a:rPr lang="en-IN" dirty="0"/>
              <a:t>The basic structure of data in the relational model is tables. All the information related to a particular type is stored in rows of that table.</a:t>
            </a:r>
          </a:p>
          <a:p>
            <a:pPr algn="just"/>
            <a:r>
              <a:rPr lang="en-IN" dirty="0"/>
              <a:t>Hence, tables are also known as </a:t>
            </a:r>
            <a:r>
              <a:rPr lang="en-IN" b="1" dirty="0"/>
              <a:t>relations</a:t>
            </a:r>
            <a:r>
              <a:rPr lang="en-IN" dirty="0"/>
              <a:t> in relational model.</a:t>
            </a:r>
          </a:p>
          <a:p>
            <a:pPr algn="just"/>
            <a:r>
              <a:rPr lang="en-IN" dirty="0"/>
              <a:t>In the coming tutorials we will learn how to design tables, normalize them to reduce data redundancy and how to use Structured Query language to access data from tables.</a:t>
            </a:r>
          </a:p>
          <a:p>
            <a:pPr algn="just"/>
            <a:endParaRPr lang="en-IN" dirty="0"/>
          </a:p>
        </p:txBody>
      </p:sp>
    </p:spTree>
    <p:extLst>
      <p:ext uri="{BB962C8B-B14F-4D97-AF65-F5344CB8AC3E}">
        <p14:creationId xmlns:p14="http://schemas.microsoft.com/office/powerpoint/2010/main" val="3766850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b="1" dirty="0"/>
              <a:t>Relational Model</a:t>
            </a:r>
            <a:endParaRPr lang="en-IN" dirty="0"/>
          </a:p>
        </p:txBody>
      </p:sp>
      <p:pic>
        <p:nvPicPr>
          <p:cNvPr id="8194" name="Picture 2" descr="C:\Users\Admin\Desktop\db9.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143001"/>
            <a:ext cx="8229599"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42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1-Tier Architecture</a:t>
            </a:r>
            <a:br>
              <a:rPr lang="en-IN" dirty="0"/>
            </a:br>
            <a:endParaRPr lang="en-IN"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a:r>
              <a:rPr lang="en-IN" dirty="0" smtClean="0"/>
              <a:t>In </a:t>
            </a:r>
            <a:r>
              <a:rPr lang="en-IN" dirty="0"/>
              <a:t>this architecture, the database is directly available to the user. It means the user can directly sit on the DBMS and uses it.</a:t>
            </a:r>
          </a:p>
          <a:p>
            <a:pPr algn="just"/>
            <a:r>
              <a:rPr lang="en-IN" dirty="0"/>
              <a:t>Any changes done here will directly be done on the database itself. It doesn't provide a handy tool for end users.</a:t>
            </a:r>
          </a:p>
          <a:p>
            <a:pPr algn="just"/>
            <a:r>
              <a:rPr lang="en-IN" dirty="0"/>
              <a:t>The 1-Tier architecture is used for development of the local application, where programmers can directly communicate with the database for the quick response</a:t>
            </a:r>
            <a:r>
              <a:rPr lang="en-IN" dirty="0" smtClean="0"/>
              <a:t>.</a:t>
            </a:r>
          </a:p>
          <a:p>
            <a:endParaRPr lang="en-IN" dirty="0"/>
          </a:p>
        </p:txBody>
      </p:sp>
    </p:spTree>
    <p:extLst>
      <p:ext uri="{BB962C8B-B14F-4D97-AF65-F5344CB8AC3E}">
        <p14:creationId xmlns:p14="http://schemas.microsoft.com/office/powerpoint/2010/main" val="3827339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1 tier Architecture</a:t>
            </a:r>
            <a:br>
              <a:rPr lang="en-IN" b="1" dirty="0"/>
            </a:br>
            <a:endParaRPr lang="en-IN" dirty="0"/>
          </a:p>
        </p:txBody>
      </p:sp>
      <p:sp>
        <p:nvSpPr>
          <p:cNvPr id="3" name="Content Placeholder 2"/>
          <p:cNvSpPr>
            <a:spLocks noGrp="1"/>
          </p:cNvSpPr>
          <p:nvPr>
            <p:ph idx="1"/>
          </p:nvPr>
        </p:nvSpPr>
        <p:spPr/>
        <p:txBody>
          <a:bodyPr/>
          <a:lstStyle/>
          <a:p>
            <a:r>
              <a:rPr lang="en-IN" dirty="0"/>
              <a:t>The simplest of Database Architecture are </a:t>
            </a:r>
            <a:r>
              <a:rPr lang="en-IN" b="1" dirty="0"/>
              <a:t>1 tier </a:t>
            </a:r>
            <a:r>
              <a:rPr lang="en-IN" dirty="0"/>
              <a:t>where the Client, Server, and Database all reside on the same machine. </a:t>
            </a:r>
            <a:endParaRPr lang="en-IN" dirty="0" smtClean="0"/>
          </a:p>
          <a:p>
            <a:r>
              <a:rPr lang="en-IN" dirty="0" smtClean="0"/>
              <a:t>Anytime </a:t>
            </a:r>
            <a:r>
              <a:rPr lang="en-IN" dirty="0"/>
              <a:t>you install a DB in your system and access it to practise SQL queries it is 1 tier architecture. But such architecture is rarely used in production.</a:t>
            </a:r>
          </a:p>
        </p:txBody>
      </p:sp>
    </p:spTree>
    <p:extLst>
      <p:ext uri="{BB962C8B-B14F-4D97-AF65-F5344CB8AC3E}">
        <p14:creationId xmlns:p14="http://schemas.microsoft.com/office/powerpoint/2010/main" val="3345331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5486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237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IN" dirty="0" smtClean="0"/>
              <a:t/>
            </a:r>
            <a:br>
              <a:rPr lang="en-IN" dirty="0" smtClean="0"/>
            </a:br>
            <a:r>
              <a:rPr lang="en-IN" dirty="0" smtClean="0"/>
              <a:t>2-Tier </a:t>
            </a:r>
            <a:r>
              <a:rPr lang="en-IN" dirty="0"/>
              <a:t>Architecture</a:t>
            </a:r>
            <a:br>
              <a:rPr lang="en-IN" dirty="0"/>
            </a:br>
            <a:endParaRPr lang="en-IN"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lgn="just"/>
            <a:r>
              <a:rPr lang="en-IN" dirty="0"/>
              <a:t>The 2-Tier architecture is same as basic client-server. In the two-tier architecture, applications on the client end can directly communicate with the database at the server side. For this interaction, API's like: </a:t>
            </a:r>
            <a:r>
              <a:rPr lang="en-IN" b="1" dirty="0"/>
              <a:t>ODBC</a:t>
            </a:r>
            <a:r>
              <a:rPr lang="en-IN" dirty="0"/>
              <a:t>, </a:t>
            </a:r>
            <a:r>
              <a:rPr lang="en-IN" b="1" dirty="0"/>
              <a:t>JDBC</a:t>
            </a:r>
            <a:r>
              <a:rPr lang="en-IN" dirty="0"/>
              <a:t> are used.</a:t>
            </a:r>
          </a:p>
          <a:p>
            <a:pPr algn="just"/>
            <a:r>
              <a:rPr lang="en-IN" dirty="0"/>
              <a:t>The user interfaces and application programs are run on the client-side.</a:t>
            </a:r>
          </a:p>
          <a:p>
            <a:pPr algn="just"/>
            <a:r>
              <a:rPr lang="en-IN" dirty="0"/>
              <a:t>The server side is responsible to provide the functionalities like: query processing and transaction management.</a:t>
            </a:r>
          </a:p>
          <a:p>
            <a:pPr algn="just"/>
            <a:r>
              <a:rPr lang="en-IN" dirty="0"/>
              <a:t>To communicate with the DBMS, client-side application establishes a connection with the server side.</a:t>
            </a:r>
          </a:p>
          <a:p>
            <a:pPr marL="0" indent="0" algn="just">
              <a:buNone/>
            </a:pPr>
            <a:endParaRPr lang="en-IN" dirty="0"/>
          </a:p>
        </p:txBody>
      </p:sp>
    </p:spTree>
    <p:extLst>
      <p:ext uri="{BB962C8B-B14F-4D97-AF65-F5344CB8AC3E}">
        <p14:creationId xmlns:p14="http://schemas.microsoft.com/office/powerpoint/2010/main" val="1881761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a:t>2-Tier Architecture</a:t>
            </a:r>
            <a:br>
              <a:rPr lang="en-IN" dirty="0"/>
            </a:br>
            <a:endParaRPr lang="en-IN" dirty="0"/>
          </a:p>
        </p:txBody>
      </p:sp>
      <p:sp>
        <p:nvSpPr>
          <p:cNvPr id="3" name="Content Placeholder 2"/>
          <p:cNvSpPr>
            <a:spLocks noGrp="1"/>
          </p:cNvSpPr>
          <p:nvPr>
            <p:ph idx="1"/>
          </p:nvPr>
        </p:nvSpPr>
        <p:spPr>
          <a:xfrm>
            <a:off x="457200" y="838200"/>
            <a:ext cx="8229600" cy="5715000"/>
          </a:xfrm>
        </p:spPr>
        <p:txBody>
          <a:bodyPr>
            <a:normAutofit fontScale="85000" lnSpcReduction="20000"/>
          </a:bodyPr>
          <a:lstStyle/>
          <a:p>
            <a:r>
              <a:rPr lang="en-IN" dirty="0"/>
              <a:t>A two-tier architecture is a database architecture where</a:t>
            </a:r>
          </a:p>
          <a:p>
            <a:r>
              <a:rPr lang="en-IN" dirty="0"/>
              <a:t>Presentation layer runs on a client (PC, Mobile, Tablet, </a:t>
            </a:r>
            <a:r>
              <a:rPr lang="en-IN" dirty="0" err="1"/>
              <a:t>etc</a:t>
            </a:r>
            <a:r>
              <a:rPr lang="en-IN" dirty="0"/>
              <a:t>)</a:t>
            </a:r>
          </a:p>
          <a:p>
            <a:r>
              <a:rPr lang="en-IN" dirty="0"/>
              <a:t>Data is stored on a Server.</a:t>
            </a:r>
          </a:p>
          <a:p>
            <a:r>
              <a:rPr lang="en-IN" dirty="0"/>
              <a:t>An application interface which is called ODBC (Open Database Connectivity) an API which allows the client-side program to call the </a:t>
            </a:r>
            <a:r>
              <a:rPr lang="en-IN" dirty="0" smtClean="0"/>
              <a:t>DBMS.</a:t>
            </a:r>
          </a:p>
          <a:p>
            <a:r>
              <a:rPr lang="en-IN" dirty="0" smtClean="0"/>
              <a:t>Today </a:t>
            </a:r>
            <a:r>
              <a:rPr lang="en-IN" dirty="0"/>
              <a:t>most of the DBMS offers ODBC drivers for their DBMS. 2 tier architecture provides added security to the DBMS as it is not exposed to the end user directly</a:t>
            </a:r>
            <a:r>
              <a:rPr lang="en-IN" dirty="0" smtClean="0"/>
              <a:t>.</a:t>
            </a:r>
          </a:p>
          <a:p>
            <a:r>
              <a:rPr lang="en-IN" b="1" dirty="0" smtClean="0"/>
              <a:t>Example</a:t>
            </a:r>
            <a:r>
              <a:rPr lang="en-IN" dirty="0"/>
              <a:t> of Two-tier Architecture is a Contact Management System created using MS- Access</a:t>
            </a:r>
            <a:r>
              <a:rPr lang="en-IN" dirty="0" smtClean="0"/>
              <a:t>.</a:t>
            </a:r>
          </a:p>
          <a:p>
            <a:r>
              <a:rPr lang="en-IN" dirty="0" smtClean="0"/>
              <a:t>Desktop Applications and games.</a:t>
            </a:r>
          </a:p>
          <a:p>
            <a:endParaRPr lang="en-IN" dirty="0"/>
          </a:p>
          <a:p>
            <a:endParaRPr lang="en-IN" dirty="0"/>
          </a:p>
        </p:txBody>
      </p:sp>
    </p:spTree>
    <p:extLst>
      <p:ext uri="{BB962C8B-B14F-4D97-AF65-F5344CB8AC3E}">
        <p14:creationId xmlns:p14="http://schemas.microsoft.com/office/powerpoint/2010/main" val="2058774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2-Tier Architecture</a:t>
            </a:r>
            <a:br>
              <a:rPr lang="en-IN" dirty="0"/>
            </a:br>
            <a:endParaRPr lang="en-IN" dirty="0"/>
          </a:p>
        </p:txBody>
      </p:sp>
      <p:pic>
        <p:nvPicPr>
          <p:cNvPr id="2050" name="Picture 2" descr="C:\Users\Admin\Desktop\DB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47788"/>
            <a:ext cx="6781800" cy="467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632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1556FEDBFEFD4F8B31E3504C08F59B" ma:contentTypeVersion="2" ma:contentTypeDescription="Create a new document." ma:contentTypeScope="" ma:versionID="2413f410afdf32fabf9f4c9efa2e23bb">
  <xsd:schema xmlns:xsd="http://www.w3.org/2001/XMLSchema" xmlns:xs="http://www.w3.org/2001/XMLSchema" xmlns:p="http://schemas.microsoft.com/office/2006/metadata/properties" xmlns:ns2="4fe2d601-e1b7-4bf8-9999-ab480ffd6025" targetNamespace="http://schemas.microsoft.com/office/2006/metadata/properties" ma:root="true" ma:fieldsID="9c157616cf051e3098d0460831821542" ns2:_="">
    <xsd:import namespace="4fe2d601-e1b7-4bf8-9999-ab480ffd602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e2d601-e1b7-4bf8-9999-ab480ffd6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CBDA42-2038-40C2-BCD4-7198ECF99438}"/>
</file>

<file path=customXml/itemProps2.xml><?xml version="1.0" encoding="utf-8"?>
<ds:datastoreItem xmlns:ds="http://schemas.openxmlformats.org/officeDocument/2006/customXml" ds:itemID="{07C21298-49B8-4A53-BE73-F45B92EED44F}"/>
</file>

<file path=customXml/itemProps3.xml><?xml version="1.0" encoding="utf-8"?>
<ds:datastoreItem xmlns:ds="http://schemas.openxmlformats.org/officeDocument/2006/customXml" ds:itemID="{FDB1D2C9-6A06-4C29-BBE3-853EF79E750E}"/>
</file>

<file path=docProps/app.xml><?xml version="1.0" encoding="utf-8"?>
<Properties xmlns="http://schemas.openxmlformats.org/officeDocument/2006/extended-properties" xmlns:vt="http://schemas.openxmlformats.org/officeDocument/2006/docPropsVTypes">
  <TotalTime>2624</TotalTime>
  <Words>1016</Words>
  <Application>Microsoft Office PowerPoint</Application>
  <PresentationFormat>On-screen Show (4:3)</PresentationFormat>
  <Paragraphs>124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Database System architecture</vt:lpstr>
      <vt:lpstr>Database System architecture</vt:lpstr>
      <vt:lpstr>Types of DBMS Architecture </vt:lpstr>
      <vt:lpstr>1-Tier Architecture </vt:lpstr>
      <vt:lpstr>1 tier Architecture </vt:lpstr>
      <vt:lpstr>PowerPoint Presentation</vt:lpstr>
      <vt:lpstr> 2-Tier Architecture </vt:lpstr>
      <vt:lpstr>2-Tier Architecture </vt:lpstr>
      <vt:lpstr>2-Tier Architecture </vt:lpstr>
      <vt:lpstr>3-Tier Architecture </vt:lpstr>
      <vt:lpstr>3-Tier Architecture </vt:lpstr>
      <vt:lpstr>3-Tier Architecture </vt:lpstr>
      <vt:lpstr>Types of Database Language </vt:lpstr>
      <vt:lpstr> Data Definition Language </vt:lpstr>
      <vt:lpstr>Data Definition Language </vt:lpstr>
      <vt:lpstr>Data Manipulation Language </vt:lpstr>
      <vt:lpstr>Data Control Language </vt:lpstr>
      <vt:lpstr>Transaction Control Language </vt:lpstr>
      <vt:lpstr> Database Transaction </vt:lpstr>
      <vt:lpstr> Facts about Database Transactions </vt:lpstr>
      <vt:lpstr>Data model</vt:lpstr>
      <vt:lpstr>DBMS Database Models </vt:lpstr>
      <vt:lpstr> Hierarchical Model </vt:lpstr>
      <vt:lpstr>Hierarchical Model</vt:lpstr>
      <vt:lpstr> Network Model </vt:lpstr>
      <vt:lpstr>Network Model</vt:lpstr>
      <vt:lpstr>PowerPoint Presentation</vt:lpstr>
      <vt:lpstr>Entity-relationship Model </vt:lpstr>
      <vt:lpstr>Entity-relationship Model </vt:lpstr>
      <vt:lpstr>Relational Model </vt:lpstr>
      <vt:lpstr>Relational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 architecture</dc:title>
  <dc:creator>Admin</dc:creator>
  <cp:lastModifiedBy>Windows User</cp:lastModifiedBy>
  <cp:revision>56</cp:revision>
  <dcterms:created xsi:type="dcterms:W3CDTF">2006-08-16T00:00:00Z</dcterms:created>
  <dcterms:modified xsi:type="dcterms:W3CDTF">2022-03-16T03:13:02Z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0x010100691556FEDBFEFD4F8B31E3504C08F59B</vt:lpwstr>
  </property>
</Properties>
</file>