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8" r:id="rId2"/>
    <p:sldId id="304" r:id="rId3"/>
    <p:sldId id="313" r:id="rId4"/>
    <p:sldId id="305" r:id="rId5"/>
    <p:sldId id="309" r:id="rId6"/>
    <p:sldId id="306" r:id="rId7"/>
    <p:sldId id="307" r:id="rId8"/>
    <p:sldId id="308" r:id="rId9"/>
    <p:sldId id="314" r:id="rId10"/>
    <p:sldId id="323" r:id="rId11"/>
    <p:sldId id="324" r:id="rId12"/>
    <p:sldId id="285" r:id="rId13"/>
    <p:sldId id="316" r:id="rId14"/>
    <p:sldId id="317" r:id="rId15"/>
    <p:sldId id="321" r:id="rId16"/>
    <p:sldId id="322" r:id="rId17"/>
    <p:sldId id="319" r:id="rId18"/>
    <p:sldId id="320" r:id="rId19"/>
    <p:sldId id="311" r:id="rId20"/>
    <p:sldId id="312" r:id="rId21"/>
    <p:sldId id="295"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52817-58A8-4F48-8DB8-6A219D47EA85}" type="datetimeFigureOut">
              <a:rPr lang="en-US" smtClean="0"/>
              <a:pPr/>
              <a:t>2/12/2021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17CDBF-17D0-4B85-B2AF-64347A7F5F74}" type="slidenum">
              <a:rPr lang="en-US" smtClean="0"/>
              <a:pPr/>
              <a:t>‹#›</a:t>
            </a:fld>
            <a:endParaRPr lang="en-US"/>
          </a:p>
        </p:txBody>
      </p:sp>
    </p:spTree>
    <p:extLst>
      <p:ext uri="{BB962C8B-B14F-4D97-AF65-F5344CB8AC3E}">
        <p14:creationId xmlns:p14="http://schemas.microsoft.com/office/powerpoint/2010/main" val="396980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E81583-9DB8-4362-88C6-63C4083777F0}"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E81583-9DB8-4362-88C6-63C4083777F0}"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E81583-9DB8-4362-88C6-63C4083777F0}"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E81583-9DB8-4362-88C6-63C4083777F0}"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81583-9DB8-4362-88C6-63C4083777F0}"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E81583-9DB8-4362-88C6-63C4083777F0}"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E81583-9DB8-4362-88C6-63C4083777F0}" type="datetimeFigureOut">
              <a:rPr lang="en-US" smtClean="0"/>
              <a:pPr/>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E81583-9DB8-4362-88C6-63C4083777F0}" type="datetimeFigureOut">
              <a:rPr lang="en-US" smtClean="0"/>
              <a:pPr/>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81583-9DB8-4362-88C6-63C4083777F0}" type="datetimeFigureOut">
              <a:rPr lang="en-US" smtClean="0"/>
              <a:pPr/>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81583-9DB8-4362-88C6-63C4083777F0}"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81583-9DB8-4362-88C6-63C4083777F0}"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3AA13-57A3-480A-9E90-F6A74360EB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81583-9DB8-4362-88C6-63C4083777F0}" type="datetimeFigureOut">
              <a:rPr lang="en-US" smtClean="0"/>
              <a:pPr/>
              <a:t>2/12/2021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3AA13-57A3-480A-9E90-F6A74360EB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ER Diagram</a:t>
            </a:r>
            <a:endParaRPr lang="en-US" sz="4000"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800" dirty="0" smtClean="0"/>
              <a:t>ER </a:t>
            </a:r>
            <a:r>
              <a:rPr lang="en-US" sz="2800" dirty="0"/>
              <a:t>Modeling is a “</a:t>
            </a:r>
            <a:r>
              <a:rPr lang="en-US" sz="2800" b="1" dirty="0"/>
              <a:t>top-down</a:t>
            </a:r>
            <a:r>
              <a:rPr lang="en-US" sz="2800" dirty="0"/>
              <a:t>” approach to database </a:t>
            </a:r>
            <a:r>
              <a:rPr lang="en-US" sz="2800" dirty="0" smtClean="0"/>
              <a:t>design.</a:t>
            </a:r>
          </a:p>
          <a:p>
            <a:pPr algn="just"/>
            <a:r>
              <a:rPr lang="en-US" sz="2800" dirty="0" smtClean="0"/>
              <a:t>ER diagram is the </a:t>
            </a:r>
            <a:r>
              <a:rPr lang="en-US" sz="2800" b="1" dirty="0" smtClean="0"/>
              <a:t>graphical </a:t>
            </a:r>
            <a:r>
              <a:rPr lang="en-US" sz="2800" b="1" dirty="0"/>
              <a:t>representation </a:t>
            </a:r>
            <a:r>
              <a:rPr lang="en-US" sz="2800" dirty="0"/>
              <a:t>of the overall logical structure of the database</a:t>
            </a:r>
            <a:r>
              <a:rPr lang="en-US" sz="2800" dirty="0" smtClean="0"/>
              <a:t>.</a:t>
            </a:r>
          </a:p>
          <a:p>
            <a:pPr algn="just"/>
            <a:r>
              <a:rPr lang="en-US" sz="2800" dirty="0" smtClean="0"/>
              <a:t>Used at the </a:t>
            </a:r>
            <a:r>
              <a:rPr lang="en-US" sz="2800" b="1" dirty="0" smtClean="0"/>
              <a:t>conceptual design phase </a:t>
            </a:r>
            <a:r>
              <a:rPr lang="en-US" sz="2800" dirty="0" smtClean="0"/>
              <a:t>of the design process.</a:t>
            </a:r>
          </a:p>
          <a:p>
            <a:pPr marL="0" indent="0" algn="just">
              <a:buNone/>
            </a:pPr>
            <a:r>
              <a:rPr lang="en-US" sz="2800" i="1" u="sng" dirty="0" smtClean="0">
                <a:solidFill>
                  <a:schemeClr val="accent2"/>
                </a:solidFill>
              </a:rPr>
              <a:t>Important terms:</a:t>
            </a:r>
          </a:p>
          <a:p>
            <a:pPr algn="just"/>
            <a:r>
              <a:rPr lang="en-US" sz="2800" dirty="0" smtClean="0"/>
              <a:t>Entity sets</a:t>
            </a:r>
          </a:p>
          <a:p>
            <a:pPr algn="just"/>
            <a:r>
              <a:rPr lang="en-US" sz="2800" dirty="0" smtClean="0"/>
              <a:t>Relationship sets</a:t>
            </a:r>
          </a:p>
          <a:p>
            <a:pPr algn="just"/>
            <a:r>
              <a:rPr lang="en-US" sz="2800" dirty="0" smtClean="0"/>
              <a:t>Attributes</a:t>
            </a:r>
          </a:p>
          <a:p>
            <a:pPr algn="just"/>
            <a:endParaRPr lang="en-US" sz="2800" dirty="0"/>
          </a:p>
          <a:p>
            <a:pPr marL="0" indent="0" algn="just">
              <a:buNone/>
            </a:pPr>
            <a:endParaRPr lang="en-US" sz="2800" dirty="0" smtClean="0"/>
          </a:p>
          <a:p>
            <a:pPr algn="just"/>
            <a:endParaRPr lang="en-US" sz="2800" i="1" u="sng" dirty="0">
              <a:solidFill>
                <a:schemeClr val="accent2"/>
              </a:solidFill>
            </a:endParaRPr>
          </a:p>
        </p:txBody>
      </p:sp>
    </p:spTree>
    <p:extLst>
      <p:ext uri="{BB962C8B-B14F-4D97-AF65-F5344CB8AC3E}">
        <p14:creationId xmlns:p14="http://schemas.microsoft.com/office/powerpoint/2010/main" val="4076420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7"/>
          <p:cNvPicPr>
            <a:picLocks noChangeAspect="1" noChangeArrowheads="1"/>
          </p:cNvPicPr>
          <p:nvPr/>
        </p:nvPicPr>
        <p:blipFill>
          <a:blip r:embed="rId2" cstate="print"/>
          <a:srcRect l="624" t="9708" r="417" b="9708"/>
          <a:stretch>
            <a:fillRect/>
          </a:stretch>
        </p:blipFill>
        <p:spPr bwMode="auto">
          <a:xfrm>
            <a:off x="457200" y="304800"/>
            <a:ext cx="8229600" cy="2362200"/>
          </a:xfrm>
          <a:prstGeom prst="rect">
            <a:avLst/>
          </a:prstGeom>
          <a:noFill/>
          <a:ln w="38100" cmpd="dbl">
            <a:solidFill>
              <a:schemeClr val="tx2"/>
            </a:solidFill>
            <a:miter lim="800000"/>
            <a:headEnd/>
            <a:tailEnd/>
          </a:ln>
          <a:effectLst/>
        </p:spPr>
      </p:pic>
      <p:pic>
        <p:nvPicPr>
          <p:cNvPr id="6" name="Picture 2" descr="http://docs.oracle.com/html/E24270_01/Content/Resources/Images/Diagrams/Relationship%20one%20to%20one.png"/>
          <p:cNvPicPr>
            <a:picLocks noGrp="1" noChangeAspect="1" noChangeArrowheads="1"/>
          </p:cNvPicPr>
          <p:nvPr>
            <p:ph idx="1"/>
          </p:nvPr>
        </p:nvPicPr>
        <p:blipFill>
          <a:blip r:embed="rId3" cstate="print"/>
          <a:srcRect/>
          <a:stretch>
            <a:fillRect/>
          </a:stretch>
        </p:blipFill>
        <p:spPr bwMode="auto">
          <a:xfrm>
            <a:off x="457200" y="2895600"/>
            <a:ext cx="4952381" cy="1904762"/>
          </a:xfrm>
          <a:prstGeom prst="rect">
            <a:avLst/>
          </a:prstGeom>
          <a:noFill/>
        </p:spPr>
      </p:pic>
      <p:pic>
        <p:nvPicPr>
          <p:cNvPr id="7" name="Picture 6" descr="http://www.teach-ict.com/as_a2_ict_new/ocr/AS_G061/315_database_concepts/attributes_entities/miniweb/images/one2many.jpg"/>
          <p:cNvPicPr>
            <a:picLocks noChangeAspect="1" noChangeArrowheads="1"/>
          </p:cNvPicPr>
          <p:nvPr/>
        </p:nvPicPr>
        <p:blipFill>
          <a:blip r:embed="rId4" cstate="print"/>
          <a:srcRect/>
          <a:stretch>
            <a:fillRect/>
          </a:stretch>
        </p:blipFill>
        <p:spPr bwMode="auto">
          <a:xfrm>
            <a:off x="3429000" y="5029200"/>
            <a:ext cx="4572000" cy="1676400"/>
          </a:xfrm>
          <a:prstGeom prst="rect">
            <a:avLst/>
          </a:prstGeom>
          <a:noFill/>
        </p:spPr>
      </p:pic>
    </p:spTree>
    <p:extLst>
      <p:ext uri="{BB962C8B-B14F-4D97-AF65-F5344CB8AC3E}">
        <p14:creationId xmlns:p14="http://schemas.microsoft.com/office/powerpoint/2010/main" val="1872218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8"/>
          <p:cNvPicPr>
            <a:picLocks noChangeAspect="1" noChangeArrowheads="1"/>
          </p:cNvPicPr>
          <p:nvPr/>
        </p:nvPicPr>
        <p:blipFill>
          <a:blip r:embed="rId2" cstate="print"/>
          <a:srcRect l="581" t="9547" r="388" b="9805"/>
          <a:stretch>
            <a:fillRect/>
          </a:stretch>
        </p:blipFill>
        <p:spPr bwMode="auto">
          <a:xfrm>
            <a:off x="381000" y="304800"/>
            <a:ext cx="8077200" cy="2133600"/>
          </a:xfrm>
          <a:prstGeom prst="rect">
            <a:avLst/>
          </a:prstGeom>
          <a:noFill/>
          <a:ln w="38100" cmpd="dbl">
            <a:solidFill>
              <a:schemeClr val="tx2"/>
            </a:solidFill>
            <a:miter lim="800000"/>
            <a:headEnd/>
            <a:tailEnd/>
          </a:ln>
          <a:effectLst/>
        </p:spPr>
      </p:pic>
      <p:pic>
        <p:nvPicPr>
          <p:cNvPr id="5" name="Content Placeholder 4" descr="http://docs.oracle.com/html/E41091_01/Content/Resources/Images/Diagrams/Relationship%20many%20to%20one.png"/>
          <p:cNvPicPr>
            <a:picLocks noGrp="1" noChangeAspect="1" noChangeArrowheads="1"/>
          </p:cNvPicPr>
          <p:nvPr>
            <p:ph idx="1"/>
          </p:nvPr>
        </p:nvPicPr>
        <p:blipFill>
          <a:blip r:embed="rId3" cstate="print"/>
          <a:srcRect/>
          <a:stretch>
            <a:fillRect/>
          </a:stretch>
        </p:blipFill>
        <p:spPr bwMode="auto">
          <a:xfrm>
            <a:off x="228600" y="2743200"/>
            <a:ext cx="4885715" cy="1904762"/>
          </a:xfrm>
          <a:prstGeom prst="rect">
            <a:avLst/>
          </a:prstGeom>
          <a:noFill/>
        </p:spPr>
      </p:pic>
      <p:pic>
        <p:nvPicPr>
          <p:cNvPr id="1026" name="Picture 2" descr="https://howtoprogramwithjava.com/wp-content/uploads/2014/01/460px-CPT-Databases-ManytoMany.svg_.png"/>
          <p:cNvPicPr>
            <a:picLocks noChangeAspect="1" noChangeArrowheads="1"/>
          </p:cNvPicPr>
          <p:nvPr/>
        </p:nvPicPr>
        <p:blipFill>
          <a:blip r:embed="rId4"/>
          <a:srcRect/>
          <a:stretch>
            <a:fillRect/>
          </a:stretch>
        </p:blipFill>
        <p:spPr bwMode="auto">
          <a:xfrm>
            <a:off x="3011632" y="5313218"/>
            <a:ext cx="5751368" cy="1371600"/>
          </a:xfrm>
          <a:prstGeom prst="rect">
            <a:avLst/>
          </a:prstGeom>
          <a:noFill/>
        </p:spPr>
      </p:pic>
      <p:sp>
        <p:nvSpPr>
          <p:cNvPr id="8" name="Right Arrow 7"/>
          <p:cNvSpPr/>
          <p:nvPr/>
        </p:nvSpPr>
        <p:spPr>
          <a:xfrm>
            <a:off x="4953000" y="4551218"/>
            <a:ext cx="2133600" cy="762000"/>
          </a:xfrm>
          <a:prstGeom prst="right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many to many</a:t>
            </a:r>
            <a:endParaRPr lang="en-US" sz="1400" dirty="0"/>
          </a:p>
        </p:txBody>
      </p:sp>
    </p:spTree>
    <p:extLst>
      <p:ext uri="{BB962C8B-B14F-4D97-AF65-F5344CB8AC3E}">
        <p14:creationId xmlns:p14="http://schemas.microsoft.com/office/powerpoint/2010/main" val="318432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Mapping Cardinality</a:t>
            </a:r>
          </a:p>
        </p:txBody>
      </p:sp>
      <p:sp>
        <p:nvSpPr>
          <p:cNvPr id="3" name="Content Placeholder 2"/>
          <p:cNvSpPr>
            <a:spLocks noGrp="1"/>
          </p:cNvSpPr>
          <p:nvPr>
            <p:ph idx="1"/>
          </p:nvPr>
        </p:nvSpPr>
        <p:spPr/>
        <p:txBody>
          <a:bodyPr>
            <a:normAutofit/>
          </a:bodyPr>
          <a:lstStyle/>
          <a:p>
            <a:pPr algn="just"/>
            <a:r>
              <a:rPr lang="en-US" sz="2800" dirty="0"/>
              <a:t>One to </a:t>
            </a:r>
            <a:r>
              <a:rPr lang="en-US" sz="2800" dirty="0" smtClean="0"/>
              <a:t>one (1:1)</a:t>
            </a:r>
            <a:endParaRPr lang="en-US" sz="2800" dirty="0"/>
          </a:p>
          <a:p>
            <a:pPr algn="just"/>
            <a:r>
              <a:rPr lang="en-US" sz="2800" dirty="0"/>
              <a:t>One to </a:t>
            </a:r>
            <a:r>
              <a:rPr lang="en-US" sz="2800" dirty="0" smtClean="0"/>
              <a:t>many(1:M)</a:t>
            </a:r>
            <a:endParaRPr lang="en-US" sz="2800" dirty="0"/>
          </a:p>
          <a:p>
            <a:pPr algn="just"/>
            <a:r>
              <a:rPr lang="en-US" sz="2800" dirty="0"/>
              <a:t>Many to </a:t>
            </a:r>
            <a:r>
              <a:rPr lang="en-US" sz="2800" dirty="0" smtClean="0"/>
              <a:t>one (M:1)</a:t>
            </a:r>
            <a:endParaRPr lang="en-US" sz="2800" dirty="0"/>
          </a:p>
          <a:p>
            <a:pPr algn="just"/>
            <a:r>
              <a:rPr lang="en-US" sz="2800" dirty="0"/>
              <a:t>Many to many </a:t>
            </a:r>
            <a:r>
              <a:rPr lang="en-US" sz="2800" dirty="0" smtClean="0"/>
              <a:t>(M:N)</a:t>
            </a:r>
          </a:p>
          <a:p>
            <a:pPr algn="just"/>
            <a:endParaRPr lang="en-US" sz="2800" dirty="0" smtClean="0"/>
          </a:p>
          <a:p>
            <a:pPr marL="0" indent="0" algn="just">
              <a:buNone/>
            </a:pPr>
            <a:r>
              <a:rPr lang="en-US" sz="2800" dirty="0" smtClean="0"/>
              <a:t>Note: To </a:t>
            </a:r>
            <a:r>
              <a:rPr lang="en-US" sz="2800" dirty="0"/>
              <a:t>distinguish </a:t>
            </a:r>
            <a:r>
              <a:rPr lang="en-US" sz="2800" dirty="0" smtClean="0"/>
              <a:t>among these </a:t>
            </a:r>
            <a:r>
              <a:rPr lang="en-US" sz="2800" dirty="0"/>
              <a:t>types</a:t>
            </a:r>
            <a:r>
              <a:rPr lang="en-US" sz="2800" dirty="0" smtClean="0"/>
              <a:t>, we </a:t>
            </a:r>
            <a:r>
              <a:rPr lang="en-US" sz="2800" dirty="0"/>
              <a:t>draw either a directed line (</a:t>
            </a:r>
            <a:r>
              <a:rPr lang="en-US" sz="2800" b="1" dirty="0" smtClean="0"/>
              <a:t>→ one</a:t>
            </a:r>
            <a:r>
              <a:rPr lang="en-US" sz="2800" dirty="0" smtClean="0"/>
              <a:t>) </a:t>
            </a:r>
            <a:r>
              <a:rPr lang="en-US" sz="2800" dirty="0"/>
              <a:t>or an undirected line </a:t>
            </a:r>
            <a:r>
              <a:rPr lang="en-US" sz="2800" b="1" dirty="0" smtClean="0"/>
              <a:t>(—many</a:t>
            </a:r>
            <a:r>
              <a:rPr lang="en-US" sz="2800" dirty="0" smtClean="0"/>
              <a:t>) between the </a:t>
            </a:r>
            <a:r>
              <a:rPr lang="en-US" sz="2800" dirty="0"/>
              <a:t>relationship set and the entity </a:t>
            </a:r>
            <a:r>
              <a:rPr lang="en-US" sz="2800" dirty="0" smtClean="0"/>
              <a:t>set.</a:t>
            </a:r>
            <a:endParaRPr lang="en-US" sz="2800" dirty="0"/>
          </a:p>
        </p:txBody>
      </p:sp>
    </p:spTree>
    <p:extLst>
      <p:ext uri="{BB962C8B-B14F-4D97-AF65-F5344CB8AC3E}">
        <p14:creationId xmlns:p14="http://schemas.microsoft.com/office/powerpoint/2010/main" val="3024884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IN" dirty="0"/>
              <a:t>employee head-of department (1:1) </a:t>
            </a:r>
            <a:endParaRPr lang="en-IN" dirty="0" smtClean="0"/>
          </a:p>
          <a:p>
            <a:r>
              <a:rPr lang="en-IN" dirty="0" smtClean="0"/>
              <a:t>student </a:t>
            </a:r>
            <a:r>
              <a:rPr lang="en-IN" dirty="0" err="1"/>
              <a:t>enrolls</a:t>
            </a:r>
            <a:r>
              <a:rPr lang="en-IN" dirty="0"/>
              <a:t> course (</a:t>
            </a:r>
            <a:r>
              <a:rPr lang="en-IN" dirty="0" err="1"/>
              <a:t>m:n</a:t>
            </a:r>
            <a:r>
              <a:rPr lang="en-IN" dirty="0"/>
              <a:t>) </a:t>
            </a:r>
            <a:endParaRPr lang="en-IN" dirty="0" smtClean="0"/>
          </a:p>
          <a:p>
            <a:r>
              <a:rPr lang="en-IN" dirty="0" smtClean="0"/>
              <a:t>lecturer </a:t>
            </a:r>
            <a:r>
              <a:rPr lang="en-IN" dirty="0"/>
              <a:t>offers course (1:n) assuming a course is taught by a single </a:t>
            </a:r>
            <a:r>
              <a:rPr lang="en-IN" dirty="0" smtClean="0"/>
              <a:t>lecturer</a:t>
            </a:r>
          </a:p>
          <a:p>
            <a:r>
              <a:rPr lang="en-IN" dirty="0" smtClean="0"/>
              <a:t>Employee </a:t>
            </a:r>
            <a:r>
              <a:rPr lang="en-IN" dirty="0" err="1" smtClean="0"/>
              <a:t>worksfor</a:t>
            </a:r>
            <a:r>
              <a:rPr lang="en-IN" dirty="0" smtClean="0"/>
              <a:t> Department(M:1)</a:t>
            </a:r>
          </a:p>
          <a:p>
            <a:r>
              <a:rPr lang="en-IN" dirty="0"/>
              <a:t>The minimum and maximum values of this connectivity is called the cardinality of the relationship</a:t>
            </a:r>
          </a:p>
        </p:txBody>
      </p:sp>
    </p:spTree>
    <p:extLst>
      <p:ext uri="{BB962C8B-B14F-4D97-AF65-F5344CB8AC3E}">
        <p14:creationId xmlns:p14="http://schemas.microsoft.com/office/powerpoint/2010/main" val="312716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Participation</a:t>
            </a:r>
          </a:p>
        </p:txBody>
      </p:sp>
      <p:sp>
        <p:nvSpPr>
          <p:cNvPr id="3" name="Content Placeholder 2"/>
          <p:cNvSpPr>
            <a:spLocks noGrp="1"/>
          </p:cNvSpPr>
          <p:nvPr>
            <p:ph idx="1"/>
          </p:nvPr>
        </p:nvSpPr>
        <p:spPr/>
        <p:txBody>
          <a:bodyPr/>
          <a:lstStyle/>
          <a:p>
            <a:r>
              <a:rPr lang="en-IN" dirty="0"/>
              <a:t>Total : Every entity instance must be connected through the relationship to another instance of the other participating entity </a:t>
            </a:r>
            <a:r>
              <a:rPr lang="en-IN" dirty="0" smtClean="0"/>
              <a:t>types</a:t>
            </a:r>
          </a:p>
          <a:p>
            <a:r>
              <a:rPr lang="en-IN" dirty="0" smtClean="0"/>
              <a:t>Partial</a:t>
            </a:r>
            <a:r>
              <a:rPr lang="en-IN" dirty="0"/>
              <a:t>: All instances need not participate </a:t>
            </a:r>
            <a:endParaRPr lang="en-IN" dirty="0" smtClean="0"/>
          </a:p>
        </p:txBody>
      </p:sp>
    </p:spTree>
    <p:extLst>
      <p:ext uri="{BB962C8B-B14F-4D97-AF65-F5344CB8AC3E}">
        <p14:creationId xmlns:p14="http://schemas.microsoft.com/office/powerpoint/2010/main" val="3026759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normAutofit fontScale="90000"/>
          </a:bodyPr>
          <a:lstStyle/>
          <a:p>
            <a:r>
              <a:rPr lang="en-IN" dirty="0" smtClean="0"/>
              <a:t/>
            </a:r>
            <a:br>
              <a:rPr lang="en-IN" dirty="0" smtClean="0"/>
            </a:br>
            <a:r>
              <a:rPr lang="en-IN" dirty="0" smtClean="0"/>
              <a:t>1</a:t>
            </a:r>
            <a:r>
              <a:rPr lang="en-IN" dirty="0"/>
              <a:t>. Total </a:t>
            </a:r>
            <a:r>
              <a:rPr lang="en-IN" dirty="0" smtClean="0"/>
              <a:t>Participation</a:t>
            </a:r>
            <a:r>
              <a:rPr lang="en-IN" dirty="0"/>
              <a:t/>
            </a:r>
            <a:br>
              <a:rPr lang="en-IN" dirty="0"/>
            </a:br>
            <a:endParaRPr lang="en-IN" dirty="0"/>
          </a:p>
        </p:txBody>
      </p:sp>
      <p:sp>
        <p:nvSpPr>
          <p:cNvPr id="3" name="Content Placeholder 2"/>
          <p:cNvSpPr>
            <a:spLocks noGrp="1"/>
          </p:cNvSpPr>
          <p:nvPr>
            <p:ph idx="1"/>
          </p:nvPr>
        </p:nvSpPr>
        <p:spPr>
          <a:xfrm>
            <a:off x="457200" y="980728"/>
            <a:ext cx="8229600" cy="5145435"/>
          </a:xfrm>
        </p:spPr>
        <p:txBody>
          <a:bodyPr>
            <a:normAutofit/>
          </a:bodyPr>
          <a:lstStyle/>
          <a:p>
            <a:pPr algn="just" fontAlgn="base"/>
            <a:r>
              <a:rPr lang="en-IN" dirty="0"/>
              <a:t>It specifies that each entity in the entity set must compulsorily participate in at least one relationship instance in that relationship set.</a:t>
            </a:r>
          </a:p>
          <a:p>
            <a:pPr algn="just" fontAlgn="base"/>
            <a:r>
              <a:rPr lang="en-IN" dirty="0"/>
              <a:t>That is why, it is also called as </a:t>
            </a:r>
            <a:r>
              <a:rPr lang="en-IN" b="1" dirty="0"/>
              <a:t>mandatory participation.</a:t>
            </a:r>
            <a:endParaRPr lang="en-IN" dirty="0"/>
          </a:p>
          <a:p>
            <a:pPr algn="just" fontAlgn="base"/>
            <a:r>
              <a:rPr lang="en-IN" dirty="0"/>
              <a:t>Total participation is represented using a double line between the entity set and relationship set</a:t>
            </a:r>
            <a:r>
              <a:rPr lang="en-IN" dirty="0" smtClean="0"/>
              <a:t>.</a:t>
            </a:r>
          </a:p>
          <a:p>
            <a:pPr fontAlgn="base"/>
            <a:endParaRPr lang="en-IN" dirty="0"/>
          </a:p>
          <a:p>
            <a:pPr fontAlgn="base"/>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33" y="5043661"/>
            <a:ext cx="61150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877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pPr fontAlgn="base"/>
            <a:r>
              <a:rPr lang="en-IN" b="1" u="sng" dirty="0" smtClean="0"/>
              <a:t/>
            </a:r>
            <a:br>
              <a:rPr lang="en-IN" b="1" u="sng" dirty="0" smtClean="0"/>
            </a:br>
            <a:r>
              <a:rPr lang="en-IN" b="1" dirty="0"/>
              <a:t> </a:t>
            </a:r>
            <a:r>
              <a:rPr lang="en-IN" b="1" dirty="0" smtClean="0"/>
              <a:t/>
            </a:r>
            <a:br>
              <a:rPr lang="en-IN" b="1" dirty="0" smtClean="0"/>
            </a:br>
            <a:r>
              <a:rPr lang="en-IN" b="1" dirty="0" smtClean="0"/>
              <a:t>Partial </a:t>
            </a:r>
            <a:r>
              <a:rPr lang="en-IN" b="1" dirty="0"/>
              <a:t>Participation-</a:t>
            </a:r>
            <a:br>
              <a:rPr lang="en-IN" b="1" dirty="0"/>
            </a:br>
            <a:r>
              <a:rPr lang="en-IN" dirty="0"/>
              <a:t> </a:t>
            </a:r>
            <a:br>
              <a:rPr lang="en-IN" dirty="0"/>
            </a:br>
            <a:endParaRPr lang="en-IN" dirty="0"/>
          </a:p>
        </p:txBody>
      </p:sp>
      <p:sp>
        <p:nvSpPr>
          <p:cNvPr id="3" name="Content Placeholder 2"/>
          <p:cNvSpPr>
            <a:spLocks noGrp="1"/>
          </p:cNvSpPr>
          <p:nvPr>
            <p:ph idx="1"/>
          </p:nvPr>
        </p:nvSpPr>
        <p:spPr>
          <a:xfrm>
            <a:off x="457200" y="908720"/>
            <a:ext cx="8229600" cy="5217443"/>
          </a:xfrm>
        </p:spPr>
        <p:txBody>
          <a:bodyPr/>
          <a:lstStyle/>
          <a:p>
            <a:pPr algn="just" fontAlgn="base"/>
            <a:r>
              <a:rPr lang="en-IN" sz="2800" dirty="0" smtClean="0"/>
              <a:t>It </a:t>
            </a:r>
            <a:r>
              <a:rPr lang="en-IN" sz="2800" dirty="0"/>
              <a:t>specifies that each entity in the entity set may or may not participate in the relationship instance in that relationship set.</a:t>
            </a:r>
          </a:p>
          <a:p>
            <a:pPr algn="just" fontAlgn="base"/>
            <a:r>
              <a:rPr lang="en-IN" sz="2800" dirty="0"/>
              <a:t>That is why, it is also called as </a:t>
            </a:r>
            <a:r>
              <a:rPr lang="en-IN" sz="2800" b="1" dirty="0"/>
              <a:t>optional participation.</a:t>
            </a:r>
            <a:endParaRPr lang="en-IN" sz="2800" dirty="0"/>
          </a:p>
          <a:p>
            <a:pPr algn="just" fontAlgn="base"/>
            <a:r>
              <a:rPr lang="en-IN" sz="2800" dirty="0"/>
              <a:t>Partial participation is represented using a single line between the entity set and relationship set.</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861048"/>
            <a:ext cx="7128791"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02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Basic Structure of ER Diagram</a:t>
            </a:r>
            <a:endParaRPr lang="en-US" sz="4000" dirty="0"/>
          </a:p>
        </p:txBody>
      </p:sp>
      <p:sp>
        <p:nvSpPr>
          <p:cNvPr id="3" name="Content Placeholder 2"/>
          <p:cNvSpPr>
            <a:spLocks noGrp="1"/>
          </p:cNvSpPr>
          <p:nvPr>
            <p:ph idx="1"/>
          </p:nvPr>
        </p:nvSpPr>
        <p:spPr>
          <a:xfrm>
            <a:off x="228600" y="1295400"/>
            <a:ext cx="8686800" cy="5257800"/>
          </a:xfrm>
        </p:spPr>
        <p:txBody>
          <a:bodyPr>
            <a:noAutofit/>
          </a:bodyPr>
          <a:lstStyle/>
          <a:p>
            <a:pPr algn="just"/>
            <a:r>
              <a:rPr lang="en-US" sz="2300" b="1" dirty="0"/>
              <a:t>Rectangles divided into two parts </a:t>
            </a:r>
            <a:r>
              <a:rPr lang="en-US" sz="2300" b="1" dirty="0" smtClean="0"/>
              <a:t>:</a:t>
            </a:r>
            <a:r>
              <a:rPr lang="en-US" sz="2300" dirty="0" smtClean="0"/>
              <a:t> </a:t>
            </a:r>
          </a:p>
          <a:p>
            <a:pPr lvl="1" algn="just">
              <a:buFont typeface="Wingdings" panose="05000000000000000000" pitchFamily="2" charset="2"/>
              <a:buChar char="ü"/>
            </a:pPr>
            <a:r>
              <a:rPr lang="en-US" sz="2300" dirty="0" smtClean="0"/>
              <a:t>The </a:t>
            </a:r>
            <a:r>
              <a:rPr lang="en-US" sz="2300" dirty="0"/>
              <a:t>first </a:t>
            </a:r>
            <a:r>
              <a:rPr lang="en-US" sz="2300" dirty="0" smtClean="0"/>
              <a:t>part contains </a:t>
            </a:r>
            <a:r>
              <a:rPr lang="en-US" sz="2300" dirty="0"/>
              <a:t>the </a:t>
            </a:r>
            <a:r>
              <a:rPr lang="en-US" sz="2300" b="1" dirty="0"/>
              <a:t>name of the entity set</a:t>
            </a:r>
            <a:r>
              <a:rPr lang="en-US" sz="2300" dirty="0"/>
              <a:t>. </a:t>
            </a:r>
            <a:endParaRPr lang="en-US" sz="2300" dirty="0" smtClean="0"/>
          </a:p>
          <a:p>
            <a:pPr lvl="1" algn="just">
              <a:buFont typeface="Wingdings" panose="05000000000000000000" pitchFamily="2" charset="2"/>
              <a:buChar char="ü"/>
            </a:pPr>
            <a:r>
              <a:rPr lang="en-US" sz="2300" dirty="0" smtClean="0"/>
              <a:t>The second part </a:t>
            </a:r>
            <a:r>
              <a:rPr lang="en-US" sz="2300" dirty="0"/>
              <a:t>contains the </a:t>
            </a:r>
            <a:r>
              <a:rPr lang="en-US" sz="2300" b="1" dirty="0"/>
              <a:t>names of all the attributes </a:t>
            </a:r>
            <a:r>
              <a:rPr lang="en-US" sz="2300" dirty="0"/>
              <a:t>of the entity set</a:t>
            </a:r>
            <a:r>
              <a:rPr lang="en-US" sz="2300" dirty="0" smtClean="0"/>
              <a:t>.</a:t>
            </a:r>
            <a:r>
              <a:rPr lang="en-US" sz="2300" dirty="0"/>
              <a:t> Attributes that are part of the </a:t>
            </a:r>
            <a:r>
              <a:rPr lang="en-US" sz="2300" b="1" dirty="0"/>
              <a:t>primary key are underlined</a:t>
            </a:r>
            <a:r>
              <a:rPr lang="en-US" sz="2300" dirty="0" smtClean="0"/>
              <a:t>.</a:t>
            </a:r>
          </a:p>
          <a:p>
            <a:r>
              <a:rPr lang="en-IN" sz="2300" b="1" dirty="0"/>
              <a:t>Rectangles: </a:t>
            </a:r>
            <a:r>
              <a:rPr lang="en-IN" sz="2300" dirty="0"/>
              <a:t>This symbol represent entity types</a:t>
            </a:r>
          </a:p>
          <a:p>
            <a:r>
              <a:rPr lang="en-IN" sz="2300" b="1" dirty="0"/>
              <a:t>Ellipses : </a:t>
            </a:r>
            <a:r>
              <a:rPr lang="en-IN" sz="2300" dirty="0"/>
              <a:t>Symbol</a:t>
            </a:r>
            <a:r>
              <a:rPr lang="en-IN" sz="2300" b="1" dirty="0"/>
              <a:t> </a:t>
            </a:r>
            <a:r>
              <a:rPr lang="en-IN" sz="2300" dirty="0"/>
              <a:t>represent attributes</a:t>
            </a:r>
          </a:p>
          <a:p>
            <a:r>
              <a:rPr lang="en-IN" sz="2300" b="1" dirty="0"/>
              <a:t>Diamonds: </a:t>
            </a:r>
            <a:r>
              <a:rPr lang="en-IN" sz="2300" dirty="0"/>
              <a:t>This symbol</a:t>
            </a:r>
            <a:r>
              <a:rPr lang="en-IN" sz="2300" b="1" dirty="0"/>
              <a:t> </a:t>
            </a:r>
            <a:r>
              <a:rPr lang="en-IN" sz="2300" dirty="0"/>
              <a:t>represents relationship types</a:t>
            </a:r>
          </a:p>
          <a:p>
            <a:r>
              <a:rPr lang="en-IN" sz="2300" b="1" dirty="0"/>
              <a:t>Lines: </a:t>
            </a:r>
            <a:r>
              <a:rPr lang="en-IN" sz="2300" dirty="0"/>
              <a:t>It links attributes to entity types and entity types with other relationship types</a:t>
            </a:r>
          </a:p>
          <a:p>
            <a:r>
              <a:rPr lang="en-IN" sz="2300" b="1" dirty="0"/>
              <a:t>Primary key: </a:t>
            </a:r>
            <a:r>
              <a:rPr lang="en-IN" sz="2300" dirty="0"/>
              <a:t>attributes are underlined</a:t>
            </a:r>
          </a:p>
          <a:p>
            <a:r>
              <a:rPr lang="en-IN" sz="2300" b="1" dirty="0"/>
              <a:t>Double Ellipses: </a:t>
            </a:r>
            <a:r>
              <a:rPr lang="en-IN" sz="2300" dirty="0"/>
              <a:t>Represent multi-valued attributes</a:t>
            </a:r>
          </a:p>
          <a:p>
            <a:pPr marL="457200" lvl="1" indent="0" algn="just">
              <a:buNone/>
            </a:pPr>
            <a:endParaRPr lang="en-US" sz="2300" dirty="0"/>
          </a:p>
        </p:txBody>
      </p:sp>
    </p:spTree>
    <p:extLst>
      <p:ext uri="{BB962C8B-B14F-4D97-AF65-F5344CB8AC3E}">
        <p14:creationId xmlns:p14="http://schemas.microsoft.com/office/powerpoint/2010/main" val="3820904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a:t>
            </a:r>
            <a:endParaRPr lang="en-IN" dirty="0"/>
          </a:p>
        </p:txBody>
      </p:sp>
      <p:pic>
        <p:nvPicPr>
          <p:cNvPr id="5122" name="Picture 2" descr="C:\Users\Admin\Desktop\er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704855" cy="50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145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solidFill>
                  <a:srgbClr val="FF0000"/>
                </a:solidFill>
                <a:latin typeface="Times New Roman" pitchFamily="18" charset="0"/>
                <a:cs typeface="Times New Roman" pitchFamily="18" charset="0"/>
              </a:rPr>
              <a:t>E R MODEL  </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Autofit/>
          </a:bodyPr>
          <a:lstStyle/>
          <a:p>
            <a:pPr algn="just"/>
            <a:r>
              <a:rPr lang="en-US" sz="2400" dirty="0" smtClean="0">
                <a:latin typeface="Times New Roman" pitchFamily="18" charset="0"/>
                <a:cs typeface="Times New Roman" pitchFamily="18" charset="0"/>
              </a:rPr>
              <a:t>A university registrar’s office maintains data about the following entities: (a) courses, including number, title, credits, syllabus, and prerequisites; </a:t>
            </a:r>
          </a:p>
          <a:p>
            <a:pPr algn="just"/>
            <a:r>
              <a:rPr lang="en-US" sz="2400" dirty="0" smtClean="0">
                <a:latin typeface="Times New Roman" pitchFamily="18" charset="0"/>
                <a:cs typeface="Times New Roman" pitchFamily="18" charset="0"/>
              </a:rPr>
              <a:t>(b) course offerings, including course number, year, semester, section number, instructor(s), timings, and classroom;</a:t>
            </a:r>
          </a:p>
          <a:p>
            <a:pPr algn="just"/>
            <a:r>
              <a:rPr lang="en-US" sz="2400" dirty="0" smtClean="0">
                <a:latin typeface="Times New Roman" pitchFamily="18" charset="0"/>
                <a:cs typeface="Times New Roman" pitchFamily="18" charset="0"/>
              </a:rPr>
              <a:t> (c) students, including student-id, name, and program; and </a:t>
            </a:r>
          </a:p>
          <a:p>
            <a:pPr algn="just"/>
            <a:r>
              <a:rPr lang="en-US" sz="2400" dirty="0" smtClean="0">
                <a:latin typeface="Times New Roman" pitchFamily="18" charset="0"/>
                <a:cs typeface="Times New Roman" pitchFamily="18" charset="0"/>
              </a:rPr>
              <a:t>(d) instructors, including identification number, name, department, and title.</a:t>
            </a:r>
          </a:p>
          <a:p>
            <a:pPr marL="0" indent="0" algn="just">
              <a:buNone/>
            </a:pPr>
            <a:r>
              <a:rPr lang="en-US" sz="2400" dirty="0" smtClean="0">
                <a:latin typeface="Times New Roman" pitchFamily="18" charset="0"/>
                <a:cs typeface="Times New Roman" pitchFamily="18" charset="0"/>
              </a:rPr>
              <a:t> Further, the enrollment of students in courses and grades awarded to students in each course they are enrolled for must be appropriately modeled. Construct an E-R diagram for the registrar’s office. Document all assumptions that you make about the mapping constraints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12171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ER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8640"/>
            <a:ext cx="8964488" cy="6007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777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77" y="457200"/>
            <a:ext cx="8077200" cy="601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810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US" sz="4000" dirty="0" smtClean="0"/>
              <a:t>ER </a:t>
            </a:r>
            <a:r>
              <a:rPr lang="en-US" sz="4000" dirty="0"/>
              <a:t>Diagram Design Issues</a:t>
            </a:r>
          </a:p>
        </p:txBody>
      </p:sp>
      <p:sp>
        <p:nvSpPr>
          <p:cNvPr id="3" name="Content Placeholder 2"/>
          <p:cNvSpPr>
            <a:spLocks noGrp="1"/>
          </p:cNvSpPr>
          <p:nvPr>
            <p:ph idx="1"/>
          </p:nvPr>
        </p:nvSpPr>
        <p:spPr>
          <a:xfrm>
            <a:off x="457200" y="1124744"/>
            <a:ext cx="8229600" cy="5001419"/>
          </a:xfrm>
        </p:spPr>
        <p:txBody>
          <a:bodyPr/>
          <a:lstStyle/>
          <a:p>
            <a:pPr algn="just"/>
            <a:endParaRPr lang="en-US" dirty="0"/>
          </a:p>
        </p:txBody>
      </p:sp>
    </p:spTree>
    <p:extLst>
      <p:ext uri="{BB962C8B-B14F-4D97-AF65-F5344CB8AC3E}">
        <p14:creationId xmlns:p14="http://schemas.microsoft.com/office/powerpoint/2010/main" val="766292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782291" y="2999509"/>
            <a:ext cx="8229600" cy="706582"/>
          </a:xfrm>
        </p:spPr>
        <p:txBody>
          <a:bodyPr>
            <a:normAutofit/>
          </a:bodyPr>
          <a:lstStyle/>
          <a:p>
            <a:r>
              <a:rPr lang="en-US" sz="4000" dirty="0" smtClean="0"/>
              <a:t>Summary</a:t>
            </a:r>
            <a:endParaRPr lang="en-US" sz="4000" dirty="0"/>
          </a:p>
        </p:txBody>
      </p:sp>
      <p:sp>
        <p:nvSpPr>
          <p:cNvPr id="3" name="Content Placeholder 2"/>
          <p:cNvSpPr>
            <a:spLocks noGrp="1"/>
          </p:cNvSpPr>
          <p:nvPr>
            <p:ph idx="1"/>
          </p:nvPr>
        </p:nvSpPr>
        <p:spPr>
          <a:xfrm>
            <a:off x="1066800" y="152400"/>
            <a:ext cx="7620000" cy="6324600"/>
          </a:xfrm>
        </p:spPr>
        <p:txBody>
          <a:bodyPr>
            <a:noAutofit/>
          </a:bodyPr>
          <a:lstStyle/>
          <a:p>
            <a:pPr marL="0" indent="0">
              <a:buNone/>
            </a:pPr>
            <a:r>
              <a:rPr lang="en-US" sz="1800" dirty="0"/>
              <a:t>ER Diagram</a:t>
            </a:r>
          </a:p>
          <a:p>
            <a:r>
              <a:rPr lang="en-US" sz="1800" dirty="0"/>
              <a:t>Basic structure of ER Diagram</a:t>
            </a:r>
          </a:p>
          <a:p>
            <a:pPr lvl="1"/>
            <a:r>
              <a:rPr lang="en-US" sz="1800" dirty="0"/>
              <a:t>Rectangles</a:t>
            </a:r>
          </a:p>
          <a:p>
            <a:pPr lvl="1"/>
            <a:r>
              <a:rPr lang="en-US" sz="1800" dirty="0"/>
              <a:t>Diamonds </a:t>
            </a:r>
          </a:p>
          <a:p>
            <a:pPr lvl="1"/>
            <a:r>
              <a:rPr lang="en-US" sz="1800" dirty="0"/>
              <a:t>Lines</a:t>
            </a:r>
          </a:p>
          <a:p>
            <a:pPr lvl="1"/>
            <a:r>
              <a:rPr lang="en-US" sz="1800" dirty="0"/>
              <a:t>Undivided rectangles</a:t>
            </a:r>
          </a:p>
          <a:p>
            <a:pPr lvl="1"/>
            <a:r>
              <a:rPr lang="en-US" sz="1800" dirty="0"/>
              <a:t>Dashed lines</a:t>
            </a:r>
          </a:p>
          <a:p>
            <a:pPr lvl="1"/>
            <a:r>
              <a:rPr lang="en-US" sz="1800" dirty="0"/>
              <a:t>Double lines</a:t>
            </a:r>
          </a:p>
          <a:p>
            <a:pPr lvl="1"/>
            <a:r>
              <a:rPr lang="en-US" sz="1800" dirty="0"/>
              <a:t>Double diamonds</a:t>
            </a:r>
          </a:p>
          <a:p>
            <a:r>
              <a:rPr lang="en-US" sz="1800" dirty="0"/>
              <a:t>Mapping cardinality</a:t>
            </a:r>
          </a:p>
          <a:p>
            <a:pPr lvl="1"/>
            <a:r>
              <a:rPr lang="en-US" sz="1800" dirty="0"/>
              <a:t>Cardinality limits</a:t>
            </a:r>
          </a:p>
          <a:p>
            <a:r>
              <a:rPr lang="en-US" sz="1800" dirty="0"/>
              <a:t>Composite attributes</a:t>
            </a:r>
          </a:p>
          <a:p>
            <a:r>
              <a:rPr lang="en-US" sz="1800" dirty="0"/>
              <a:t>Roles</a:t>
            </a:r>
          </a:p>
          <a:p>
            <a:r>
              <a:rPr lang="en-US" sz="1800" dirty="0"/>
              <a:t>Non-binary relationship sets</a:t>
            </a:r>
          </a:p>
          <a:p>
            <a:r>
              <a:rPr lang="en-US" sz="1800" dirty="0"/>
              <a:t>Weak entity sets</a:t>
            </a:r>
          </a:p>
          <a:p>
            <a:r>
              <a:rPr lang="en-US" sz="1800" dirty="0"/>
              <a:t>ER Diagram Design Issues</a:t>
            </a:r>
          </a:p>
          <a:p>
            <a:pPr lvl="1"/>
            <a:r>
              <a:rPr lang="en-US" sz="1800" dirty="0"/>
              <a:t>Use of Entity Sets v/s Attributes</a:t>
            </a:r>
          </a:p>
          <a:p>
            <a:pPr lvl="1"/>
            <a:r>
              <a:rPr lang="en-US" sz="1800" dirty="0"/>
              <a:t>Use of Entity Sets v/s Relationship Sets</a:t>
            </a:r>
          </a:p>
          <a:p>
            <a:pPr lvl="1"/>
            <a:r>
              <a:rPr lang="en-US" sz="1800" dirty="0"/>
              <a:t>Binary v/s n-</a:t>
            </a:r>
            <a:r>
              <a:rPr lang="en-US" sz="1800" dirty="0" err="1"/>
              <a:t>ary</a:t>
            </a:r>
            <a:r>
              <a:rPr lang="en-US" sz="1800" dirty="0"/>
              <a:t> relationships</a:t>
            </a:r>
          </a:p>
          <a:p>
            <a:pPr lvl="1"/>
            <a:r>
              <a:rPr lang="en-US" sz="1800" dirty="0"/>
              <a:t>Placement of Relationship Attributes</a:t>
            </a:r>
          </a:p>
          <a:p>
            <a:pPr marL="0" indent="0">
              <a:buNone/>
            </a:pPr>
            <a:endParaRPr lang="en-US" sz="1800" dirty="0"/>
          </a:p>
        </p:txBody>
      </p:sp>
    </p:spTree>
    <p:extLst>
      <p:ext uri="{BB962C8B-B14F-4D97-AF65-F5344CB8AC3E}">
        <p14:creationId xmlns:p14="http://schemas.microsoft.com/office/powerpoint/2010/main" val="28996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ER </a:t>
            </a:r>
            <a:r>
              <a:rPr lang="en-IN" dirty="0" smtClean="0"/>
              <a:t>modelling</a:t>
            </a:r>
            <a:endParaRPr lang="en-IN" dirty="0"/>
          </a:p>
        </p:txBody>
      </p:sp>
      <p:sp>
        <p:nvSpPr>
          <p:cNvPr id="3" name="Content Placeholder 2"/>
          <p:cNvSpPr>
            <a:spLocks noGrp="1"/>
          </p:cNvSpPr>
          <p:nvPr>
            <p:ph idx="1"/>
          </p:nvPr>
        </p:nvSpPr>
        <p:spPr>
          <a:xfrm>
            <a:off x="457200" y="836712"/>
            <a:ext cx="8229600" cy="5289451"/>
          </a:xfrm>
        </p:spPr>
        <p:txBody>
          <a:bodyPr>
            <a:normAutofit fontScale="92500" lnSpcReduction="20000"/>
          </a:bodyPr>
          <a:lstStyle/>
          <a:p>
            <a:pPr algn="just"/>
            <a:r>
              <a:rPr lang="en-IN" b="1" dirty="0"/>
              <a:t>ER </a:t>
            </a:r>
            <a:r>
              <a:rPr lang="en-IN" b="1" dirty="0" smtClean="0"/>
              <a:t>modelling </a:t>
            </a:r>
            <a:r>
              <a:rPr lang="en-IN" b="1" dirty="0"/>
              <a:t>: </a:t>
            </a:r>
            <a:r>
              <a:rPr lang="en-IN" dirty="0"/>
              <a:t>A graphical technique for understanding and organizing the data independent of the actual database implementation </a:t>
            </a:r>
            <a:endParaRPr lang="en-IN" dirty="0" smtClean="0"/>
          </a:p>
          <a:p>
            <a:pPr algn="just"/>
            <a:r>
              <a:rPr lang="en-IN" b="1" dirty="0"/>
              <a:t>Entity: </a:t>
            </a:r>
            <a:r>
              <a:rPr lang="en-IN" dirty="0"/>
              <a:t>Any thing that may have an independent existence and about which we intend to collect data. Also known as Entity type</a:t>
            </a:r>
            <a:r>
              <a:rPr lang="en-IN" dirty="0" smtClean="0"/>
              <a:t>.</a:t>
            </a:r>
          </a:p>
          <a:p>
            <a:pPr algn="just"/>
            <a:r>
              <a:rPr lang="en-IN" b="1" dirty="0"/>
              <a:t>Entity instance</a:t>
            </a:r>
            <a:r>
              <a:rPr lang="en-IN" dirty="0"/>
              <a:t>: a particular member of the entity type e.g. a particular student </a:t>
            </a:r>
            <a:endParaRPr lang="en-IN" dirty="0" smtClean="0"/>
          </a:p>
          <a:p>
            <a:pPr algn="just"/>
            <a:r>
              <a:rPr lang="en-IN" b="1" dirty="0" smtClean="0"/>
              <a:t>Attributes</a:t>
            </a:r>
            <a:r>
              <a:rPr lang="en-IN" b="1" dirty="0"/>
              <a:t>:</a:t>
            </a:r>
            <a:r>
              <a:rPr lang="en-IN" dirty="0"/>
              <a:t> Properties/characteristics that describe entities Relationships: Associations between entities</a:t>
            </a:r>
          </a:p>
        </p:txBody>
      </p:sp>
    </p:spTree>
    <p:extLst>
      <p:ext uri="{BB962C8B-B14F-4D97-AF65-F5344CB8AC3E}">
        <p14:creationId xmlns:p14="http://schemas.microsoft.com/office/powerpoint/2010/main" val="3641846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t>ENTITY</a:t>
            </a:r>
            <a:r>
              <a:rPr lang="en-IN" b="1" dirty="0"/>
              <a:t/>
            </a:r>
            <a:br>
              <a:rPr lang="en-IN" b="1" dirty="0"/>
            </a:br>
            <a:endParaRPr lang="en-IN" dirty="0"/>
          </a:p>
        </p:txBody>
      </p:sp>
      <p:sp>
        <p:nvSpPr>
          <p:cNvPr id="3" name="Content Placeholder 2"/>
          <p:cNvSpPr>
            <a:spLocks noGrp="1"/>
          </p:cNvSpPr>
          <p:nvPr>
            <p:ph idx="1"/>
          </p:nvPr>
        </p:nvSpPr>
        <p:spPr>
          <a:xfrm>
            <a:off x="457200" y="1052736"/>
            <a:ext cx="8229600" cy="5073427"/>
          </a:xfrm>
        </p:spPr>
        <p:txBody>
          <a:bodyPr>
            <a:normAutofit/>
          </a:bodyPr>
          <a:lstStyle/>
          <a:p>
            <a:pPr algn="just"/>
            <a:r>
              <a:rPr lang="en-IN" sz="2800" dirty="0"/>
              <a:t>A real-world thing either living or non-living that is easily recognizable and </a:t>
            </a:r>
            <a:r>
              <a:rPr lang="en-IN" sz="2800" dirty="0" smtClean="0"/>
              <a:t>no recognizable. </a:t>
            </a:r>
            <a:r>
              <a:rPr lang="en-IN" sz="2800" dirty="0"/>
              <a:t>It is anything in the enterprise that is to be represented in our database. It may be a physical thing or simply a fact about the enterprise or an event that happens in the real world.</a:t>
            </a:r>
          </a:p>
          <a:p>
            <a:pPr algn="just"/>
            <a:r>
              <a:rPr lang="en-IN" sz="2800" dirty="0"/>
              <a:t>An entity can be place, person, object, event or a concept, which stores data in the database. The characteristics of entities are must have an attribute, and a unique key. Every entity is made up of some 'attributes' which represent that entity.</a:t>
            </a:r>
          </a:p>
          <a:p>
            <a:endParaRPr lang="en-IN" dirty="0"/>
          </a:p>
        </p:txBody>
      </p:sp>
    </p:spTree>
    <p:extLst>
      <p:ext uri="{BB962C8B-B14F-4D97-AF65-F5344CB8AC3E}">
        <p14:creationId xmlns:p14="http://schemas.microsoft.com/office/powerpoint/2010/main" val="3569233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Weak Entity Sets</a:t>
            </a:r>
            <a:endParaRPr lang="en-US" sz="4000"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sz="2400" dirty="0"/>
              <a:t>An entity set </a:t>
            </a:r>
            <a:r>
              <a:rPr lang="en-US" sz="2400" dirty="0" smtClean="0"/>
              <a:t>that does </a:t>
            </a:r>
            <a:r>
              <a:rPr lang="en-US" sz="2400" dirty="0"/>
              <a:t>not have sufficient attributes to form a primary key is termed a </a:t>
            </a:r>
            <a:r>
              <a:rPr lang="en-US" sz="2400" b="1" dirty="0"/>
              <a:t>weak </a:t>
            </a:r>
            <a:r>
              <a:rPr lang="en-US" sz="2400" b="1" dirty="0" smtClean="0"/>
              <a:t>entity set</a:t>
            </a:r>
            <a:r>
              <a:rPr lang="en-US" sz="2400" dirty="0"/>
              <a:t>. </a:t>
            </a:r>
            <a:endParaRPr lang="en-US" sz="2400" dirty="0" smtClean="0"/>
          </a:p>
          <a:p>
            <a:pPr algn="just"/>
            <a:r>
              <a:rPr lang="en-US" sz="2400" dirty="0" smtClean="0"/>
              <a:t>An </a:t>
            </a:r>
            <a:r>
              <a:rPr lang="en-US" sz="2400" dirty="0"/>
              <a:t>entity set that has a primary key is termed a </a:t>
            </a:r>
            <a:r>
              <a:rPr lang="en-US" sz="2400" b="1" dirty="0"/>
              <a:t>strong entity set</a:t>
            </a:r>
            <a:r>
              <a:rPr lang="en-US" sz="2400" dirty="0"/>
              <a:t>.</a:t>
            </a:r>
          </a:p>
          <a:p>
            <a:pPr algn="just"/>
            <a:r>
              <a:rPr lang="en-US" sz="2400" dirty="0"/>
              <a:t>For a weak entity set to be meaningful, it must be associated with </a:t>
            </a:r>
            <a:r>
              <a:rPr lang="en-US" sz="2400" dirty="0" smtClean="0"/>
              <a:t>another entity </a:t>
            </a:r>
            <a:r>
              <a:rPr lang="en-US" sz="2400" dirty="0"/>
              <a:t>set, called the </a:t>
            </a:r>
            <a:r>
              <a:rPr lang="en-US" sz="2400" b="1" dirty="0"/>
              <a:t>identifying </a:t>
            </a:r>
            <a:r>
              <a:rPr lang="en-US" sz="2400" dirty="0"/>
              <a:t>or </a:t>
            </a:r>
            <a:r>
              <a:rPr lang="en-US" sz="2400" b="1" dirty="0"/>
              <a:t>owner entity set</a:t>
            </a:r>
            <a:r>
              <a:rPr lang="en-US" sz="2400" dirty="0"/>
              <a:t>. </a:t>
            </a:r>
            <a:endParaRPr lang="en-US" sz="2400" dirty="0" smtClean="0"/>
          </a:p>
          <a:p>
            <a:r>
              <a:rPr lang="en-US" sz="2400" dirty="0"/>
              <a:t>T</a:t>
            </a:r>
            <a:r>
              <a:rPr lang="en-US" sz="2400" dirty="0" smtClean="0"/>
              <a:t>he </a:t>
            </a:r>
            <a:r>
              <a:rPr lang="en-US" sz="2400" dirty="0"/>
              <a:t>weak entity set is said to </a:t>
            </a:r>
            <a:r>
              <a:rPr lang="en-US" sz="2400" dirty="0" smtClean="0"/>
              <a:t>be </a:t>
            </a:r>
            <a:r>
              <a:rPr lang="en-US" sz="2400" b="1" dirty="0" smtClean="0"/>
              <a:t>existence </a:t>
            </a:r>
            <a:r>
              <a:rPr lang="en-US" sz="2400" b="1" dirty="0"/>
              <a:t>dependent </a:t>
            </a:r>
            <a:r>
              <a:rPr lang="en-US" sz="2400" dirty="0"/>
              <a:t>on the identifying </a:t>
            </a:r>
            <a:r>
              <a:rPr lang="en-US" sz="2400" dirty="0" smtClean="0"/>
              <a:t>strong entity </a:t>
            </a:r>
            <a:r>
              <a:rPr lang="en-US" sz="2400" dirty="0"/>
              <a:t>set.</a:t>
            </a:r>
            <a:endParaRPr lang="en-US" sz="2400" dirty="0" smtClean="0"/>
          </a:p>
          <a:p>
            <a:pPr algn="just"/>
            <a:r>
              <a:rPr lang="en-US" sz="2400" dirty="0" smtClean="0"/>
              <a:t>The </a:t>
            </a:r>
            <a:r>
              <a:rPr lang="en-US" sz="2400" dirty="0"/>
              <a:t>relationship associating the </a:t>
            </a:r>
            <a:r>
              <a:rPr lang="en-US" sz="2400" dirty="0" smtClean="0"/>
              <a:t>weak entity </a:t>
            </a:r>
            <a:r>
              <a:rPr lang="en-US" sz="2400" dirty="0"/>
              <a:t>set with the identifying entity set is called the </a:t>
            </a:r>
            <a:r>
              <a:rPr lang="en-US" sz="2400" b="1" dirty="0"/>
              <a:t>identifying relationship</a:t>
            </a:r>
            <a:r>
              <a:rPr lang="en-US" sz="2400" dirty="0" smtClean="0"/>
              <a:t>.</a:t>
            </a:r>
          </a:p>
          <a:p>
            <a:r>
              <a:rPr lang="en-US" sz="2400" dirty="0"/>
              <a:t>The </a:t>
            </a:r>
            <a:r>
              <a:rPr lang="en-US" sz="2400" b="1" dirty="0"/>
              <a:t>discriminator </a:t>
            </a:r>
            <a:r>
              <a:rPr lang="en-US" sz="2400" dirty="0" smtClean="0"/>
              <a:t>is </a:t>
            </a:r>
            <a:r>
              <a:rPr lang="en-US" sz="2400" dirty="0"/>
              <a:t>a set of attributes </a:t>
            </a:r>
            <a:r>
              <a:rPr lang="en-US" sz="2400" dirty="0" smtClean="0"/>
              <a:t>for the weak </a:t>
            </a:r>
            <a:r>
              <a:rPr lang="en-US" sz="2400" dirty="0"/>
              <a:t>entity set </a:t>
            </a:r>
            <a:endParaRPr lang="en-US" sz="2400" dirty="0" smtClean="0"/>
          </a:p>
          <a:p>
            <a:pPr algn="just"/>
            <a:endParaRPr lang="en-US" sz="2400" dirty="0"/>
          </a:p>
        </p:txBody>
      </p:sp>
    </p:spTree>
    <p:extLst>
      <p:ext uri="{BB962C8B-B14F-4D97-AF65-F5344CB8AC3E}">
        <p14:creationId xmlns:p14="http://schemas.microsoft.com/office/powerpoint/2010/main" val="122331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b="1" dirty="0"/>
              <a:t>Weak Entities</a:t>
            </a:r>
            <a:br>
              <a:rPr lang="en-IN" b="1" dirty="0"/>
            </a:br>
            <a:endParaRPr lang="en-IN" dirty="0"/>
          </a:p>
        </p:txBody>
      </p:sp>
      <p:sp>
        <p:nvSpPr>
          <p:cNvPr id="3" name="Content Placeholder 2"/>
          <p:cNvSpPr>
            <a:spLocks noGrp="1"/>
          </p:cNvSpPr>
          <p:nvPr>
            <p:ph idx="1"/>
          </p:nvPr>
        </p:nvSpPr>
        <p:spPr>
          <a:xfrm>
            <a:off x="457200" y="980728"/>
            <a:ext cx="8229600" cy="5145435"/>
          </a:xfrm>
        </p:spPr>
        <p:txBody>
          <a:bodyPr/>
          <a:lstStyle/>
          <a:p>
            <a:pPr algn="just"/>
            <a:r>
              <a:rPr lang="en-IN" sz="2400" dirty="0"/>
              <a:t>A weak entity is a type of entity which doesn't have its key attribute. It can be identified uniquely by considering the primary key of another entity. For that, weak entity sets need to have participation.</a:t>
            </a:r>
          </a:p>
          <a:p>
            <a:pPr marL="0" indent="0">
              <a:buNone/>
            </a:pPr>
            <a:r>
              <a:rPr lang="en-IN" dirty="0"/>
              <a:t/>
            </a:r>
            <a:br>
              <a:rPr lang="en-IN" dirty="0"/>
            </a:br>
            <a:endParaRPr lang="en-IN" dirty="0"/>
          </a:p>
        </p:txBody>
      </p:sp>
      <p:pic>
        <p:nvPicPr>
          <p:cNvPr id="1026" name="Picture 2" descr="https://media.geeksforgeeks.org/wp-content/uploads/20190520181337/Untitled-Diagram-2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80928"/>
            <a:ext cx="773658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48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18723241"/>
              </p:ext>
            </p:extLst>
          </p:nvPr>
        </p:nvGraphicFramePr>
        <p:xfrm>
          <a:off x="251520" y="620688"/>
          <a:ext cx="8640960" cy="5807328"/>
        </p:xfrm>
        <a:graphic>
          <a:graphicData uri="http://schemas.openxmlformats.org/drawingml/2006/table">
            <a:tbl>
              <a:tblPr firstRow="1" bandRow="1">
                <a:tableStyleId>{5C22544A-7EE6-4342-B048-85BDC9FD1C3A}</a:tableStyleId>
              </a:tblPr>
              <a:tblGrid>
                <a:gridCol w="4464496"/>
                <a:gridCol w="4176464"/>
              </a:tblGrid>
              <a:tr h="442848">
                <a:tc>
                  <a:txBody>
                    <a:bodyPr/>
                    <a:lstStyle/>
                    <a:p>
                      <a:r>
                        <a:rPr lang="en-IN" sz="2300" b="1" i="0" kern="1200" dirty="0" smtClean="0">
                          <a:solidFill>
                            <a:schemeClr val="lt1"/>
                          </a:solidFill>
                          <a:effectLst/>
                          <a:latin typeface="+mn-lt"/>
                          <a:ea typeface="+mn-ea"/>
                          <a:cs typeface="+mn-cs"/>
                        </a:rPr>
                        <a:t>Strong Entity Set</a:t>
                      </a:r>
                      <a:endParaRPr lang="en-IN" sz="2300" dirty="0"/>
                    </a:p>
                  </a:txBody>
                  <a:tcPr/>
                </a:tc>
                <a:tc>
                  <a:txBody>
                    <a:bodyPr/>
                    <a:lstStyle/>
                    <a:p>
                      <a:r>
                        <a:rPr lang="en-IN" sz="2300" b="1" i="0" kern="1200" dirty="0" smtClean="0">
                          <a:solidFill>
                            <a:schemeClr val="lt1"/>
                          </a:solidFill>
                          <a:effectLst/>
                          <a:latin typeface="+mn-lt"/>
                          <a:ea typeface="+mn-ea"/>
                          <a:cs typeface="+mn-cs"/>
                        </a:rPr>
                        <a:t>Weak Entity Set</a:t>
                      </a:r>
                      <a:endParaRPr lang="en-IN" sz="2300" dirty="0"/>
                    </a:p>
                  </a:txBody>
                  <a:tcPr/>
                </a:tc>
              </a:tr>
              <a:tr h="442848">
                <a:tc>
                  <a:txBody>
                    <a:bodyPr/>
                    <a:lstStyle/>
                    <a:p>
                      <a:r>
                        <a:rPr lang="en-IN" sz="2300" b="0" i="0" kern="1200" dirty="0" smtClean="0">
                          <a:solidFill>
                            <a:schemeClr val="dk1"/>
                          </a:solidFill>
                          <a:effectLst/>
                          <a:latin typeface="+mn-lt"/>
                          <a:ea typeface="+mn-ea"/>
                          <a:cs typeface="+mn-cs"/>
                        </a:rPr>
                        <a:t>Strong entity set always has a primary key.</a:t>
                      </a:r>
                      <a:endParaRPr lang="en-IN" sz="2300" dirty="0"/>
                    </a:p>
                  </a:txBody>
                  <a:tcPr/>
                </a:tc>
                <a:tc>
                  <a:txBody>
                    <a:bodyPr/>
                    <a:lstStyle/>
                    <a:p>
                      <a:r>
                        <a:rPr lang="en-IN" sz="2300" b="0" i="0" kern="1200" dirty="0" smtClean="0">
                          <a:solidFill>
                            <a:schemeClr val="dk1"/>
                          </a:solidFill>
                          <a:effectLst/>
                          <a:latin typeface="+mn-lt"/>
                          <a:ea typeface="+mn-ea"/>
                          <a:cs typeface="+mn-cs"/>
                        </a:rPr>
                        <a:t>It does not have enough attributes to build a primary key.</a:t>
                      </a:r>
                      <a:endParaRPr lang="en-IN" sz="2300" dirty="0"/>
                    </a:p>
                  </a:txBody>
                  <a:tcPr/>
                </a:tc>
              </a:tr>
              <a:tr h="442848">
                <a:tc>
                  <a:txBody>
                    <a:bodyPr/>
                    <a:lstStyle/>
                    <a:p>
                      <a:r>
                        <a:rPr lang="en-IN" sz="2300" b="0" i="0" kern="1200" dirty="0" smtClean="0">
                          <a:solidFill>
                            <a:schemeClr val="dk1"/>
                          </a:solidFill>
                          <a:effectLst/>
                          <a:latin typeface="+mn-lt"/>
                          <a:ea typeface="+mn-ea"/>
                          <a:cs typeface="+mn-cs"/>
                        </a:rPr>
                        <a:t>It is represented by a rectangle symbol</a:t>
                      </a:r>
                      <a:endParaRPr lang="en-IN" sz="2300" dirty="0"/>
                    </a:p>
                  </a:txBody>
                  <a:tcPr/>
                </a:tc>
                <a:tc>
                  <a:txBody>
                    <a:bodyPr/>
                    <a:lstStyle/>
                    <a:p>
                      <a:r>
                        <a:rPr lang="en-IN" sz="2300" b="0" i="0" kern="1200" dirty="0" smtClean="0">
                          <a:solidFill>
                            <a:schemeClr val="dk1"/>
                          </a:solidFill>
                          <a:effectLst/>
                          <a:latin typeface="+mn-lt"/>
                          <a:ea typeface="+mn-ea"/>
                          <a:cs typeface="+mn-cs"/>
                        </a:rPr>
                        <a:t>It is represented by a double rectangle symbol.</a:t>
                      </a:r>
                      <a:endParaRPr lang="en-IN" sz="2300" dirty="0"/>
                    </a:p>
                  </a:txBody>
                  <a:tcPr/>
                </a:tc>
              </a:tr>
              <a:tr h="442848">
                <a:tc>
                  <a:txBody>
                    <a:bodyPr/>
                    <a:lstStyle/>
                    <a:p>
                      <a:r>
                        <a:rPr lang="en-IN" sz="2300" b="0" i="0" kern="1200" dirty="0" smtClean="0">
                          <a:solidFill>
                            <a:schemeClr val="dk1"/>
                          </a:solidFill>
                          <a:effectLst/>
                          <a:latin typeface="+mn-lt"/>
                          <a:ea typeface="+mn-ea"/>
                          <a:cs typeface="+mn-cs"/>
                        </a:rPr>
                        <a:t>The member of a strong entity set is called as dominant entity set.</a:t>
                      </a:r>
                      <a:endParaRPr lang="en-IN" sz="2300" dirty="0"/>
                    </a:p>
                  </a:txBody>
                  <a:tcPr/>
                </a:tc>
                <a:tc>
                  <a:txBody>
                    <a:bodyPr/>
                    <a:lstStyle/>
                    <a:p>
                      <a:r>
                        <a:rPr lang="en-IN" sz="2300" b="0" i="0" kern="1200" dirty="0" smtClean="0">
                          <a:solidFill>
                            <a:schemeClr val="dk1"/>
                          </a:solidFill>
                          <a:effectLst/>
                          <a:latin typeface="+mn-lt"/>
                          <a:ea typeface="+mn-ea"/>
                          <a:cs typeface="+mn-cs"/>
                        </a:rPr>
                        <a:t>The member of a weak entity set called as a subordinate entity set.</a:t>
                      </a:r>
                      <a:endParaRPr lang="en-IN" sz="2300" dirty="0"/>
                    </a:p>
                  </a:txBody>
                  <a:tcPr/>
                </a:tc>
              </a:tr>
              <a:tr h="442848">
                <a:tc>
                  <a:txBody>
                    <a:bodyPr/>
                    <a:lstStyle/>
                    <a:p>
                      <a:r>
                        <a:rPr lang="en-IN" sz="2300" b="0" i="0" kern="1200" dirty="0" smtClean="0">
                          <a:solidFill>
                            <a:schemeClr val="dk1"/>
                          </a:solidFill>
                          <a:effectLst/>
                          <a:latin typeface="+mn-lt"/>
                          <a:ea typeface="+mn-ea"/>
                          <a:cs typeface="+mn-cs"/>
                        </a:rPr>
                        <a:t>Primary Key is one of its attributes which helps to identify its member.</a:t>
                      </a:r>
                      <a:endParaRPr lang="en-IN" sz="2300" dirty="0"/>
                    </a:p>
                  </a:txBody>
                  <a:tcPr/>
                </a:tc>
                <a:tc>
                  <a:txBody>
                    <a:bodyPr/>
                    <a:lstStyle/>
                    <a:p>
                      <a:r>
                        <a:rPr lang="en-IN" sz="2300" b="0" i="0" kern="1200" dirty="0" smtClean="0">
                          <a:solidFill>
                            <a:schemeClr val="dk1"/>
                          </a:solidFill>
                          <a:effectLst/>
                          <a:latin typeface="+mn-lt"/>
                          <a:ea typeface="+mn-ea"/>
                          <a:cs typeface="+mn-cs"/>
                        </a:rPr>
                        <a:t>In a weak entity set, it is a combination of primary key and partial key of the strong entity set.</a:t>
                      </a:r>
                      <a:endParaRPr lang="en-IN" sz="2300" dirty="0"/>
                    </a:p>
                  </a:txBody>
                  <a:tcPr/>
                </a:tc>
              </a:tr>
              <a:tr h="442848">
                <a:tc>
                  <a:txBody>
                    <a:bodyPr/>
                    <a:lstStyle/>
                    <a:p>
                      <a:r>
                        <a:rPr lang="en-IN" sz="2300" b="0" i="0" kern="1200" dirty="0" smtClean="0">
                          <a:solidFill>
                            <a:schemeClr val="dk1"/>
                          </a:solidFill>
                          <a:effectLst/>
                          <a:latin typeface="+mn-lt"/>
                          <a:ea typeface="+mn-ea"/>
                          <a:cs typeface="+mn-cs"/>
                        </a:rPr>
                        <a:t>In the ER diagram the relationship between two strong entity set shown by using a diamond symbol.</a:t>
                      </a:r>
                      <a:endParaRPr lang="en-IN" sz="2300" dirty="0"/>
                    </a:p>
                  </a:txBody>
                  <a:tcPr/>
                </a:tc>
                <a:tc>
                  <a:txBody>
                    <a:bodyPr/>
                    <a:lstStyle/>
                    <a:p>
                      <a:r>
                        <a:rPr lang="en-IN" sz="2300" b="0" i="0" kern="1200" dirty="0" smtClean="0">
                          <a:solidFill>
                            <a:schemeClr val="dk1"/>
                          </a:solidFill>
                          <a:effectLst/>
                          <a:latin typeface="+mn-lt"/>
                          <a:ea typeface="+mn-ea"/>
                          <a:cs typeface="+mn-cs"/>
                        </a:rPr>
                        <a:t>The relationship between one strong and a weak entity set shown by using the double diamond symbol.</a:t>
                      </a:r>
                      <a:endParaRPr lang="en-IN" sz="2300" dirty="0"/>
                    </a:p>
                  </a:txBody>
                  <a:tcPr/>
                </a:tc>
              </a:tr>
            </a:tbl>
          </a:graphicData>
        </a:graphic>
      </p:graphicFrame>
    </p:spTree>
    <p:extLst>
      <p:ext uri="{BB962C8B-B14F-4D97-AF65-F5344CB8AC3E}">
        <p14:creationId xmlns:p14="http://schemas.microsoft.com/office/powerpoint/2010/main" val="511426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Attributes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3935011"/>
              </p:ext>
            </p:extLst>
          </p:nvPr>
        </p:nvGraphicFramePr>
        <p:xfrm>
          <a:off x="467544" y="548680"/>
          <a:ext cx="8229600" cy="6741943"/>
        </p:xfrm>
        <a:graphic>
          <a:graphicData uri="http://schemas.openxmlformats.org/drawingml/2006/table">
            <a:tbl>
              <a:tblPr firstRow="1" bandRow="1">
                <a:tableStyleId>{5C22544A-7EE6-4342-B048-85BDC9FD1C3A}</a:tableStyleId>
              </a:tblPr>
              <a:tblGrid>
                <a:gridCol w="2818656"/>
                <a:gridCol w="5410944"/>
              </a:tblGrid>
              <a:tr h="370840">
                <a:tc>
                  <a:txBody>
                    <a:bodyPr/>
                    <a:lstStyle/>
                    <a:p>
                      <a:r>
                        <a:rPr lang="en-IN" sz="1800" b="1" i="0" kern="1200" dirty="0" smtClean="0">
                          <a:solidFill>
                            <a:schemeClr val="lt1"/>
                          </a:solidFill>
                          <a:effectLst/>
                          <a:latin typeface="+mn-lt"/>
                          <a:ea typeface="+mn-ea"/>
                          <a:cs typeface="+mn-cs"/>
                        </a:rPr>
                        <a:t>Types of Attributes</a:t>
                      </a:r>
                      <a:endParaRPr lang="en-IN" dirty="0"/>
                    </a:p>
                  </a:txBody>
                  <a:tcPr/>
                </a:tc>
                <a:tc>
                  <a:txBody>
                    <a:bodyPr/>
                    <a:lstStyle/>
                    <a:p>
                      <a:r>
                        <a:rPr lang="en-IN" sz="1800" b="1" i="0" kern="1200" dirty="0" smtClean="0">
                          <a:solidFill>
                            <a:schemeClr val="lt1"/>
                          </a:solidFill>
                          <a:effectLst/>
                          <a:latin typeface="+mn-lt"/>
                          <a:ea typeface="+mn-ea"/>
                          <a:cs typeface="+mn-cs"/>
                        </a:rPr>
                        <a:t>Description</a:t>
                      </a:r>
                      <a:endParaRPr lang="en-IN" dirty="0"/>
                    </a:p>
                  </a:txBody>
                  <a:tcPr/>
                </a:tc>
              </a:tr>
              <a:tr h="370840">
                <a:tc>
                  <a:txBody>
                    <a:bodyPr/>
                    <a:lstStyle/>
                    <a:p>
                      <a:pPr algn="l" fontAlgn="t"/>
                      <a:r>
                        <a:rPr lang="en-IN" sz="2200" b="1" dirty="0">
                          <a:effectLst/>
                        </a:rPr>
                        <a:t>Simple attribute</a:t>
                      </a:r>
                      <a:endParaRPr lang="en-IN" sz="2200" dirty="0">
                        <a:effectLst/>
                      </a:endParaRPr>
                    </a:p>
                  </a:txBody>
                  <a:tcPr marL="76200" marR="76200" marT="76200" marB="76200"/>
                </a:tc>
                <a:tc>
                  <a:txBody>
                    <a:bodyPr/>
                    <a:lstStyle/>
                    <a:p>
                      <a:pPr algn="l" fontAlgn="t"/>
                      <a:r>
                        <a:rPr lang="en-IN" sz="2200" dirty="0">
                          <a:effectLst/>
                        </a:rPr>
                        <a:t>Simple attributes can't be divided any further. For example, a student's contact number. It is also called an atomic value.</a:t>
                      </a:r>
                    </a:p>
                  </a:txBody>
                  <a:tcPr marL="76200" marR="76200" marT="76200" marB="76200"/>
                </a:tc>
              </a:tr>
              <a:tr h="370840">
                <a:tc>
                  <a:txBody>
                    <a:bodyPr/>
                    <a:lstStyle/>
                    <a:p>
                      <a:pPr algn="l" fontAlgn="t"/>
                      <a:r>
                        <a:rPr lang="en-IN" sz="2200" b="1" dirty="0">
                          <a:effectLst/>
                        </a:rPr>
                        <a:t>Composite attribute</a:t>
                      </a:r>
                      <a:endParaRPr lang="en-IN" sz="2200" dirty="0">
                        <a:effectLst/>
                      </a:endParaRPr>
                    </a:p>
                  </a:txBody>
                  <a:tcPr marL="76200" marR="76200" marT="76200" marB="76200"/>
                </a:tc>
                <a:tc>
                  <a:txBody>
                    <a:bodyPr/>
                    <a:lstStyle/>
                    <a:p>
                      <a:pPr algn="l" fontAlgn="t"/>
                      <a:r>
                        <a:rPr lang="en-IN" sz="2200" dirty="0">
                          <a:effectLst/>
                        </a:rPr>
                        <a:t>It is possible to break down composite attribute. For example, a student's full name may be further divided into first name, second name, and last name.</a:t>
                      </a:r>
                    </a:p>
                  </a:txBody>
                  <a:tcPr marL="76200" marR="76200" marT="76200" marB="76200"/>
                </a:tc>
              </a:tr>
              <a:tr h="370840">
                <a:tc>
                  <a:txBody>
                    <a:bodyPr/>
                    <a:lstStyle/>
                    <a:p>
                      <a:pPr algn="l" fontAlgn="t"/>
                      <a:r>
                        <a:rPr lang="en-IN" sz="2200" b="1" dirty="0">
                          <a:effectLst/>
                        </a:rPr>
                        <a:t>Derived attribute</a:t>
                      </a:r>
                      <a:endParaRPr lang="en-IN" sz="2200" dirty="0">
                        <a:effectLst/>
                      </a:endParaRPr>
                    </a:p>
                  </a:txBody>
                  <a:tcPr marL="76200" marR="76200" marT="76200" marB="76200"/>
                </a:tc>
                <a:tc>
                  <a:txBody>
                    <a:bodyPr/>
                    <a:lstStyle/>
                    <a:p>
                      <a:pPr algn="l" fontAlgn="t"/>
                      <a:r>
                        <a:rPr lang="en-IN" sz="2200" dirty="0">
                          <a:effectLst/>
                        </a:rPr>
                        <a:t>This type of attribute does not include in the physical database. However, their values are derived from other attributes present in the database. For example, age should not be stored directly. Instead, it should be derived from the DOB of that employee.</a:t>
                      </a:r>
                    </a:p>
                  </a:txBody>
                  <a:tcPr marL="76200" marR="76200" marT="76200" marB="76200"/>
                </a:tc>
              </a:tr>
              <a:tr h="1555263">
                <a:tc>
                  <a:txBody>
                    <a:bodyPr/>
                    <a:lstStyle/>
                    <a:p>
                      <a:pPr algn="l" fontAlgn="t"/>
                      <a:r>
                        <a:rPr lang="en-IN" sz="2200" b="1" dirty="0">
                          <a:effectLst/>
                        </a:rPr>
                        <a:t>Multivalued attribute</a:t>
                      </a:r>
                      <a:endParaRPr lang="en-IN" sz="2200" dirty="0">
                        <a:effectLst/>
                      </a:endParaRPr>
                    </a:p>
                  </a:txBody>
                  <a:tcPr marL="76200" marR="76200" marT="76200" marB="76200"/>
                </a:tc>
                <a:tc>
                  <a:txBody>
                    <a:bodyPr/>
                    <a:lstStyle/>
                    <a:p>
                      <a:pPr algn="l" fontAlgn="t"/>
                      <a:r>
                        <a:rPr lang="en-IN" sz="2200" dirty="0">
                          <a:effectLst/>
                        </a:rPr>
                        <a:t>Multivalued attributes can have more than one values. For example, a student can have more than one mobile number, email </a:t>
                      </a:r>
                      <a:r>
                        <a:rPr lang="en-IN" sz="2200" dirty="0" smtClean="0">
                          <a:effectLst/>
                        </a:rPr>
                        <a:t>address.</a:t>
                      </a:r>
                      <a:endParaRPr lang="en-IN" sz="2200" dirty="0">
                        <a:effectLst/>
                      </a:endParaRPr>
                    </a:p>
                  </a:txBody>
                  <a:tcPr marL="76200" marR="76200" marT="76200" marB="76200"/>
                </a:tc>
              </a:tr>
            </a:tbl>
          </a:graphicData>
        </a:graphic>
      </p:graphicFrame>
    </p:spTree>
    <p:extLst>
      <p:ext uri="{BB962C8B-B14F-4D97-AF65-F5344CB8AC3E}">
        <p14:creationId xmlns:p14="http://schemas.microsoft.com/office/powerpoint/2010/main" val="1292932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Relationships </a:t>
            </a:r>
          </a:p>
        </p:txBody>
      </p:sp>
      <p:sp>
        <p:nvSpPr>
          <p:cNvPr id="3" name="Content Placeholder 2"/>
          <p:cNvSpPr>
            <a:spLocks noGrp="1"/>
          </p:cNvSpPr>
          <p:nvPr>
            <p:ph idx="1"/>
          </p:nvPr>
        </p:nvSpPr>
        <p:spPr>
          <a:xfrm>
            <a:off x="457200" y="980728"/>
            <a:ext cx="8229600" cy="5145435"/>
          </a:xfrm>
        </p:spPr>
        <p:txBody>
          <a:bodyPr>
            <a:normAutofit fontScale="92500" lnSpcReduction="20000"/>
          </a:bodyPr>
          <a:lstStyle/>
          <a:p>
            <a:pPr algn="just"/>
            <a:r>
              <a:rPr lang="en-IN" dirty="0"/>
              <a:t>A relationship type between two entity types defines the set of all associations between these entity types </a:t>
            </a:r>
            <a:r>
              <a:rPr lang="en-IN" dirty="0" smtClean="0"/>
              <a:t>.</a:t>
            </a:r>
          </a:p>
          <a:p>
            <a:pPr algn="just"/>
            <a:r>
              <a:rPr lang="en-IN" dirty="0" smtClean="0"/>
              <a:t>Each </a:t>
            </a:r>
            <a:r>
              <a:rPr lang="en-IN" dirty="0"/>
              <a:t>instance of the relationship between members of these entity types is called a relationship </a:t>
            </a:r>
            <a:r>
              <a:rPr lang="en-IN" dirty="0" smtClean="0"/>
              <a:t>instance.</a:t>
            </a:r>
          </a:p>
          <a:p>
            <a:pPr algn="just"/>
            <a:r>
              <a:rPr lang="en-IN" dirty="0" err="1"/>
              <a:t>E.g</a:t>
            </a:r>
            <a:r>
              <a:rPr lang="en-IN" dirty="0"/>
              <a:t> if Works-for is the relationship between the Employee entity and the department entity, then Ram works for Comp.sc department, </a:t>
            </a:r>
            <a:r>
              <a:rPr lang="en-IN" dirty="0" err="1"/>
              <a:t>shyam</a:t>
            </a:r>
            <a:r>
              <a:rPr lang="en-IN" dirty="0"/>
              <a:t> works –for electrical department ..</a:t>
            </a:r>
            <a:r>
              <a:rPr lang="en-IN" dirty="0" err="1"/>
              <a:t>etc</a:t>
            </a:r>
            <a:r>
              <a:rPr lang="en-IN" dirty="0"/>
              <a:t> are relationship instances of the relationship, works-for</a:t>
            </a:r>
          </a:p>
        </p:txBody>
      </p:sp>
    </p:spTree>
    <p:extLst>
      <p:ext uri="{BB962C8B-B14F-4D97-AF65-F5344CB8AC3E}">
        <p14:creationId xmlns:p14="http://schemas.microsoft.com/office/powerpoint/2010/main" val="612507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2" ma:contentTypeDescription="Create a new document." ma:contentTypeScope="" ma:versionID="2413f410afdf32fabf9f4c9efa2e23bb">
  <xsd:schema xmlns:xsd="http://www.w3.org/2001/XMLSchema" xmlns:xs="http://www.w3.org/2001/XMLSchema" xmlns:p="http://schemas.microsoft.com/office/2006/metadata/properties" xmlns:ns2="4fe2d601-e1b7-4bf8-9999-ab480ffd6025" targetNamespace="http://schemas.microsoft.com/office/2006/metadata/properties" ma:root="true" ma:fieldsID="9c157616cf051e3098d0460831821542" ns2:_="">
    <xsd:import namespace="4fe2d601-e1b7-4bf8-9999-ab480ffd602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2d601-e1b7-4bf8-9999-ab480ffd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560DBC-5202-40EE-B19B-099282062C5B}"/>
</file>

<file path=customXml/itemProps2.xml><?xml version="1.0" encoding="utf-8"?>
<ds:datastoreItem xmlns:ds="http://schemas.openxmlformats.org/officeDocument/2006/customXml" ds:itemID="{196613A0-1884-4ADF-873C-7F0385EDEA96}"/>
</file>

<file path=customXml/itemProps3.xml><?xml version="1.0" encoding="utf-8"?>
<ds:datastoreItem xmlns:ds="http://schemas.openxmlformats.org/officeDocument/2006/customXml" ds:itemID="{F8DBAA10-5425-4459-B097-5539FE565201}"/>
</file>

<file path=docProps/app.xml><?xml version="1.0" encoding="utf-8"?>
<Properties xmlns="http://schemas.openxmlformats.org/officeDocument/2006/extended-properties" xmlns:vt="http://schemas.openxmlformats.org/officeDocument/2006/docPropsVTypes">
  <TotalTime>3822</TotalTime>
  <Words>1181</Words>
  <Application>Microsoft Office PowerPoint</Application>
  <PresentationFormat>On-screen Show (4:3)</PresentationFormat>
  <Paragraphs>118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ER Diagram</vt:lpstr>
      <vt:lpstr>PowerPoint Presentation</vt:lpstr>
      <vt:lpstr>ER modelling</vt:lpstr>
      <vt:lpstr>ENTITY </vt:lpstr>
      <vt:lpstr>Weak Entity Sets</vt:lpstr>
      <vt:lpstr>Weak Entities </vt:lpstr>
      <vt:lpstr>PowerPoint Presentation</vt:lpstr>
      <vt:lpstr>Attributes</vt:lpstr>
      <vt:lpstr>Relationships </vt:lpstr>
      <vt:lpstr>PowerPoint Presentation</vt:lpstr>
      <vt:lpstr>PowerPoint Presentation</vt:lpstr>
      <vt:lpstr>Mapping Cardinality</vt:lpstr>
      <vt:lpstr>PowerPoint Presentation</vt:lpstr>
      <vt:lpstr>Relationship Participation</vt:lpstr>
      <vt:lpstr> 1. Total Participation </vt:lpstr>
      <vt:lpstr>   Partial Participation-   </vt:lpstr>
      <vt:lpstr>Basic Structure of ER Diagram</vt:lpstr>
      <vt:lpstr>ER Diagram</vt:lpstr>
      <vt:lpstr>E R MODEL  </vt:lpstr>
      <vt:lpstr>PowerPoint Presentation</vt:lpstr>
      <vt:lpstr>ER Diagram Design Issues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BREATHING</dc:title>
  <dc:creator>USER</dc:creator>
  <cp:lastModifiedBy>Windows User</cp:lastModifiedBy>
  <cp:revision>147</cp:revision>
  <dcterms:created xsi:type="dcterms:W3CDTF">2015-01-14T04:27:59Z</dcterms:created>
  <dcterms:modified xsi:type="dcterms:W3CDTF">2021-02-12T09:02:10Z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ies>
</file>