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6.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5.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71" r:id="rId3"/>
    <p:sldId id="272" r:id="rId4"/>
    <p:sldId id="273" r:id="rId5"/>
    <p:sldId id="275" r:id="rId6"/>
    <p:sldId id="274" r:id="rId7"/>
    <p:sldId id="276" r:id="rId8"/>
    <p:sldId id="277" r:id="rId9"/>
    <p:sldId id="289" r:id="rId10"/>
    <p:sldId id="290" r:id="rId11"/>
    <p:sldId id="291" r:id="rId12"/>
    <p:sldId id="292" r:id="rId13"/>
    <p:sldId id="293" r:id="rId14"/>
    <p:sldId id="278" r:id="rId15"/>
    <p:sldId id="279" r:id="rId16"/>
    <p:sldId id="280" r:id="rId17"/>
    <p:sldId id="281" r:id="rId18"/>
    <p:sldId id="282" r:id="rId19"/>
    <p:sldId id="283" r:id="rId20"/>
    <p:sldId id="309" r:id="rId21"/>
    <p:sldId id="310" r:id="rId22"/>
    <p:sldId id="294" r:id="rId23"/>
    <p:sldId id="295" r:id="rId24"/>
    <p:sldId id="296" r:id="rId25"/>
    <p:sldId id="297" r:id="rId26"/>
    <p:sldId id="299" r:id="rId27"/>
    <p:sldId id="29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19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709490-D38A-4F50-8CAE-48BFFB7E27B1}" type="datetimeFigureOut">
              <a:rPr lang="en-US" smtClean="0"/>
              <a:pPr/>
              <a:t>9/26/2021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0C52A-BD57-4441-8615-C112869FA1F9}" type="slidenum">
              <a:rPr lang="en-US" smtClean="0"/>
              <a:pPr/>
              <a:t>‹#›</a:t>
            </a:fld>
            <a:endParaRPr lang="en-US"/>
          </a:p>
        </p:txBody>
      </p:sp>
    </p:spTree>
    <p:extLst>
      <p:ext uri="{BB962C8B-B14F-4D97-AF65-F5344CB8AC3E}">
        <p14:creationId xmlns:p14="http://schemas.microsoft.com/office/powerpoint/2010/main" val="2211242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709490-D38A-4F50-8CAE-48BFFB7E27B1}" type="datetimeFigureOut">
              <a:rPr lang="en-US" smtClean="0"/>
              <a:pPr/>
              <a:t>9/26/2021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0C52A-BD57-4441-8615-C112869FA1F9}" type="slidenum">
              <a:rPr lang="en-US" smtClean="0"/>
              <a:pPr/>
              <a:t>‹#›</a:t>
            </a:fld>
            <a:endParaRPr lang="en-US"/>
          </a:p>
        </p:txBody>
      </p:sp>
    </p:spTree>
    <p:extLst>
      <p:ext uri="{BB962C8B-B14F-4D97-AF65-F5344CB8AC3E}">
        <p14:creationId xmlns:p14="http://schemas.microsoft.com/office/powerpoint/2010/main" val="316863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709490-D38A-4F50-8CAE-48BFFB7E27B1}" type="datetimeFigureOut">
              <a:rPr lang="en-US" smtClean="0"/>
              <a:pPr/>
              <a:t>9/26/2021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0C52A-BD57-4441-8615-C112869FA1F9}" type="slidenum">
              <a:rPr lang="en-US" smtClean="0"/>
              <a:pPr/>
              <a:t>‹#›</a:t>
            </a:fld>
            <a:endParaRPr lang="en-US"/>
          </a:p>
        </p:txBody>
      </p:sp>
    </p:spTree>
    <p:extLst>
      <p:ext uri="{BB962C8B-B14F-4D97-AF65-F5344CB8AC3E}">
        <p14:creationId xmlns:p14="http://schemas.microsoft.com/office/powerpoint/2010/main" val="4246850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709490-D38A-4F50-8CAE-48BFFB7E27B1}" type="datetimeFigureOut">
              <a:rPr lang="en-US" smtClean="0"/>
              <a:pPr/>
              <a:t>9/26/2021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0C52A-BD57-4441-8615-C112869FA1F9}" type="slidenum">
              <a:rPr lang="en-US" smtClean="0"/>
              <a:pPr/>
              <a:t>‹#›</a:t>
            </a:fld>
            <a:endParaRPr lang="en-US"/>
          </a:p>
        </p:txBody>
      </p:sp>
    </p:spTree>
    <p:extLst>
      <p:ext uri="{BB962C8B-B14F-4D97-AF65-F5344CB8AC3E}">
        <p14:creationId xmlns:p14="http://schemas.microsoft.com/office/powerpoint/2010/main" val="1503600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709490-D38A-4F50-8CAE-48BFFB7E27B1}" type="datetimeFigureOut">
              <a:rPr lang="en-US" smtClean="0"/>
              <a:pPr/>
              <a:t>9/26/2021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0C52A-BD57-4441-8615-C112869FA1F9}" type="slidenum">
              <a:rPr lang="en-US" smtClean="0"/>
              <a:pPr/>
              <a:t>‹#›</a:t>
            </a:fld>
            <a:endParaRPr lang="en-US"/>
          </a:p>
        </p:txBody>
      </p:sp>
    </p:spTree>
    <p:extLst>
      <p:ext uri="{BB962C8B-B14F-4D97-AF65-F5344CB8AC3E}">
        <p14:creationId xmlns:p14="http://schemas.microsoft.com/office/powerpoint/2010/main" val="2209526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709490-D38A-4F50-8CAE-48BFFB7E27B1}" type="datetimeFigureOut">
              <a:rPr lang="en-US" smtClean="0"/>
              <a:pPr/>
              <a:t>9/26/2021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00C52A-BD57-4441-8615-C112869FA1F9}" type="slidenum">
              <a:rPr lang="en-US" smtClean="0"/>
              <a:pPr/>
              <a:t>‹#›</a:t>
            </a:fld>
            <a:endParaRPr lang="en-US"/>
          </a:p>
        </p:txBody>
      </p:sp>
    </p:spTree>
    <p:extLst>
      <p:ext uri="{BB962C8B-B14F-4D97-AF65-F5344CB8AC3E}">
        <p14:creationId xmlns:p14="http://schemas.microsoft.com/office/powerpoint/2010/main" val="3069820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1709490-D38A-4F50-8CAE-48BFFB7E27B1}" type="datetimeFigureOut">
              <a:rPr lang="en-US" smtClean="0"/>
              <a:pPr/>
              <a:t>9/26/2021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00C52A-BD57-4441-8615-C112869FA1F9}" type="slidenum">
              <a:rPr lang="en-US" smtClean="0"/>
              <a:pPr/>
              <a:t>‹#›</a:t>
            </a:fld>
            <a:endParaRPr lang="en-US"/>
          </a:p>
        </p:txBody>
      </p:sp>
    </p:spTree>
    <p:extLst>
      <p:ext uri="{BB962C8B-B14F-4D97-AF65-F5344CB8AC3E}">
        <p14:creationId xmlns:p14="http://schemas.microsoft.com/office/powerpoint/2010/main" val="67903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709490-D38A-4F50-8CAE-48BFFB7E27B1}" type="datetimeFigureOut">
              <a:rPr lang="en-US" smtClean="0"/>
              <a:pPr/>
              <a:t>9/26/2021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00C52A-BD57-4441-8615-C112869FA1F9}" type="slidenum">
              <a:rPr lang="en-US" smtClean="0"/>
              <a:pPr/>
              <a:t>‹#›</a:t>
            </a:fld>
            <a:endParaRPr lang="en-US"/>
          </a:p>
        </p:txBody>
      </p:sp>
    </p:spTree>
    <p:extLst>
      <p:ext uri="{BB962C8B-B14F-4D97-AF65-F5344CB8AC3E}">
        <p14:creationId xmlns:p14="http://schemas.microsoft.com/office/powerpoint/2010/main" val="3610551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709490-D38A-4F50-8CAE-48BFFB7E27B1}" type="datetimeFigureOut">
              <a:rPr lang="en-US" smtClean="0"/>
              <a:pPr/>
              <a:t>9/26/2021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00C52A-BD57-4441-8615-C112869FA1F9}" type="slidenum">
              <a:rPr lang="en-US" smtClean="0"/>
              <a:pPr/>
              <a:t>‹#›</a:t>
            </a:fld>
            <a:endParaRPr lang="en-US"/>
          </a:p>
        </p:txBody>
      </p:sp>
    </p:spTree>
    <p:extLst>
      <p:ext uri="{BB962C8B-B14F-4D97-AF65-F5344CB8AC3E}">
        <p14:creationId xmlns:p14="http://schemas.microsoft.com/office/powerpoint/2010/main" val="2917413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709490-D38A-4F50-8CAE-48BFFB7E27B1}" type="datetimeFigureOut">
              <a:rPr lang="en-US" smtClean="0"/>
              <a:pPr/>
              <a:t>9/26/2021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00C52A-BD57-4441-8615-C112869FA1F9}" type="slidenum">
              <a:rPr lang="en-US" smtClean="0"/>
              <a:pPr/>
              <a:t>‹#›</a:t>
            </a:fld>
            <a:endParaRPr lang="en-US"/>
          </a:p>
        </p:txBody>
      </p:sp>
    </p:spTree>
    <p:extLst>
      <p:ext uri="{BB962C8B-B14F-4D97-AF65-F5344CB8AC3E}">
        <p14:creationId xmlns:p14="http://schemas.microsoft.com/office/powerpoint/2010/main" val="2951240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709490-D38A-4F50-8CAE-48BFFB7E27B1}" type="datetimeFigureOut">
              <a:rPr lang="en-US" smtClean="0"/>
              <a:pPr/>
              <a:t>9/26/2021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00C52A-BD57-4441-8615-C112869FA1F9}" type="slidenum">
              <a:rPr lang="en-US" smtClean="0"/>
              <a:pPr/>
              <a:t>‹#›</a:t>
            </a:fld>
            <a:endParaRPr lang="en-US"/>
          </a:p>
        </p:txBody>
      </p:sp>
    </p:spTree>
    <p:extLst>
      <p:ext uri="{BB962C8B-B14F-4D97-AF65-F5344CB8AC3E}">
        <p14:creationId xmlns:p14="http://schemas.microsoft.com/office/powerpoint/2010/main" val="2924050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709490-D38A-4F50-8CAE-48BFFB7E27B1}" type="datetimeFigureOut">
              <a:rPr lang="en-US" smtClean="0"/>
              <a:pPr/>
              <a:t>9/26/2021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00C52A-BD57-4441-8615-C112869FA1F9}" type="slidenum">
              <a:rPr lang="en-US" smtClean="0"/>
              <a:pPr/>
              <a:t>‹#›</a:t>
            </a:fld>
            <a:endParaRPr lang="en-US"/>
          </a:p>
        </p:txBody>
      </p:sp>
    </p:spTree>
    <p:extLst>
      <p:ext uri="{BB962C8B-B14F-4D97-AF65-F5344CB8AC3E}">
        <p14:creationId xmlns:p14="http://schemas.microsoft.com/office/powerpoint/2010/main" val="3161185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beginnersbook.com/2015/04/primary-key-in-dbms/" TargetMode="External"/><Relationship Id="rId2" Type="http://schemas.openxmlformats.org/officeDocument/2006/relationships/hyperlink" Target="https://beginnersbook.com/2015/04/super-key-in-dbms/" TargetMode="External"/><Relationship Id="rId1" Type="http://schemas.openxmlformats.org/officeDocument/2006/relationships/slideLayout" Target="../slideLayouts/slideLayout2.xml"/><Relationship Id="rId4" Type="http://schemas.openxmlformats.org/officeDocument/2006/relationships/hyperlink" Target="https://beginnersbook.com/2015/04/candidate-key-in-dbms/"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webopedia.com/TERM/D/database.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lstStyle/>
          <a:p>
            <a:r>
              <a:rPr lang="en-US" dirty="0" smtClean="0"/>
              <a:t>Introduction to Relational Model</a:t>
            </a:r>
            <a:endParaRPr lang="en-US" dirty="0"/>
          </a:p>
        </p:txBody>
      </p:sp>
    </p:spTree>
    <p:extLst>
      <p:ext uri="{BB962C8B-B14F-4D97-AF65-F5344CB8AC3E}">
        <p14:creationId xmlns:p14="http://schemas.microsoft.com/office/powerpoint/2010/main" val="38568485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77500" lnSpcReduction="20000"/>
          </a:bodyPr>
          <a:lstStyle/>
          <a:p>
            <a:pPr marL="0" indent="0">
              <a:buNone/>
            </a:pPr>
            <a:r>
              <a:rPr lang="en-IN" dirty="0"/>
              <a:t>Rule 1: Information Rule</a:t>
            </a:r>
          </a:p>
          <a:p>
            <a:pPr algn="just"/>
            <a:r>
              <a:rPr lang="en-IN" dirty="0"/>
              <a:t>The data stored in a database, may it be user data or metadata, must be a value of some table cell. Everything in a database must be stored in a table format.</a:t>
            </a:r>
          </a:p>
          <a:p>
            <a:pPr marL="0" indent="0" algn="just">
              <a:buNone/>
            </a:pPr>
            <a:r>
              <a:rPr lang="en-IN" dirty="0"/>
              <a:t>Rule 2: Guaranteed Access Rule</a:t>
            </a:r>
          </a:p>
          <a:p>
            <a:pPr algn="just"/>
            <a:r>
              <a:rPr lang="en-IN" dirty="0"/>
              <a:t>Each unique piece of data(atomic value) should be </a:t>
            </a:r>
            <a:r>
              <a:rPr lang="en-IN" dirty="0" smtClean="0"/>
              <a:t>accessible </a:t>
            </a:r>
            <a:r>
              <a:rPr lang="en-IN" dirty="0"/>
              <a:t>by : </a:t>
            </a:r>
            <a:r>
              <a:rPr lang="en-IN" b="1" dirty="0"/>
              <a:t>Table Name + Primary Key(Row) </a:t>
            </a:r>
            <a:r>
              <a:rPr lang="en-IN" b="1" dirty="0" smtClean="0"/>
              <a:t>+ Attribute(column</a:t>
            </a:r>
            <a:r>
              <a:rPr lang="en-IN" b="1" dirty="0"/>
              <a:t>)</a:t>
            </a:r>
            <a:r>
              <a:rPr lang="en-IN" dirty="0"/>
              <a:t>.</a:t>
            </a:r>
          </a:p>
          <a:p>
            <a:pPr algn="just"/>
            <a:r>
              <a:rPr lang="en-IN" b="1" dirty="0"/>
              <a:t>NOTE:</a:t>
            </a:r>
            <a:r>
              <a:rPr lang="en-IN" dirty="0"/>
              <a:t> Ability to directly access via POINTER is a violation of this rule</a:t>
            </a:r>
          </a:p>
          <a:p>
            <a:pPr marL="0" indent="0" algn="just">
              <a:buNone/>
            </a:pPr>
            <a:r>
              <a:rPr lang="en-IN" dirty="0" smtClean="0"/>
              <a:t>Rule </a:t>
            </a:r>
            <a:r>
              <a:rPr lang="en-IN" dirty="0"/>
              <a:t>3: Systematic Treatment of NULL Values</a:t>
            </a:r>
          </a:p>
          <a:p>
            <a:pPr algn="just"/>
            <a:r>
              <a:rPr lang="en-IN" dirty="0"/>
              <a:t>The NULL values in a database must be given a systematic and uniform treatment. This is a very important rule because a NULL can be interpreted as one the following − data is missing, data is not known, or data is not applicable.</a:t>
            </a:r>
          </a:p>
          <a:p>
            <a:pPr algn="just"/>
            <a:endParaRPr lang="en-IN" dirty="0"/>
          </a:p>
        </p:txBody>
      </p:sp>
    </p:spTree>
    <p:extLst>
      <p:ext uri="{BB962C8B-B14F-4D97-AF65-F5344CB8AC3E}">
        <p14:creationId xmlns:p14="http://schemas.microsoft.com/office/powerpoint/2010/main" val="32118971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324600"/>
          </a:xfrm>
        </p:spPr>
        <p:txBody>
          <a:bodyPr>
            <a:noAutofit/>
          </a:bodyPr>
          <a:lstStyle/>
          <a:p>
            <a:pPr marL="0" indent="0">
              <a:buNone/>
            </a:pPr>
            <a:r>
              <a:rPr lang="en-IN" sz="2300" dirty="0"/>
              <a:t>Rule 4: Active Online </a:t>
            </a:r>
            <a:r>
              <a:rPr lang="en-IN" sz="2300" dirty="0" err="1"/>
              <a:t>Catalog</a:t>
            </a:r>
            <a:endParaRPr lang="en-IN" sz="2300" dirty="0"/>
          </a:p>
          <a:p>
            <a:pPr algn="just"/>
            <a:r>
              <a:rPr lang="en-IN" sz="2400" dirty="0"/>
              <a:t>Database dictionary(</a:t>
            </a:r>
            <a:r>
              <a:rPr lang="en-IN" sz="2400" dirty="0" err="1"/>
              <a:t>catalog</a:t>
            </a:r>
            <a:r>
              <a:rPr lang="en-IN" sz="2400" dirty="0"/>
              <a:t>) is the structure description of the complete </a:t>
            </a:r>
            <a:r>
              <a:rPr lang="en-IN" sz="2400" b="1" dirty="0"/>
              <a:t>Database</a:t>
            </a:r>
            <a:r>
              <a:rPr lang="en-IN" sz="2400" dirty="0"/>
              <a:t> and it must be stored online. The </a:t>
            </a:r>
            <a:r>
              <a:rPr lang="en-IN" sz="2400" dirty="0" err="1"/>
              <a:t>Catalog</a:t>
            </a:r>
            <a:r>
              <a:rPr lang="en-IN" sz="2400" dirty="0"/>
              <a:t> must be governed by same rules as rest of the database. The same query language should be used on </a:t>
            </a:r>
            <a:r>
              <a:rPr lang="en-IN" sz="2400" dirty="0" err="1"/>
              <a:t>catalog</a:t>
            </a:r>
            <a:r>
              <a:rPr lang="en-IN" sz="2400" dirty="0"/>
              <a:t> as used to query database</a:t>
            </a:r>
            <a:r>
              <a:rPr lang="en-IN" sz="2400" dirty="0" smtClean="0"/>
              <a:t>.</a:t>
            </a:r>
          </a:p>
          <a:p>
            <a:pPr marL="0" indent="0" algn="just">
              <a:buNone/>
            </a:pPr>
            <a:r>
              <a:rPr lang="en-IN" sz="2300" dirty="0" smtClean="0"/>
              <a:t>Rule </a:t>
            </a:r>
            <a:r>
              <a:rPr lang="en-IN" sz="2300" dirty="0"/>
              <a:t>5: </a:t>
            </a:r>
            <a:r>
              <a:rPr lang="en-IN" sz="2400" dirty="0"/>
              <a:t>Powerful and Well-Structured </a:t>
            </a:r>
            <a:r>
              <a:rPr lang="en-IN" sz="2400" dirty="0" smtClean="0"/>
              <a:t>Language</a:t>
            </a:r>
          </a:p>
          <a:p>
            <a:pPr algn="just"/>
            <a:r>
              <a:rPr lang="en-IN" sz="2400" dirty="0" smtClean="0"/>
              <a:t>One </a:t>
            </a:r>
            <a:r>
              <a:rPr lang="en-IN" sz="2400" dirty="0"/>
              <a:t>well structured language must be there to provide all manners of access to the data stored in the database. Example: </a:t>
            </a:r>
            <a:r>
              <a:rPr lang="en-IN" sz="2400" b="1" dirty="0"/>
              <a:t>SQL</a:t>
            </a:r>
            <a:r>
              <a:rPr lang="en-IN" sz="2400" dirty="0"/>
              <a:t>, etc. If the database allows access to the data without the use of this language, then that is a </a:t>
            </a:r>
            <a:r>
              <a:rPr lang="en-IN" sz="2400" dirty="0" smtClean="0"/>
              <a:t>violation</a:t>
            </a:r>
          </a:p>
          <a:p>
            <a:pPr marL="0" indent="0" algn="just">
              <a:buNone/>
            </a:pPr>
            <a:r>
              <a:rPr lang="en-IN" sz="2300" dirty="0" smtClean="0"/>
              <a:t>Rule </a:t>
            </a:r>
            <a:r>
              <a:rPr lang="en-IN" sz="2300" dirty="0"/>
              <a:t>6: View Updating Rule</a:t>
            </a:r>
          </a:p>
          <a:p>
            <a:pPr algn="just"/>
            <a:r>
              <a:rPr lang="en-IN" sz="2300" dirty="0"/>
              <a:t>All the views of a database, which can theoretically be updated, must also be updatable by the system</a:t>
            </a:r>
            <a:r>
              <a:rPr lang="en-IN" sz="2300" dirty="0" smtClean="0"/>
              <a:t>.</a:t>
            </a:r>
          </a:p>
          <a:p>
            <a:pPr algn="just"/>
            <a:r>
              <a:rPr lang="en-IN" sz="2400" dirty="0"/>
              <a:t>Different views created for various purposes should be automatically updatable by the system.</a:t>
            </a:r>
            <a:endParaRPr lang="en-IN" sz="2300" dirty="0"/>
          </a:p>
          <a:p>
            <a:pPr algn="just"/>
            <a:endParaRPr lang="en-IN" sz="2300" dirty="0"/>
          </a:p>
        </p:txBody>
      </p:sp>
    </p:spTree>
    <p:extLst>
      <p:ext uri="{BB962C8B-B14F-4D97-AF65-F5344CB8AC3E}">
        <p14:creationId xmlns:p14="http://schemas.microsoft.com/office/powerpoint/2010/main" val="23420132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Autofit/>
          </a:bodyPr>
          <a:lstStyle/>
          <a:p>
            <a:pPr marL="0" indent="0">
              <a:buNone/>
            </a:pPr>
            <a:r>
              <a:rPr lang="en-IN" sz="2500" dirty="0" smtClean="0"/>
              <a:t>Rule 7: High-Level Insert, Update, and Delete Rule</a:t>
            </a:r>
          </a:p>
          <a:p>
            <a:pPr algn="just"/>
            <a:r>
              <a:rPr lang="en-IN" sz="2500" dirty="0" smtClean="0"/>
              <a:t>A database must support high-level insertion, </a:t>
            </a:r>
            <a:r>
              <a:rPr lang="en-IN" sz="2500" dirty="0" err="1" smtClean="0"/>
              <a:t>updation</a:t>
            </a:r>
            <a:r>
              <a:rPr lang="en-IN" sz="2500" dirty="0" smtClean="0"/>
              <a:t>, and deletion. This must not be limited to a single row, that is, it must also support union, intersection and minus operations to yield sets of data records.</a:t>
            </a:r>
          </a:p>
          <a:p>
            <a:pPr marL="0" indent="0">
              <a:buNone/>
            </a:pPr>
            <a:r>
              <a:rPr lang="en-IN" sz="2500" dirty="0" smtClean="0"/>
              <a:t>Rule 8: Physical Data Independence</a:t>
            </a:r>
          </a:p>
          <a:p>
            <a:pPr algn="just"/>
            <a:r>
              <a:rPr lang="en-IN" sz="2800" dirty="0"/>
              <a:t>Any modification in the physical location of a table should not enforce modification at application level</a:t>
            </a:r>
            <a:r>
              <a:rPr lang="en-IN" sz="2800" dirty="0" smtClean="0"/>
              <a:t>.</a:t>
            </a:r>
          </a:p>
          <a:p>
            <a:pPr marL="0" indent="0" algn="just">
              <a:buNone/>
            </a:pPr>
            <a:r>
              <a:rPr lang="en-IN" sz="2500" dirty="0" smtClean="0"/>
              <a:t>Rule 9: Logical Data Independence</a:t>
            </a:r>
          </a:p>
          <a:p>
            <a:r>
              <a:rPr lang="en-IN" sz="2500" dirty="0"/>
              <a:t>Any modification in logical or conceptual schema of a table should not enforce modification at application level. For example, merging of two tables into one should not affect application accessing it which is difficult to achieve.</a:t>
            </a:r>
          </a:p>
        </p:txBody>
      </p:sp>
    </p:spTree>
    <p:extLst>
      <p:ext uri="{BB962C8B-B14F-4D97-AF65-F5344CB8AC3E}">
        <p14:creationId xmlns:p14="http://schemas.microsoft.com/office/powerpoint/2010/main" val="33773393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pPr marL="0" indent="0">
              <a:buNone/>
            </a:pPr>
            <a:r>
              <a:rPr lang="en-IN" dirty="0"/>
              <a:t>Rule 10: Integrity Independence</a:t>
            </a:r>
          </a:p>
          <a:p>
            <a:pPr algn="just"/>
            <a:r>
              <a:rPr lang="en-IN" dirty="0"/>
              <a:t> Integrity constraints modified at database level should not enforce modification at application level</a:t>
            </a:r>
            <a:r>
              <a:rPr lang="en-IN" dirty="0" smtClean="0"/>
              <a:t>.</a:t>
            </a:r>
          </a:p>
          <a:p>
            <a:pPr marL="0" indent="0" algn="just">
              <a:buNone/>
            </a:pPr>
            <a:r>
              <a:rPr lang="en-IN" dirty="0" smtClean="0"/>
              <a:t>Rule </a:t>
            </a:r>
            <a:r>
              <a:rPr lang="en-IN" dirty="0"/>
              <a:t>11: Distribution Independence</a:t>
            </a:r>
          </a:p>
          <a:p>
            <a:pPr algn="just"/>
            <a:r>
              <a:rPr lang="en-IN" dirty="0"/>
              <a:t>The end-user must not be able to see that the data is distributed over various locations. Users should always get the impression that the data is located at one site only. This rule has been regarded as the foundation of distributed database systems.</a:t>
            </a:r>
          </a:p>
          <a:p>
            <a:pPr marL="0" indent="0">
              <a:buNone/>
            </a:pPr>
            <a:r>
              <a:rPr lang="en-IN" dirty="0"/>
              <a:t>Rule 12: Non-Subversion Rule</a:t>
            </a:r>
          </a:p>
          <a:p>
            <a:pPr algn="just"/>
            <a:r>
              <a:rPr lang="en-IN" dirty="0"/>
              <a:t> Low level access to data should not be able to bypass integrity rule to change data.</a:t>
            </a:r>
          </a:p>
        </p:txBody>
      </p:sp>
    </p:spTree>
    <p:extLst>
      <p:ext uri="{BB962C8B-B14F-4D97-AF65-F5344CB8AC3E}">
        <p14:creationId xmlns:p14="http://schemas.microsoft.com/office/powerpoint/2010/main" val="24858344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Keys</a:t>
            </a:r>
            <a:endParaRPr lang="en-US" sz="4000" dirty="0"/>
          </a:p>
        </p:txBody>
      </p:sp>
      <p:sp>
        <p:nvSpPr>
          <p:cNvPr id="3" name="Content Placeholder 2"/>
          <p:cNvSpPr>
            <a:spLocks noGrp="1"/>
          </p:cNvSpPr>
          <p:nvPr>
            <p:ph idx="1"/>
          </p:nvPr>
        </p:nvSpPr>
        <p:spPr/>
        <p:txBody>
          <a:bodyPr/>
          <a:lstStyle/>
          <a:p>
            <a:pPr marL="0" indent="0">
              <a:buNone/>
            </a:pPr>
            <a:r>
              <a:rPr lang="en-US" dirty="0" smtClean="0">
                <a:solidFill>
                  <a:schemeClr val="accent1"/>
                </a:solidFill>
              </a:rPr>
              <a:t>Types of keys:</a:t>
            </a:r>
          </a:p>
          <a:p>
            <a:pPr lvl="1">
              <a:buFont typeface="Wingdings" panose="05000000000000000000" pitchFamily="2" charset="2"/>
              <a:buChar char="Ø"/>
            </a:pPr>
            <a:r>
              <a:rPr lang="en-US" sz="3200" dirty="0" smtClean="0"/>
              <a:t>Super key</a:t>
            </a:r>
          </a:p>
          <a:p>
            <a:pPr lvl="1">
              <a:buFont typeface="Wingdings" panose="05000000000000000000" pitchFamily="2" charset="2"/>
              <a:buChar char="Ø"/>
            </a:pPr>
            <a:r>
              <a:rPr lang="en-US" sz="3200" dirty="0" smtClean="0"/>
              <a:t>Candidate key</a:t>
            </a:r>
          </a:p>
          <a:p>
            <a:pPr lvl="1">
              <a:buFont typeface="Wingdings" panose="05000000000000000000" pitchFamily="2" charset="2"/>
              <a:buChar char="Ø"/>
            </a:pPr>
            <a:r>
              <a:rPr lang="en-US" sz="3200" dirty="0" smtClean="0"/>
              <a:t>Primary key</a:t>
            </a:r>
          </a:p>
          <a:p>
            <a:pPr lvl="1">
              <a:buFont typeface="Wingdings" panose="05000000000000000000" pitchFamily="2" charset="2"/>
              <a:buChar char="Ø"/>
            </a:pPr>
            <a:r>
              <a:rPr lang="en-US" sz="3200" dirty="0" smtClean="0"/>
              <a:t>Foreign key</a:t>
            </a:r>
          </a:p>
          <a:p>
            <a:pPr lvl="1">
              <a:buFont typeface="Wingdings" panose="05000000000000000000" pitchFamily="2" charset="2"/>
              <a:buChar char="Ø"/>
            </a:pPr>
            <a:r>
              <a:rPr lang="en-IN" sz="3200" dirty="0"/>
              <a:t>Composite Key</a:t>
            </a:r>
          </a:p>
          <a:p>
            <a:pPr marL="457200" lvl="1" indent="0">
              <a:buNone/>
            </a:pPr>
            <a:endParaRPr lang="en-US" sz="3200" dirty="0"/>
          </a:p>
        </p:txBody>
      </p:sp>
    </p:spTree>
    <p:extLst>
      <p:ext uri="{BB962C8B-B14F-4D97-AF65-F5344CB8AC3E}">
        <p14:creationId xmlns:p14="http://schemas.microsoft.com/office/powerpoint/2010/main" val="17849066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Super Key</a:t>
            </a:r>
            <a:endParaRPr lang="en-US" sz="4000" dirty="0"/>
          </a:p>
        </p:txBody>
      </p:sp>
      <p:sp>
        <p:nvSpPr>
          <p:cNvPr id="3" name="Content Placeholder 2"/>
          <p:cNvSpPr>
            <a:spLocks noGrp="1"/>
          </p:cNvSpPr>
          <p:nvPr>
            <p:ph idx="1"/>
          </p:nvPr>
        </p:nvSpPr>
        <p:spPr>
          <a:xfrm>
            <a:off x="457200" y="1524000"/>
            <a:ext cx="8229600" cy="4876800"/>
          </a:xfrm>
        </p:spPr>
        <p:txBody>
          <a:bodyPr>
            <a:normAutofit/>
          </a:bodyPr>
          <a:lstStyle/>
          <a:p>
            <a:pPr algn="just"/>
            <a:r>
              <a:rPr lang="en-US" sz="2800" dirty="0"/>
              <a:t>A super key is </a:t>
            </a:r>
            <a:r>
              <a:rPr lang="en-US" sz="2800" dirty="0" smtClean="0"/>
              <a:t>a </a:t>
            </a:r>
            <a:r>
              <a:rPr lang="en-US" sz="2800" dirty="0">
                <a:solidFill>
                  <a:schemeClr val="accent1"/>
                </a:solidFill>
              </a:rPr>
              <a:t>set of </a:t>
            </a:r>
            <a:r>
              <a:rPr lang="en-US" sz="2800" dirty="0" smtClean="0">
                <a:solidFill>
                  <a:schemeClr val="accent1"/>
                </a:solidFill>
              </a:rPr>
              <a:t>attributes</a:t>
            </a:r>
            <a:r>
              <a:rPr lang="en-US" sz="2800" dirty="0" smtClean="0"/>
              <a:t> of any combination </a:t>
            </a:r>
            <a:r>
              <a:rPr lang="en-US" sz="2800" dirty="0"/>
              <a:t>that </a:t>
            </a:r>
            <a:r>
              <a:rPr lang="en-US" sz="2800" dirty="0">
                <a:solidFill>
                  <a:schemeClr val="accent1"/>
                </a:solidFill>
              </a:rPr>
              <a:t>uniquely</a:t>
            </a:r>
            <a:r>
              <a:rPr lang="en-US" sz="2800" dirty="0"/>
              <a:t> identifies a </a:t>
            </a:r>
            <a:r>
              <a:rPr lang="en-US" sz="2800" dirty="0" smtClean="0"/>
              <a:t>record </a:t>
            </a:r>
            <a:r>
              <a:rPr lang="en-US" sz="2800" dirty="0"/>
              <a:t>within a table.</a:t>
            </a:r>
          </a:p>
          <a:p>
            <a:pPr algn="just"/>
            <a:r>
              <a:rPr lang="en-US" sz="2800" dirty="0" smtClean="0"/>
              <a:t>Given </a:t>
            </a:r>
            <a:r>
              <a:rPr lang="en-US" sz="2800" dirty="0"/>
              <a:t>table: </a:t>
            </a:r>
            <a:endParaRPr lang="en-US" sz="2800" dirty="0" smtClean="0"/>
          </a:p>
          <a:p>
            <a:pPr marL="0" indent="0" algn="just">
              <a:buNone/>
            </a:pPr>
            <a:r>
              <a:rPr lang="en-US" sz="2800" dirty="0"/>
              <a:t> </a:t>
            </a:r>
            <a:r>
              <a:rPr lang="en-US" sz="2800" dirty="0" smtClean="0"/>
              <a:t>   </a:t>
            </a:r>
            <a:r>
              <a:rPr lang="en-US" sz="2800" b="1" dirty="0" smtClean="0"/>
              <a:t>STUDENT{</a:t>
            </a:r>
            <a:r>
              <a:rPr lang="en-US" sz="2800" b="1" dirty="0" err="1" smtClean="0"/>
              <a:t>StudentId</a:t>
            </a:r>
            <a:r>
              <a:rPr lang="en-US" sz="2800" b="1" dirty="0"/>
              <a:t>, </a:t>
            </a:r>
            <a:r>
              <a:rPr lang="en-US" sz="2800" b="1" dirty="0" err="1" smtClean="0"/>
              <a:t>firstName</a:t>
            </a:r>
            <a:r>
              <a:rPr lang="en-US" sz="2800" b="1" dirty="0"/>
              <a:t>, </a:t>
            </a:r>
            <a:r>
              <a:rPr lang="en-US" sz="2800" b="1" dirty="0" err="1" smtClean="0"/>
              <a:t>lastName</a:t>
            </a:r>
            <a:r>
              <a:rPr lang="en-US" sz="2800" b="1" dirty="0"/>
              <a:t>, </a:t>
            </a:r>
            <a:r>
              <a:rPr lang="en-US" sz="2800" b="1" dirty="0" err="1" smtClean="0"/>
              <a:t>courseId</a:t>
            </a:r>
            <a:r>
              <a:rPr lang="en-US" sz="2800" b="1" dirty="0" smtClean="0"/>
              <a:t>} </a:t>
            </a:r>
            <a:endParaRPr lang="en-US" sz="2800" b="1" dirty="0"/>
          </a:p>
          <a:p>
            <a:pPr algn="just"/>
            <a:r>
              <a:rPr lang="en-US" sz="2800" dirty="0" smtClean="0">
                <a:solidFill>
                  <a:schemeClr val="accent1"/>
                </a:solidFill>
              </a:rPr>
              <a:t>Possible </a:t>
            </a:r>
            <a:r>
              <a:rPr lang="en-US" sz="2800" dirty="0" err="1">
                <a:solidFill>
                  <a:schemeClr val="accent1"/>
                </a:solidFill>
              </a:rPr>
              <a:t>superkeys</a:t>
            </a:r>
            <a:r>
              <a:rPr lang="en-US" sz="2800" dirty="0">
                <a:solidFill>
                  <a:schemeClr val="accent1"/>
                </a:solidFill>
              </a:rPr>
              <a:t> are: </a:t>
            </a:r>
          </a:p>
          <a:p>
            <a:pPr lvl="1" algn="just">
              <a:buFont typeface="Courier New" panose="02070309020205020404" pitchFamily="49" charset="0"/>
              <a:buChar char="o"/>
            </a:pPr>
            <a:r>
              <a:rPr lang="en-US" dirty="0" smtClean="0"/>
              <a:t>{</a:t>
            </a:r>
            <a:r>
              <a:rPr lang="en-US" dirty="0" err="1"/>
              <a:t>StudentId</a:t>
            </a:r>
            <a:r>
              <a:rPr lang="en-US" dirty="0" smtClean="0"/>
              <a:t>} </a:t>
            </a:r>
            <a:endParaRPr lang="en-US" dirty="0"/>
          </a:p>
          <a:p>
            <a:pPr lvl="1" algn="just">
              <a:buFont typeface="Courier New" panose="02070309020205020404" pitchFamily="49" charset="0"/>
              <a:buChar char="o"/>
            </a:pPr>
            <a:r>
              <a:rPr lang="en-US" dirty="0" smtClean="0"/>
              <a:t>{</a:t>
            </a:r>
            <a:r>
              <a:rPr lang="en-US" dirty="0" err="1" smtClean="0"/>
              <a:t>StudentId</a:t>
            </a:r>
            <a:r>
              <a:rPr lang="en-US" dirty="0" smtClean="0"/>
              <a:t>, </a:t>
            </a:r>
            <a:r>
              <a:rPr lang="en-US" dirty="0" err="1" smtClean="0"/>
              <a:t>firstName</a:t>
            </a:r>
            <a:r>
              <a:rPr lang="en-US" dirty="0" smtClean="0"/>
              <a:t>} </a:t>
            </a:r>
          </a:p>
          <a:p>
            <a:pPr lvl="1" algn="just">
              <a:buFont typeface="Courier New" panose="02070309020205020404" pitchFamily="49" charset="0"/>
              <a:buChar char="o"/>
            </a:pPr>
            <a:r>
              <a:rPr lang="en-US" dirty="0" smtClean="0"/>
              <a:t>{</a:t>
            </a:r>
            <a:r>
              <a:rPr lang="en-US" dirty="0" err="1" smtClean="0"/>
              <a:t>firstName</a:t>
            </a:r>
            <a:r>
              <a:rPr lang="en-US" dirty="0" smtClean="0"/>
              <a:t>, </a:t>
            </a:r>
            <a:r>
              <a:rPr lang="en-US" dirty="0" err="1" smtClean="0"/>
              <a:t>lastName</a:t>
            </a:r>
            <a:r>
              <a:rPr lang="en-US" dirty="0" smtClean="0"/>
              <a:t>}</a:t>
            </a:r>
            <a:endParaRPr lang="en-US" dirty="0"/>
          </a:p>
          <a:p>
            <a:pPr lvl="1" algn="just">
              <a:buFont typeface="Courier New" panose="02070309020205020404" pitchFamily="49" charset="0"/>
              <a:buChar char="o"/>
            </a:pPr>
            <a:r>
              <a:rPr lang="en-US" dirty="0" smtClean="0"/>
              <a:t>(</a:t>
            </a:r>
            <a:r>
              <a:rPr lang="en-US" dirty="0" err="1"/>
              <a:t>StudentId</a:t>
            </a:r>
            <a:r>
              <a:rPr lang="en-US" dirty="0" smtClean="0"/>
              <a:t>, </a:t>
            </a:r>
            <a:r>
              <a:rPr lang="en-US" dirty="0" err="1"/>
              <a:t>firstName</a:t>
            </a:r>
            <a:r>
              <a:rPr lang="en-US" dirty="0" smtClean="0"/>
              <a:t>, </a:t>
            </a:r>
            <a:r>
              <a:rPr lang="en-US" dirty="0" err="1"/>
              <a:t>lastName</a:t>
            </a:r>
            <a:r>
              <a:rPr lang="en-US" dirty="0"/>
              <a:t>, </a:t>
            </a:r>
            <a:r>
              <a:rPr lang="en-US" dirty="0" err="1"/>
              <a:t>courseId</a:t>
            </a:r>
            <a:r>
              <a:rPr lang="en-US" dirty="0" smtClean="0"/>
              <a:t>} </a:t>
            </a:r>
            <a:endParaRPr lang="en-US" dirty="0"/>
          </a:p>
          <a:p>
            <a:pPr algn="just"/>
            <a:endParaRPr lang="en-US" sz="2800" dirty="0"/>
          </a:p>
        </p:txBody>
      </p:sp>
    </p:spTree>
    <p:extLst>
      <p:ext uri="{BB962C8B-B14F-4D97-AF65-F5344CB8AC3E}">
        <p14:creationId xmlns:p14="http://schemas.microsoft.com/office/powerpoint/2010/main" val="35524040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dirty="0" smtClean="0"/>
              <a:t>Candidate Key</a:t>
            </a:r>
            <a:endParaRPr lang="en-US" sz="4000" dirty="0"/>
          </a:p>
        </p:txBody>
      </p:sp>
      <p:sp>
        <p:nvSpPr>
          <p:cNvPr id="3" name="Content Placeholder 2"/>
          <p:cNvSpPr>
            <a:spLocks noGrp="1"/>
          </p:cNvSpPr>
          <p:nvPr>
            <p:ph idx="1"/>
          </p:nvPr>
        </p:nvSpPr>
        <p:spPr>
          <a:xfrm>
            <a:off x="457200" y="1143000"/>
            <a:ext cx="8229600" cy="4983163"/>
          </a:xfrm>
        </p:spPr>
        <p:txBody>
          <a:bodyPr>
            <a:normAutofit/>
          </a:bodyPr>
          <a:lstStyle/>
          <a:p>
            <a:pPr algn="just"/>
            <a:r>
              <a:rPr lang="en-US" sz="2800" dirty="0" smtClean="0">
                <a:solidFill>
                  <a:schemeClr val="accent1"/>
                </a:solidFill>
              </a:rPr>
              <a:t>Subset </a:t>
            </a:r>
            <a:r>
              <a:rPr lang="en-US" sz="2800" dirty="0" smtClean="0"/>
              <a:t>of super key</a:t>
            </a:r>
          </a:p>
          <a:p>
            <a:pPr algn="just"/>
            <a:r>
              <a:rPr lang="en-US" sz="2800" dirty="0" smtClean="0">
                <a:solidFill>
                  <a:schemeClr val="accent1"/>
                </a:solidFill>
              </a:rPr>
              <a:t>Minimal</a:t>
            </a:r>
            <a:r>
              <a:rPr lang="en-US" sz="2800" dirty="0" smtClean="0"/>
              <a:t> super key</a:t>
            </a:r>
          </a:p>
          <a:p>
            <a:pPr algn="just"/>
            <a:r>
              <a:rPr lang="en-US" sz="2800" dirty="0" smtClean="0">
                <a:solidFill>
                  <a:schemeClr val="accent1"/>
                </a:solidFill>
              </a:rPr>
              <a:t>Single</a:t>
            </a:r>
            <a:r>
              <a:rPr lang="en-US" sz="2800" dirty="0" smtClean="0"/>
              <a:t> field or </a:t>
            </a:r>
            <a:r>
              <a:rPr lang="en-US" sz="2800" dirty="0" smtClean="0">
                <a:solidFill>
                  <a:schemeClr val="accent1"/>
                </a:solidFill>
              </a:rPr>
              <a:t>least combination </a:t>
            </a:r>
            <a:r>
              <a:rPr lang="en-US" sz="2800" dirty="0" smtClean="0"/>
              <a:t>of fields that </a:t>
            </a:r>
            <a:r>
              <a:rPr lang="en-US" sz="2800" dirty="0" smtClean="0">
                <a:solidFill>
                  <a:schemeClr val="accent1"/>
                </a:solidFill>
              </a:rPr>
              <a:t>uniquely </a:t>
            </a:r>
            <a:r>
              <a:rPr lang="en-US" sz="2800" dirty="0" smtClean="0"/>
              <a:t>identifies each record in the table</a:t>
            </a:r>
          </a:p>
          <a:p>
            <a:pPr algn="just"/>
            <a:endParaRPr lang="en-US" sz="2800" dirty="0" smtClean="0"/>
          </a:p>
          <a:p>
            <a:pPr algn="just"/>
            <a:endParaRPr lang="en-US" sz="2800" dirty="0" smtClean="0"/>
          </a:p>
          <a:p>
            <a:pPr algn="just"/>
            <a:endParaRPr lang="en-US" sz="280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352800"/>
            <a:ext cx="6058746" cy="3248479"/>
          </a:xfrm>
          <a:prstGeom prst="rect">
            <a:avLst/>
          </a:prstGeom>
        </p:spPr>
      </p:pic>
    </p:spTree>
    <p:extLst>
      <p:ext uri="{BB962C8B-B14F-4D97-AF65-F5344CB8AC3E}">
        <p14:creationId xmlns:p14="http://schemas.microsoft.com/office/powerpoint/2010/main" val="8124258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dirty="0" smtClean="0"/>
              <a:t>Primary Key</a:t>
            </a:r>
            <a:endParaRPr lang="en-US" sz="4000" dirty="0"/>
          </a:p>
        </p:txBody>
      </p:sp>
      <p:sp>
        <p:nvSpPr>
          <p:cNvPr id="3" name="Content Placeholder 2"/>
          <p:cNvSpPr>
            <a:spLocks noGrp="1"/>
          </p:cNvSpPr>
          <p:nvPr>
            <p:ph idx="1"/>
          </p:nvPr>
        </p:nvSpPr>
        <p:spPr>
          <a:xfrm>
            <a:off x="457200" y="1295400"/>
            <a:ext cx="8229600" cy="4830763"/>
          </a:xfrm>
        </p:spPr>
        <p:txBody>
          <a:bodyPr>
            <a:normAutofit/>
          </a:bodyPr>
          <a:lstStyle/>
          <a:p>
            <a:pPr algn="just"/>
            <a:r>
              <a:rPr lang="en-US" sz="2800" dirty="0" smtClean="0">
                <a:solidFill>
                  <a:schemeClr val="accent1"/>
                </a:solidFill>
              </a:rPr>
              <a:t>Main reference key </a:t>
            </a:r>
            <a:r>
              <a:rPr lang="en-US" sz="2800" dirty="0" smtClean="0"/>
              <a:t>of the table</a:t>
            </a:r>
          </a:p>
          <a:p>
            <a:pPr algn="just"/>
            <a:r>
              <a:rPr lang="en-US" sz="2800" dirty="0" smtClean="0"/>
              <a:t>One of the candidate keys that is </a:t>
            </a:r>
            <a:r>
              <a:rPr lang="en-US" sz="2800" dirty="0" smtClean="0">
                <a:solidFill>
                  <a:schemeClr val="accent1"/>
                </a:solidFill>
              </a:rPr>
              <a:t>most appropriate to uniquely identify</a:t>
            </a:r>
            <a:r>
              <a:rPr lang="en-US" sz="2800" dirty="0" smtClean="0"/>
              <a:t> a record in a table.</a:t>
            </a:r>
          </a:p>
          <a:p>
            <a:pPr algn="just"/>
            <a:endParaRPr lang="en-US" sz="280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971800"/>
            <a:ext cx="7162799" cy="3677110"/>
          </a:xfrm>
          <a:prstGeom prst="rect">
            <a:avLst/>
          </a:prstGeom>
        </p:spPr>
      </p:pic>
    </p:spTree>
    <p:extLst>
      <p:ext uri="{BB962C8B-B14F-4D97-AF65-F5344CB8AC3E}">
        <p14:creationId xmlns:p14="http://schemas.microsoft.com/office/powerpoint/2010/main" val="9878947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Foreign key</a:t>
            </a:r>
            <a:endParaRPr lang="en-US" dirty="0"/>
          </a:p>
        </p:txBody>
      </p:sp>
      <p:sp>
        <p:nvSpPr>
          <p:cNvPr id="3" name="Content Placeholder 2"/>
          <p:cNvSpPr>
            <a:spLocks noGrp="1"/>
          </p:cNvSpPr>
          <p:nvPr>
            <p:ph idx="1"/>
          </p:nvPr>
        </p:nvSpPr>
        <p:spPr/>
        <p:txBody>
          <a:bodyPr>
            <a:normAutofit/>
          </a:bodyPr>
          <a:lstStyle/>
          <a:p>
            <a:pPr algn="just"/>
            <a:r>
              <a:rPr lang="en-US" sz="2800" dirty="0" smtClean="0"/>
              <a:t>Used to </a:t>
            </a:r>
            <a:r>
              <a:rPr lang="en-US" sz="2800" b="1" dirty="0" smtClean="0">
                <a:solidFill>
                  <a:schemeClr val="accent1"/>
                </a:solidFill>
              </a:rPr>
              <a:t>relate</a:t>
            </a:r>
            <a:r>
              <a:rPr lang="en-US" sz="2800" dirty="0" smtClean="0"/>
              <a:t> two tables</a:t>
            </a:r>
          </a:p>
          <a:p>
            <a:pPr algn="just"/>
            <a:r>
              <a:rPr lang="en-US" sz="2800" b="1" dirty="0" smtClean="0">
                <a:solidFill>
                  <a:schemeClr val="accent1"/>
                </a:solidFill>
              </a:rPr>
              <a:t>Non-primary key </a:t>
            </a:r>
            <a:r>
              <a:rPr lang="en-US" sz="2800" dirty="0" smtClean="0"/>
              <a:t>of one table </a:t>
            </a:r>
            <a:r>
              <a:rPr lang="en-US" sz="2800" b="1" dirty="0" smtClean="0">
                <a:solidFill>
                  <a:schemeClr val="accent1"/>
                </a:solidFill>
              </a:rPr>
              <a:t>(child table) </a:t>
            </a:r>
            <a:r>
              <a:rPr lang="en-US" sz="2800" dirty="0" smtClean="0"/>
              <a:t>acts as a </a:t>
            </a:r>
            <a:r>
              <a:rPr lang="en-US" sz="2800" b="1" dirty="0" smtClean="0">
                <a:solidFill>
                  <a:schemeClr val="accent1"/>
                </a:solidFill>
              </a:rPr>
              <a:t>primary key </a:t>
            </a:r>
            <a:r>
              <a:rPr lang="en-US" sz="2800" dirty="0" smtClean="0"/>
              <a:t>for another table </a:t>
            </a:r>
            <a:r>
              <a:rPr lang="en-US" sz="2800" b="1" dirty="0" smtClean="0">
                <a:solidFill>
                  <a:schemeClr val="accent1"/>
                </a:solidFill>
              </a:rPr>
              <a:t>(parent table) </a:t>
            </a:r>
            <a:r>
              <a:rPr lang="en-US" sz="2800" dirty="0" smtClean="0"/>
              <a:t>in order to provide </a:t>
            </a:r>
            <a:r>
              <a:rPr lang="en-US" sz="2800" b="1" dirty="0" smtClean="0">
                <a:solidFill>
                  <a:schemeClr val="accent1"/>
                </a:solidFill>
              </a:rPr>
              <a:t>relationship</a:t>
            </a:r>
            <a:r>
              <a:rPr lang="en-US" sz="2800" dirty="0" smtClean="0"/>
              <a:t> between these two tables.</a:t>
            </a:r>
          </a:p>
          <a:p>
            <a:pPr algn="just"/>
            <a:r>
              <a:rPr lang="en-US" sz="2800" dirty="0" smtClean="0"/>
              <a:t>That non-primary key attribute is said to be the </a:t>
            </a:r>
            <a:r>
              <a:rPr lang="en-US" sz="2800" b="1" dirty="0" smtClean="0">
                <a:solidFill>
                  <a:schemeClr val="accent1"/>
                </a:solidFill>
              </a:rPr>
              <a:t>foreign key </a:t>
            </a:r>
            <a:r>
              <a:rPr lang="en-US" sz="2800" smtClean="0"/>
              <a:t>for CHILD TABLE.</a:t>
            </a:r>
            <a:endParaRPr lang="en-US" sz="2800" dirty="0" smtClean="0"/>
          </a:p>
          <a:p>
            <a:pPr algn="just"/>
            <a:r>
              <a:rPr lang="en-US" sz="2800" dirty="0" smtClean="0"/>
              <a:t>Child table is called as the </a:t>
            </a:r>
            <a:r>
              <a:rPr lang="en-US" sz="2800" b="1" dirty="0" smtClean="0">
                <a:solidFill>
                  <a:schemeClr val="accent1"/>
                </a:solidFill>
              </a:rPr>
              <a:t>referenced relation</a:t>
            </a:r>
            <a:r>
              <a:rPr lang="en-US" sz="2800" dirty="0" smtClean="0"/>
              <a:t> and the parent table is called as the </a:t>
            </a:r>
            <a:r>
              <a:rPr lang="en-US" sz="2800" b="1" dirty="0" smtClean="0">
                <a:solidFill>
                  <a:schemeClr val="accent1"/>
                </a:solidFill>
              </a:rPr>
              <a:t>referencing relation</a:t>
            </a:r>
          </a:p>
          <a:p>
            <a:pPr algn="just"/>
            <a:endParaRPr lang="en-US" sz="2800" b="1" dirty="0">
              <a:solidFill>
                <a:schemeClr val="accent1"/>
              </a:solidFill>
            </a:endParaRPr>
          </a:p>
        </p:txBody>
      </p:sp>
    </p:spTree>
    <p:extLst>
      <p:ext uri="{BB962C8B-B14F-4D97-AF65-F5344CB8AC3E}">
        <p14:creationId xmlns:p14="http://schemas.microsoft.com/office/powerpoint/2010/main" val="19701054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Example</a:t>
            </a:r>
            <a:endParaRPr lang="en-US" sz="4000"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828800"/>
            <a:ext cx="8077200" cy="4419600"/>
          </a:xfrm>
        </p:spPr>
      </p:pic>
    </p:spTree>
    <p:extLst>
      <p:ext uri="{BB962C8B-B14F-4D97-AF65-F5344CB8AC3E}">
        <p14:creationId xmlns:p14="http://schemas.microsoft.com/office/powerpoint/2010/main" val="25880209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Relational Model</a:t>
            </a:r>
            <a:endParaRPr lang="en-US" dirty="0"/>
          </a:p>
        </p:txBody>
      </p:sp>
      <p:sp>
        <p:nvSpPr>
          <p:cNvPr id="3" name="Content Placeholder 2"/>
          <p:cNvSpPr>
            <a:spLocks noGrp="1"/>
          </p:cNvSpPr>
          <p:nvPr>
            <p:ph idx="1"/>
          </p:nvPr>
        </p:nvSpPr>
        <p:spPr>
          <a:xfrm>
            <a:off x="457200" y="1524000"/>
            <a:ext cx="8229600" cy="4602163"/>
          </a:xfrm>
        </p:spPr>
        <p:txBody>
          <a:bodyPr/>
          <a:lstStyle/>
          <a:p>
            <a:pPr algn="just"/>
            <a:r>
              <a:rPr lang="en-US" dirty="0"/>
              <a:t>P</a:t>
            </a:r>
            <a:r>
              <a:rPr lang="en-US" dirty="0" smtClean="0"/>
              <a:t>rimary </a:t>
            </a:r>
            <a:r>
              <a:rPr lang="en-US" dirty="0"/>
              <a:t>data model for commercial </a:t>
            </a:r>
            <a:r>
              <a:rPr lang="en-US" dirty="0" smtClean="0">
                <a:solidFill>
                  <a:schemeClr val="accent1"/>
                </a:solidFill>
              </a:rPr>
              <a:t>data processing applications</a:t>
            </a:r>
            <a:r>
              <a:rPr lang="en-US" dirty="0"/>
              <a:t>. </a:t>
            </a:r>
            <a:endParaRPr lang="en-US" dirty="0" smtClean="0"/>
          </a:p>
          <a:p>
            <a:pPr algn="just"/>
            <a:r>
              <a:rPr lang="en-US" dirty="0" smtClean="0"/>
              <a:t>Consists of </a:t>
            </a:r>
            <a:r>
              <a:rPr lang="en-US" dirty="0">
                <a:solidFill>
                  <a:schemeClr val="accent1"/>
                </a:solidFill>
              </a:rPr>
              <a:t>relational </a:t>
            </a:r>
            <a:r>
              <a:rPr lang="en-US" dirty="0" smtClean="0">
                <a:solidFill>
                  <a:schemeClr val="accent1"/>
                </a:solidFill>
              </a:rPr>
              <a:t>databases</a:t>
            </a:r>
          </a:p>
          <a:p>
            <a:pPr algn="just"/>
            <a:r>
              <a:rPr lang="en-US" dirty="0" smtClean="0"/>
              <a:t>Advantages:</a:t>
            </a:r>
          </a:p>
          <a:p>
            <a:pPr lvl="1" algn="just">
              <a:buFont typeface="Wingdings" panose="05000000000000000000" pitchFamily="2" charset="2"/>
              <a:buChar char="Ø"/>
            </a:pPr>
            <a:r>
              <a:rPr lang="en-US" sz="3200" dirty="0" smtClean="0"/>
              <a:t>Simplicity</a:t>
            </a:r>
          </a:p>
          <a:p>
            <a:pPr lvl="1" algn="just">
              <a:buFont typeface="Wingdings" panose="05000000000000000000" pitchFamily="2" charset="2"/>
              <a:buChar char="Ø"/>
            </a:pPr>
            <a:r>
              <a:rPr lang="en-US" sz="3200" dirty="0" smtClean="0"/>
              <a:t>Eases the job of the programmer</a:t>
            </a:r>
            <a:endParaRPr lang="en-US" sz="3200" dirty="0"/>
          </a:p>
        </p:txBody>
      </p:sp>
    </p:spTree>
    <p:extLst>
      <p:ext uri="{BB962C8B-B14F-4D97-AF65-F5344CB8AC3E}">
        <p14:creationId xmlns:p14="http://schemas.microsoft.com/office/powerpoint/2010/main" val="5472677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dirty="0"/>
              <a:t>Composite Key</a:t>
            </a:r>
            <a:br>
              <a:rPr lang="en-IN" dirty="0"/>
            </a:br>
            <a:endParaRPr lang="en-IN" dirty="0"/>
          </a:p>
        </p:txBody>
      </p:sp>
      <p:sp>
        <p:nvSpPr>
          <p:cNvPr id="3" name="Content Placeholder 2"/>
          <p:cNvSpPr>
            <a:spLocks noGrp="1"/>
          </p:cNvSpPr>
          <p:nvPr>
            <p:ph idx="1"/>
          </p:nvPr>
        </p:nvSpPr>
        <p:spPr>
          <a:xfrm>
            <a:off x="457200" y="1447800"/>
            <a:ext cx="8229600" cy="4678363"/>
          </a:xfrm>
        </p:spPr>
        <p:txBody>
          <a:bodyPr>
            <a:normAutofit lnSpcReduction="10000"/>
          </a:bodyPr>
          <a:lstStyle/>
          <a:p>
            <a:pPr algn="just"/>
            <a:r>
              <a:rPr lang="en-IN" dirty="0"/>
              <a:t>Key that consists of two or more attributes that uniquely identify any record in a table is called </a:t>
            </a:r>
            <a:r>
              <a:rPr lang="en-IN" b="1" dirty="0"/>
              <a:t>Composite </a:t>
            </a:r>
            <a:r>
              <a:rPr lang="en-IN" b="1" dirty="0" smtClean="0"/>
              <a:t>key</a:t>
            </a:r>
            <a:r>
              <a:rPr lang="en-IN" dirty="0" smtClean="0"/>
              <a:t>.</a:t>
            </a:r>
          </a:p>
          <a:p>
            <a:pPr algn="just"/>
            <a:r>
              <a:rPr lang="en-IN" dirty="0" smtClean="0"/>
              <a:t>But </a:t>
            </a:r>
            <a:r>
              <a:rPr lang="en-IN" dirty="0"/>
              <a:t>the attributes which together form the </a:t>
            </a:r>
            <a:r>
              <a:rPr lang="en-IN" b="1" dirty="0"/>
              <a:t>Composite key</a:t>
            </a:r>
            <a:r>
              <a:rPr lang="en-IN" dirty="0"/>
              <a:t> are not a key </a:t>
            </a:r>
            <a:r>
              <a:rPr lang="en-IN" dirty="0" err="1"/>
              <a:t>independentely</a:t>
            </a:r>
            <a:r>
              <a:rPr lang="en-IN" dirty="0"/>
              <a:t> or individually</a:t>
            </a:r>
            <a:r>
              <a:rPr lang="en-IN" dirty="0" smtClean="0"/>
              <a:t>.</a:t>
            </a:r>
          </a:p>
          <a:p>
            <a:pPr algn="just"/>
            <a:r>
              <a:rPr lang="en-IN" dirty="0"/>
              <a:t>Any key such as </a:t>
            </a:r>
            <a:r>
              <a:rPr lang="en-IN" b="1" dirty="0">
                <a:hlinkClick r:id="rId2"/>
              </a:rPr>
              <a:t>super key</a:t>
            </a:r>
            <a:r>
              <a:rPr lang="en-IN" dirty="0"/>
              <a:t>, </a:t>
            </a:r>
            <a:r>
              <a:rPr lang="en-IN" b="1" dirty="0">
                <a:hlinkClick r:id="rId3"/>
              </a:rPr>
              <a:t>primary key</a:t>
            </a:r>
            <a:r>
              <a:rPr lang="en-IN" dirty="0"/>
              <a:t>, </a:t>
            </a:r>
            <a:r>
              <a:rPr lang="en-IN" b="1" dirty="0">
                <a:hlinkClick r:id="rId4"/>
              </a:rPr>
              <a:t>candidate key</a:t>
            </a:r>
            <a:r>
              <a:rPr lang="en-IN" dirty="0"/>
              <a:t> etc. can be called composite key if it has more than one attributes.</a:t>
            </a:r>
          </a:p>
        </p:txBody>
      </p:sp>
    </p:spTree>
    <p:extLst>
      <p:ext uri="{BB962C8B-B14F-4D97-AF65-F5344CB8AC3E}">
        <p14:creationId xmlns:p14="http://schemas.microsoft.com/office/powerpoint/2010/main" val="39103397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38600"/>
            <a:ext cx="8229600" cy="2087563"/>
          </a:xfrm>
        </p:spPr>
        <p:txBody>
          <a:bodyPr>
            <a:normAutofit fontScale="85000" lnSpcReduction="10000"/>
          </a:bodyPr>
          <a:lstStyle/>
          <a:p>
            <a:r>
              <a:rPr lang="en-IN" dirty="0"/>
              <a:t>In the above picture we have a </a:t>
            </a:r>
            <a:r>
              <a:rPr lang="en-IN" b="1" dirty="0"/>
              <a:t>Score</a:t>
            </a:r>
            <a:r>
              <a:rPr lang="en-IN" dirty="0"/>
              <a:t> table which stores the marks scored by a student in a particular subject.</a:t>
            </a:r>
          </a:p>
          <a:p>
            <a:r>
              <a:rPr lang="en-IN" dirty="0"/>
              <a:t>In this table </a:t>
            </a:r>
            <a:r>
              <a:rPr lang="en-IN" dirty="0" err="1"/>
              <a:t>student_id</a:t>
            </a:r>
            <a:r>
              <a:rPr lang="en-IN" dirty="0"/>
              <a:t> and </a:t>
            </a:r>
            <a:r>
              <a:rPr lang="en-IN" dirty="0" err="1"/>
              <a:t>subject_id</a:t>
            </a:r>
            <a:r>
              <a:rPr lang="en-IN" dirty="0"/>
              <a:t> together will form the primary key, hence it is a composite key.</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609601"/>
            <a:ext cx="619125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23444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IN" b="1" dirty="0" smtClean="0"/>
              <a:t/>
            </a:r>
            <a:br>
              <a:rPr lang="en-IN" b="1" dirty="0" smtClean="0"/>
            </a:br>
            <a:r>
              <a:rPr lang="en-IN" b="1" dirty="0" smtClean="0"/>
              <a:t>INTEGRITY </a:t>
            </a:r>
            <a:r>
              <a:rPr lang="en-IN" b="1" dirty="0"/>
              <a:t>CONSTRAINTS </a:t>
            </a:r>
            <a:r>
              <a:rPr lang="en-IN" dirty="0"/>
              <a:t/>
            </a:r>
            <a:br>
              <a:rPr lang="en-IN" dirty="0"/>
            </a:br>
            <a:endParaRPr lang="en-IN" dirty="0"/>
          </a:p>
        </p:txBody>
      </p:sp>
      <p:sp>
        <p:nvSpPr>
          <p:cNvPr id="3" name="Content Placeholder 2"/>
          <p:cNvSpPr>
            <a:spLocks noGrp="1"/>
          </p:cNvSpPr>
          <p:nvPr>
            <p:ph idx="1"/>
          </p:nvPr>
        </p:nvSpPr>
        <p:spPr>
          <a:xfrm>
            <a:off x="457200" y="914400"/>
            <a:ext cx="8229600" cy="5211763"/>
          </a:xfrm>
        </p:spPr>
        <p:txBody>
          <a:bodyPr>
            <a:normAutofit/>
          </a:bodyPr>
          <a:lstStyle/>
          <a:p>
            <a:pPr marL="0" indent="0">
              <a:buNone/>
            </a:pPr>
            <a:r>
              <a:rPr lang="en-IN" b="1" dirty="0" smtClean="0"/>
              <a:t>Definition</a:t>
            </a:r>
            <a:r>
              <a:rPr lang="en-IN" b="1" dirty="0"/>
              <a:t>: </a:t>
            </a:r>
            <a:endParaRPr lang="en-IN" b="1" dirty="0" smtClean="0"/>
          </a:p>
          <a:p>
            <a:pPr marL="0" indent="0">
              <a:buNone/>
            </a:pPr>
            <a:r>
              <a:rPr lang="en-IN" b="1" dirty="0" smtClean="0"/>
              <a:t>Constraints is a specific rules or limits that we define our table.</a:t>
            </a:r>
            <a:endParaRPr lang="en-IN" dirty="0"/>
          </a:p>
          <a:p>
            <a:pPr marL="0" indent="0">
              <a:buNone/>
            </a:pPr>
            <a:r>
              <a:rPr lang="en-IN" dirty="0"/>
              <a:t>An integrity constraint is a mechanism to prevent invalid data entry into the table. </a:t>
            </a:r>
          </a:p>
          <a:p>
            <a:pPr marL="0" indent="0">
              <a:buNone/>
            </a:pPr>
            <a:r>
              <a:rPr lang="en-IN" b="1" dirty="0"/>
              <a:t>A. </a:t>
            </a:r>
            <a:r>
              <a:rPr lang="en-IN" b="1" dirty="0" smtClean="0"/>
              <a:t>Domain Integrity Constraints: </a:t>
            </a:r>
            <a:endParaRPr lang="en-IN" dirty="0"/>
          </a:p>
          <a:p>
            <a:pPr marL="0" indent="0">
              <a:buNone/>
            </a:pPr>
            <a:r>
              <a:rPr lang="en-IN" dirty="0" smtClean="0"/>
              <a:t>It </a:t>
            </a:r>
            <a:r>
              <a:rPr lang="en-IN" dirty="0"/>
              <a:t>verifies whether the data entered is in proper form and also they set a range for the input data. </a:t>
            </a:r>
            <a:endParaRPr lang="en-IN" dirty="0" smtClean="0"/>
          </a:p>
          <a:p>
            <a:pPr marL="0" indent="0">
              <a:buNone/>
            </a:pPr>
            <a:endParaRPr lang="en-IN" dirty="0"/>
          </a:p>
        </p:txBody>
      </p:sp>
    </p:spTree>
    <p:extLst>
      <p:ext uri="{BB962C8B-B14F-4D97-AF65-F5344CB8AC3E}">
        <p14:creationId xmlns:p14="http://schemas.microsoft.com/office/powerpoint/2010/main" val="9802302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Domain Integrity Constraints:</a:t>
            </a:r>
            <a:endParaRPr lang="en-IN" dirty="0"/>
          </a:p>
        </p:txBody>
      </p:sp>
      <p:sp>
        <p:nvSpPr>
          <p:cNvPr id="3" name="Content Placeholder 2"/>
          <p:cNvSpPr>
            <a:spLocks noGrp="1"/>
          </p:cNvSpPr>
          <p:nvPr>
            <p:ph idx="1"/>
          </p:nvPr>
        </p:nvSpPr>
        <p:spPr>
          <a:xfrm>
            <a:off x="457200" y="1295400"/>
            <a:ext cx="8229600" cy="4830763"/>
          </a:xfrm>
        </p:spPr>
        <p:txBody>
          <a:bodyPr>
            <a:normAutofit fontScale="85000" lnSpcReduction="20000"/>
          </a:bodyPr>
          <a:lstStyle/>
          <a:p>
            <a:endParaRPr lang="en-IN" dirty="0"/>
          </a:p>
          <a:p>
            <a:pPr marL="0" indent="0">
              <a:buNone/>
            </a:pPr>
            <a:r>
              <a:rPr lang="en-IN" b="1" dirty="0"/>
              <a:t>i. Not Null Constraints: </a:t>
            </a:r>
            <a:r>
              <a:rPr lang="en-IN" dirty="0"/>
              <a:t>The enforcement of Not null constraints in a table makes the user to enter a value in the field. </a:t>
            </a:r>
          </a:p>
          <a:p>
            <a:pPr marL="0" indent="0">
              <a:buNone/>
            </a:pPr>
            <a:r>
              <a:rPr lang="en-IN" b="1" dirty="0" err="1">
                <a:solidFill>
                  <a:srgbClr val="FF0000"/>
                </a:solidFill>
              </a:rPr>
              <a:t>Syntax:</a:t>
            </a:r>
            <a:r>
              <a:rPr lang="en-IN" dirty="0" err="1">
                <a:solidFill>
                  <a:srgbClr val="FF0000"/>
                </a:solidFill>
              </a:rPr>
              <a:t>create</a:t>
            </a:r>
            <a:r>
              <a:rPr lang="en-IN" dirty="0">
                <a:solidFill>
                  <a:srgbClr val="FF0000"/>
                </a:solidFill>
              </a:rPr>
              <a:t> table </a:t>
            </a:r>
            <a:r>
              <a:rPr lang="en-IN" dirty="0" err="1">
                <a:solidFill>
                  <a:srgbClr val="FF0000"/>
                </a:solidFill>
              </a:rPr>
              <a:t>tablename</a:t>
            </a:r>
            <a:r>
              <a:rPr lang="en-IN" dirty="0">
                <a:solidFill>
                  <a:srgbClr val="FF0000"/>
                </a:solidFill>
              </a:rPr>
              <a:t> (columnname1 </a:t>
            </a:r>
            <a:r>
              <a:rPr lang="en-IN" dirty="0" err="1">
                <a:solidFill>
                  <a:srgbClr val="FF0000"/>
                </a:solidFill>
              </a:rPr>
              <a:t>datatype</a:t>
            </a:r>
            <a:r>
              <a:rPr lang="en-IN" dirty="0">
                <a:solidFill>
                  <a:srgbClr val="FF0000"/>
                </a:solidFill>
              </a:rPr>
              <a:t> </a:t>
            </a:r>
            <a:r>
              <a:rPr lang="en-IN" b="1" dirty="0">
                <a:solidFill>
                  <a:srgbClr val="FF0000"/>
                </a:solidFill>
              </a:rPr>
              <a:t>not null</a:t>
            </a:r>
            <a:r>
              <a:rPr lang="en-IN" dirty="0">
                <a:solidFill>
                  <a:srgbClr val="FF0000"/>
                </a:solidFill>
              </a:rPr>
              <a:t>, </a:t>
            </a:r>
            <a:r>
              <a:rPr lang="en-IN" dirty="0" smtClean="0">
                <a:solidFill>
                  <a:srgbClr val="FF0000"/>
                </a:solidFill>
              </a:rPr>
              <a:t>columnname2 </a:t>
            </a:r>
            <a:r>
              <a:rPr lang="en-IN" dirty="0" err="1">
                <a:solidFill>
                  <a:srgbClr val="FF0000"/>
                </a:solidFill>
              </a:rPr>
              <a:t>datatype</a:t>
            </a:r>
            <a:r>
              <a:rPr lang="en-IN" dirty="0">
                <a:solidFill>
                  <a:srgbClr val="FF0000"/>
                </a:solidFill>
              </a:rPr>
              <a:t>, columnname3 </a:t>
            </a:r>
            <a:r>
              <a:rPr lang="en-IN" dirty="0" err="1">
                <a:solidFill>
                  <a:srgbClr val="FF0000"/>
                </a:solidFill>
              </a:rPr>
              <a:t>datatype</a:t>
            </a:r>
            <a:r>
              <a:rPr lang="en-IN" dirty="0">
                <a:solidFill>
                  <a:srgbClr val="FF0000"/>
                </a:solidFill>
              </a:rPr>
              <a:t>, ....); </a:t>
            </a:r>
          </a:p>
          <a:p>
            <a:pPr marL="0" indent="0">
              <a:buNone/>
            </a:pPr>
            <a:r>
              <a:rPr lang="en-IN" b="1" dirty="0"/>
              <a:t>ii. Check Constraints</a:t>
            </a:r>
            <a:r>
              <a:rPr lang="en-IN" dirty="0"/>
              <a:t>: It allows only a particular range of values defined in the constraints. </a:t>
            </a:r>
          </a:p>
          <a:p>
            <a:pPr marL="0" indent="0">
              <a:buNone/>
            </a:pPr>
            <a:endParaRPr lang="en-IN" dirty="0"/>
          </a:p>
          <a:p>
            <a:pPr marL="0" indent="0">
              <a:buNone/>
            </a:pPr>
            <a:r>
              <a:rPr lang="en-IN" b="1" dirty="0">
                <a:solidFill>
                  <a:srgbClr val="FF0000"/>
                </a:solidFill>
              </a:rPr>
              <a:t>Syntax: </a:t>
            </a:r>
            <a:r>
              <a:rPr lang="en-IN" dirty="0">
                <a:solidFill>
                  <a:srgbClr val="FF0000"/>
                </a:solidFill>
              </a:rPr>
              <a:t>create table </a:t>
            </a:r>
            <a:r>
              <a:rPr lang="en-IN" dirty="0" err="1">
                <a:solidFill>
                  <a:srgbClr val="FF0000"/>
                </a:solidFill>
              </a:rPr>
              <a:t>tablename</a:t>
            </a:r>
            <a:r>
              <a:rPr lang="en-IN" dirty="0">
                <a:solidFill>
                  <a:srgbClr val="FF0000"/>
                </a:solidFill>
              </a:rPr>
              <a:t> (columnname1 </a:t>
            </a:r>
            <a:r>
              <a:rPr lang="en-IN" dirty="0" err="1">
                <a:solidFill>
                  <a:srgbClr val="FF0000"/>
                </a:solidFill>
              </a:rPr>
              <a:t>datatype</a:t>
            </a:r>
            <a:r>
              <a:rPr lang="en-IN" dirty="0">
                <a:solidFill>
                  <a:srgbClr val="FF0000"/>
                </a:solidFill>
              </a:rPr>
              <a:t>, </a:t>
            </a:r>
          </a:p>
          <a:p>
            <a:pPr marL="0" indent="0">
              <a:buNone/>
            </a:pPr>
            <a:r>
              <a:rPr lang="en-IN" dirty="0">
                <a:solidFill>
                  <a:srgbClr val="FF0000"/>
                </a:solidFill>
              </a:rPr>
              <a:t>columnname2 </a:t>
            </a:r>
            <a:r>
              <a:rPr lang="en-IN" dirty="0" err="1">
                <a:solidFill>
                  <a:srgbClr val="FF0000"/>
                </a:solidFill>
              </a:rPr>
              <a:t>datatype</a:t>
            </a:r>
            <a:r>
              <a:rPr lang="en-IN" dirty="0">
                <a:solidFill>
                  <a:srgbClr val="FF0000"/>
                </a:solidFill>
              </a:rPr>
              <a:t>, ...., </a:t>
            </a:r>
            <a:r>
              <a:rPr lang="en-IN" b="1" dirty="0">
                <a:solidFill>
                  <a:srgbClr val="FF0000"/>
                </a:solidFill>
              </a:rPr>
              <a:t>check</a:t>
            </a:r>
            <a:r>
              <a:rPr lang="en-IN" dirty="0">
                <a:solidFill>
                  <a:srgbClr val="FF0000"/>
                </a:solidFill>
              </a:rPr>
              <a:t>(condition); </a:t>
            </a:r>
          </a:p>
        </p:txBody>
      </p:sp>
    </p:spTree>
    <p:extLst>
      <p:ext uri="{BB962C8B-B14F-4D97-AF65-F5344CB8AC3E}">
        <p14:creationId xmlns:p14="http://schemas.microsoft.com/office/powerpoint/2010/main" val="29129646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b="1" dirty="0"/>
              <a:t>B. Entity Integrity Constraints: </a:t>
            </a:r>
            <a:endParaRPr lang="en-IN" dirty="0"/>
          </a:p>
          <a:p>
            <a:r>
              <a:rPr lang="en-IN" dirty="0" smtClean="0"/>
              <a:t>Entity </a:t>
            </a:r>
            <a:r>
              <a:rPr lang="en-IN" dirty="0"/>
              <a:t>integrity constraints are used to enforce consistency in the database. There are two types of entity integrity constraints.</a:t>
            </a:r>
          </a:p>
        </p:txBody>
      </p:sp>
    </p:spTree>
    <p:extLst>
      <p:ext uri="{BB962C8B-B14F-4D97-AF65-F5344CB8AC3E}">
        <p14:creationId xmlns:p14="http://schemas.microsoft.com/office/powerpoint/2010/main" val="26675501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B. Entity Integrity Constraints: </a:t>
            </a:r>
            <a:r>
              <a:rPr lang="en-IN" dirty="0"/>
              <a:t/>
            </a:r>
            <a:br>
              <a:rPr lang="en-IN" dirty="0"/>
            </a:br>
            <a:endParaRPr lang="en-IN" dirty="0"/>
          </a:p>
        </p:txBody>
      </p:sp>
      <p:sp>
        <p:nvSpPr>
          <p:cNvPr id="3" name="Content Placeholder 2"/>
          <p:cNvSpPr>
            <a:spLocks noGrp="1"/>
          </p:cNvSpPr>
          <p:nvPr>
            <p:ph idx="1"/>
          </p:nvPr>
        </p:nvSpPr>
        <p:spPr>
          <a:xfrm>
            <a:off x="457200" y="990600"/>
            <a:ext cx="8229600" cy="5135563"/>
          </a:xfrm>
        </p:spPr>
        <p:txBody>
          <a:bodyPr>
            <a:normAutofit fontScale="70000" lnSpcReduction="20000"/>
          </a:bodyPr>
          <a:lstStyle/>
          <a:p>
            <a:endParaRPr lang="en-IN" dirty="0"/>
          </a:p>
          <a:p>
            <a:pPr marL="0" indent="0">
              <a:buNone/>
            </a:pPr>
            <a:r>
              <a:rPr lang="en-IN" sz="4000" b="1" dirty="0"/>
              <a:t>i. Unique Constraints</a:t>
            </a:r>
            <a:r>
              <a:rPr lang="en-IN" sz="4000" dirty="0"/>
              <a:t>: It is used to prevent duplication of data in a column or a group of columns in a table. It allows the null values. </a:t>
            </a:r>
          </a:p>
          <a:p>
            <a:pPr marL="0" indent="0">
              <a:buNone/>
            </a:pPr>
            <a:r>
              <a:rPr lang="en-IN" sz="4000" b="1" dirty="0">
                <a:solidFill>
                  <a:srgbClr val="FF0000"/>
                </a:solidFill>
              </a:rPr>
              <a:t>Syntax: </a:t>
            </a:r>
            <a:r>
              <a:rPr lang="en-IN" sz="4000" dirty="0">
                <a:solidFill>
                  <a:srgbClr val="FF0000"/>
                </a:solidFill>
              </a:rPr>
              <a:t>create table </a:t>
            </a:r>
            <a:r>
              <a:rPr lang="en-IN" sz="4000" dirty="0" err="1">
                <a:solidFill>
                  <a:srgbClr val="FF0000"/>
                </a:solidFill>
              </a:rPr>
              <a:t>tablename</a:t>
            </a:r>
            <a:r>
              <a:rPr lang="en-IN" sz="4000" dirty="0">
                <a:solidFill>
                  <a:srgbClr val="FF0000"/>
                </a:solidFill>
              </a:rPr>
              <a:t> (columnname1 </a:t>
            </a:r>
            <a:r>
              <a:rPr lang="en-IN" sz="4000" dirty="0" err="1">
                <a:solidFill>
                  <a:srgbClr val="FF0000"/>
                </a:solidFill>
              </a:rPr>
              <a:t>datatype</a:t>
            </a:r>
            <a:r>
              <a:rPr lang="en-IN" sz="4000" dirty="0">
                <a:solidFill>
                  <a:srgbClr val="FF0000"/>
                </a:solidFill>
              </a:rPr>
              <a:t> </a:t>
            </a:r>
            <a:r>
              <a:rPr lang="en-IN" sz="4000" b="1" dirty="0">
                <a:solidFill>
                  <a:srgbClr val="FF0000"/>
                </a:solidFill>
              </a:rPr>
              <a:t>unique, </a:t>
            </a:r>
            <a:r>
              <a:rPr lang="en-IN" sz="4000" dirty="0" smtClean="0">
                <a:solidFill>
                  <a:srgbClr val="FF0000"/>
                </a:solidFill>
              </a:rPr>
              <a:t>columnname2 </a:t>
            </a:r>
            <a:r>
              <a:rPr lang="en-IN" sz="4000" dirty="0" err="1">
                <a:solidFill>
                  <a:srgbClr val="FF0000"/>
                </a:solidFill>
              </a:rPr>
              <a:t>datatype</a:t>
            </a:r>
            <a:r>
              <a:rPr lang="en-IN" sz="4000" dirty="0">
                <a:solidFill>
                  <a:srgbClr val="FF0000"/>
                </a:solidFill>
              </a:rPr>
              <a:t>, ....); </a:t>
            </a:r>
          </a:p>
          <a:p>
            <a:pPr marL="0" indent="0">
              <a:buNone/>
            </a:pPr>
            <a:r>
              <a:rPr lang="en-IN" sz="4000" b="1" dirty="0"/>
              <a:t>ii. Primary key Constraints</a:t>
            </a:r>
            <a:r>
              <a:rPr lang="en-IN" sz="4000" dirty="0"/>
              <a:t>: It is used to prevent duplication of data in a column or a group of columns in a table. It does not allows the null values. </a:t>
            </a:r>
          </a:p>
          <a:p>
            <a:pPr marL="0" indent="0">
              <a:buNone/>
            </a:pPr>
            <a:endParaRPr lang="en-IN" sz="4000" dirty="0"/>
          </a:p>
          <a:p>
            <a:pPr marL="0" indent="0">
              <a:buNone/>
            </a:pPr>
            <a:r>
              <a:rPr lang="en-IN" sz="4000" b="1" dirty="0">
                <a:solidFill>
                  <a:srgbClr val="FF0000"/>
                </a:solidFill>
              </a:rPr>
              <a:t>Syntax: </a:t>
            </a:r>
            <a:r>
              <a:rPr lang="en-IN" sz="4000" dirty="0">
                <a:solidFill>
                  <a:srgbClr val="FF0000"/>
                </a:solidFill>
              </a:rPr>
              <a:t>create table </a:t>
            </a:r>
            <a:r>
              <a:rPr lang="en-IN" sz="4000" dirty="0" err="1">
                <a:solidFill>
                  <a:srgbClr val="FF0000"/>
                </a:solidFill>
              </a:rPr>
              <a:t>tablename</a:t>
            </a:r>
            <a:r>
              <a:rPr lang="en-IN" sz="4000" dirty="0">
                <a:solidFill>
                  <a:srgbClr val="FF0000"/>
                </a:solidFill>
              </a:rPr>
              <a:t> (columnname1 </a:t>
            </a:r>
            <a:r>
              <a:rPr lang="en-IN" sz="4000" dirty="0" err="1">
                <a:solidFill>
                  <a:srgbClr val="FF0000"/>
                </a:solidFill>
              </a:rPr>
              <a:t>datatype</a:t>
            </a:r>
            <a:r>
              <a:rPr lang="en-IN" sz="4000" dirty="0">
                <a:solidFill>
                  <a:srgbClr val="FF0000"/>
                </a:solidFill>
              </a:rPr>
              <a:t> </a:t>
            </a:r>
            <a:r>
              <a:rPr lang="en-IN" sz="4000" b="1" dirty="0">
                <a:solidFill>
                  <a:srgbClr val="FF0000"/>
                </a:solidFill>
              </a:rPr>
              <a:t>primary key, </a:t>
            </a:r>
            <a:r>
              <a:rPr lang="en-IN" sz="4000" dirty="0" smtClean="0">
                <a:solidFill>
                  <a:srgbClr val="FF0000"/>
                </a:solidFill>
              </a:rPr>
              <a:t>columnname2 </a:t>
            </a:r>
            <a:r>
              <a:rPr lang="en-IN" sz="4000" dirty="0" err="1">
                <a:solidFill>
                  <a:srgbClr val="FF0000"/>
                </a:solidFill>
              </a:rPr>
              <a:t>datatype</a:t>
            </a:r>
            <a:r>
              <a:rPr lang="en-IN" sz="4000" dirty="0">
                <a:solidFill>
                  <a:srgbClr val="FF0000"/>
                </a:solidFill>
              </a:rPr>
              <a:t>, </a:t>
            </a:r>
            <a:r>
              <a:rPr lang="en-IN" sz="4000" dirty="0" smtClean="0">
                <a:solidFill>
                  <a:srgbClr val="FF0000"/>
                </a:solidFill>
              </a:rPr>
              <a:t>…);</a:t>
            </a:r>
            <a:endParaRPr lang="en-IN" sz="4000" dirty="0">
              <a:solidFill>
                <a:srgbClr val="FF0000"/>
              </a:solidFill>
            </a:endParaRPr>
          </a:p>
        </p:txBody>
      </p:sp>
    </p:spTree>
    <p:extLst>
      <p:ext uri="{BB962C8B-B14F-4D97-AF65-F5344CB8AC3E}">
        <p14:creationId xmlns:p14="http://schemas.microsoft.com/office/powerpoint/2010/main" val="15748292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Referential Integrity Constraints</a:t>
            </a:r>
            <a:endParaRPr lang="en-US" sz="4000" dirty="0"/>
          </a:p>
        </p:txBody>
      </p:sp>
      <p:sp>
        <p:nvSpPr>
          <p:cNvPr id="3" name="Content Placeholder 2"/>
          <p:cNvSpPr>
            <a:spLocks noGrp="1"/>
          </p:cNvSpPr>
          <p:nvPr>
            <p:ph idx="1"/>
          </p:nvPr>
        </p:nvSpPr>
        <p:spPr/>
        <p:txBody>
          <a:bodyPr>
            <a:normAutofit/>
          </a:bodyPr>
          <a:lstStyle/>
          <a:p>
            <a:pPr algn="just"/>
            <a:r>
              <a:rPr lang="en-US" dirty="0" smtClean="0"/>
              <a:t>Set </a:t>
            </a:r>
            <a:r>
              <a:rPr lang="en-US" dirty="0"/>
              <a:t>of constraints applied to </a:t>
            </a:r>
            <a:r>
              <a:rPr lang="en-US" b="1" dirty="0">
                <a:solidFill>
                  <a:schemeClr val="accent1"/>
                </a:solidFill>
              </a:rPr>
              <a:t>foreign key </a:t>
            </a:r>
            <a:r>
              <a:rPr lang="en-US" dirty="0"/>
              <a:t>which </a:t>
            </a:r>
            <a:r>
              <a:rPr lang="en-US" b="1" dirty="0">
                <a:solidFill>
                  <a:schemeClr val="accent1"/>
                </a:solidFill>
              </a:rPr>
              <a:t>prevents entering a row in child table </a:t>
            </a:r>
            <a:r>
              <a:rPr lang="en-US" dirty="0"/>
              <a:t>(where you have foreign key) for which you don't have any </a:t>
            </a:r>
            <a:r>
              <a:rPr lang="en-US" b="1" dirty="0">
                <a:solidFill>
                  <a:schemeClr val="accent1"/>
                </a:solidFill>
              </a:rPr>
              <a:t>corresponding row in parent </a:t>
            </a:r>
            <a:r>
              <a:rPr lang="en-US" b="1" dirty="0" smtClean="0">
                <a:solidFill>
                  <a:schemeClr val="accent1"/>
                </a:solidFill>
              </a:rPr>
              <a:t>table</a:t>
            </a:r>
            <a:r>
              <a:rPr lang="en-US" dirty="0" smtClean="0"/>
              <a:t>.</a:t>
            </a:r>
          </a:p>
          <a:p>
            <a:pPr algn="just"/>
            <a:r>
              <a:rPr lang="en-US" dirty="0" smtClean="0"/>
              <a:t>Referential </a:t>
            </a:r>
            <a:r>
              <a:rPr lang="en-US" dirty="0"/>
              <a:t>Integrity prevents your table from having  </a:t>
            </a:r>
            <a:r>
              <a:rPr lang="en-US" b="1" dirty="0">
                <a:solidFill>
                  <a:schemeClr val="accent1"/>
                </a:solidFill>
              </a:rPr>
              <a:t>incorrect</a:t>
            </a:r>
            <a:r>
              <a:rPr lang="en-US" dirty="0"/>
              <a:t> or </a:t>
            </a:r>
            <a:r>
              <a:rPr lang="en-US" b="1" dirty="0">
                <a:solidFill>
                  <a:schemeClr val="accent1"/>
                </a:solidFill>
              </a:rPr>
              <a:t>incomplete </a:t>
            </a:r>
            <a:r>
              <a:rPr lang="en-US" b="1" dirty="0" smtClean="0">
                <a:solidFill>
                  <a:schemeClr val="accent1"/>
                </a:solidFill>
              </a:rPr>
              <a:t>relationship.</a:t>
            </a:r>
            <a:endParaRPr lang="en-US" b="1" dirty="0">
              <a:solidFill>
                <a:schemeClr val="accent1"/>
              </a:solidFill>
            </a:endParaRPr>
          </a:p>
          <a:p>
            <a:pPr algn="just"/>
            <a:endParaRPr lang="en-US" dirty="0"/>
          </a:p>
        </p:txBody>
      </p:sp>
    </p:spTree>
    <p:extLst>
      <p:ext uri="{BB962C8B-B14F-4D97-AF65-F5344CB8AC3E}">
        <p14:creationId xmlns:p14="http://schemas.microsoft.com/office/powerpoint/2010/main" val="395364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10000"/>
          </a:bodyPr>
          <a:lstStyle/>
          <a:p>
            <a:pPr marL="0" indent="0" algn="just">
              <a:buNone/>
            </a:pPr>
            <a:r>
              <a:rPr lang="en-IN" b="1" dirty="0" smtClean="0"/>
              <a:t>C</a:t>
            </a:r>
            <a:r>
              <a:rPr lang="en-IN" b="1" dirty="0"/>
              <a:t>. Referential Integrity Constraints: </a:t>
            </a:r>
            <a:endParaRPr lang="en-IN" dirty="0"/>
          </a:p>
          <a:p>
            <a:pPr marL="0" indent="0" algn="just">
              <a:buNone/>
            </a:pPr>
            <a:r>
              <a:rPr lang="en-IN" sz="2600" dirty="0"/>
              <a:t>Referential integrity constraints enforce relationship between tables. The foreign key establishes a column or a combination of columns as a foreign key. It establishes a relationship with the a specified primary or unique key in another table, called the referenced key </a:t>
            </a:r>
          </a:p>
          <a:p>
            <a:pPr marL="0" indent="0" algn="just">
              <a:buNone/>
            </a:pPr>
            <a:r>
              <a:rPr lang="en-IN" b="1" dirty="0">
                <a:solidFill>
                  <a:srgbClr val="FF0000"/>
                </a:solidFill>
              </a:rPr>
              <a:t>CREATE TABLE Orders (</a:t>
            </a:r>
          </a:p>
          <a:p>
            <a:pPr marL="0" indent="0" algn="just">
              <a:buNone/>
            </a:pPr>
            <a:r>
              <a:rPr lang="en-IN" b="1" dirty="0">
                <a:solidFill>
                  <a:srgbClr val="FF0000"/>
                </a:solidFill>
              </a:rPr>
              <a:t>    </a:t>
            </a:r>
            <a:r>
              <a:rPr lang="en-IN" b="1" dirty="0" err="1">
                <a:solidFill>
                  <a:srgbClr val="FF0000"/>
                </a:solidFill>
              </a:rPr>
              <a:t>OrderID</a:t>
            </a:r>
            <a:r>
              <a:rPr lang="en-IN" b="1" dirty="0">
                <a:solidFill>
                  <a:srgbClr val="FF0000"/>
                </a:solidFill>
              </a:rPr>
              <a:t> </a:t>
            </a:r>
            <a:r>
              <a:rPr lang="en-IN" b="1" dirty="0" err="1">
                <a:solidFill>
                  <a:srgbClr val="FF0000"/>
                </a:solidFill>
              </a:rPr>
              <a:t>int</a:t>
            </a:r>
            <a:r>
              <a:rPr lang="en-IN" b="1" dirty="0">
                <a:solidFill>
                  <a:srgbClr val="FF0000"/>
                </a:solidFill>
              </a:rPr>
              <a:t> NOT NULL PRIMARY KEY,</a:t>
            </a:r>
          </a:p>
          <a:p>
            <a:pPr marL="0" indent="0" algn="just">
              <a:buNone/>
            </a:pPr>
            <a:r>
              <a:rPr lang="en-IN" b="1" dirty="0">
                <a:solidFill>
                  <a:srgbClr val="FF0000"/>
                </a:solidFill>
              </a:rPr>
              <a:t>    </a:t>
            </a:r>
            <a:r>
              <a:rPr lang="en-IN" b="1" dirty="0" err="1">
                <a:solidFill>
                  <a:srgbClr val="FF0000"/>
                </a:solidFill>
              </a:rPr>
              <a:t>OrderNumber</a:t>
            </a:r>
            <a:r>
              <a:rPr lang="en-IN" b="1" dirty="0">
                <a:solidFill>
                  <a:srgbClr val="FF0000"/>
                </a:solidFill>
              </a:rPr>
              <a:t> </a:t>
            </a:r>
            <a:r>
              <a:rPr lang="en-IN" b="1" dirty="0" err="1">
                <a:solidFill>
                  <a:srgbClr val="FF0000"/>
                </a:solidFill>
              </a:rPr>
              <a:t>int</a:t>
            </a:r>
            <a:r>
              <a:rPr lang="en-IN" b="1" dirty="0">
                <a:solidFill>
                  <a:srgbClr val="FF0000"/>
                </a:solidFill>
              </a:rPr>
              <a:t> NOT NULL,</a:t>
            </a:r>
          </a:p>
          <a:p>
            <a:pPr marL="0" indent="0" algn="just">
              <a:buNone/>
            </a:pPr>
            <a:r>
              <a:rPr lang="en-IN" b="1" dirty="0">
                <a:solidFill>
                  <a:srgbClr val="FF0000"/>
                </a:solidFill>
              </a:rPr>
              <a:t>    </a:t>
            </a:r>
            <a:r>
              <a:rPr lang="en-IN" b="1" dirty="0" err="1">
                <a:solidFill>
                  <a:srgbClr val="FF0000"/>
                </a:solidFill>
              </a:rPr>
              <a:t>PersonID</a:t>
            </a:r>
            <a:r>
              <a:rPr lang="en-IN" b="1" dirty="0">
                <a:solidFill>
                  <a:srgbClr val="FF0000"/>
                </a:solidFill>
              </a:rPr>
              <a:t> </a:t>
            </a:r>
            <a:r>
              <a:rPr lang="en-IN" b="1" dirty="0" err="1">
                <a:solidFill>
                  <a:srgbClr val="FF0000"/>
                </a:solidFill>
              </a:rPr>
              <a:t>int</a:t>
            </a:r>
            <a:r>
              <a:rPr lang="en-IN" b="1" dirty="0">
                <a:solidFill>
                  <a:srgbClr val="FF0000"/>
                </a:solidFill>
              </a:rPr>
              <a:t> FOREIGN KEY REFERENCES Persons(</a:t>
            </a:r>
            <a:r>
              <a:rPr lang="en-IN" b="1" dirty="0" err="1">
                <a:solidFill>
                  <a:srgbClr val="FF0000"/>
                </a:solidFill>
              </a:rPr>
              <a:t>PersonID</a:t>
            </a:r>
            <a:r>
              <a:rPr lang="en-IN" b="1" dirty="0">
                <a:solidFill>
                  <a:srgbClr val="FF0000"/>
                </a:solidFill>
              </a:rPr>
              <a:t>)</a:t>
            </a:r>
          </a:p>
          <a:p>
            <a:pPr marL="0" indent="0" algn="just">
              <a:buNone/>
            </a:pPr>
            <a:r>
              <a:rPr lang="en-IN" b="1" dirty="0">
                <a:solidFill>
                  <a:srgbClr val="FF0000"/>
                </a:solidFill>
              </a:rPr>
              <a:t>);</a:t>
            </a:r>
            <a:endParaRPr lang="en-IN" dirty="0">
              <a:solidFill>
                <a:srgbClr val="FF0000"/>
              </a:solidFill>
            </a:endParaRPr>
          </a:p>
        </p:txBody>
      </p:sp>
    </p:spTree>
    <p:extLst>
      <p:ext uri="{BB962C8B-B14F-4D97-AF65-F5344CB8AC3E}">
        <p14:creationId xmlns:p14="http://schemas.microsoft.com/office/powerpoint/2010/main" val="16447316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14400"/>
          </a:xfrm>
        </p:spPr>
        <p:txBody>
          <a:bodyPr>
            <a:normAutofit/>
          </a:bodyPr>
          <a:lstStyle/>
          <a:p>
            <a:r>
              <a:rPr lang="en-US" sz="4000" dirty="0"/>
              <a:t>Structure of Relational Databases</a:t>
            </a:r>
          </a:p>
        </p:txBody>
      </p:sp>
      <p:sp>
        <p:nvSpPr>
          <p:cNvPr id="3" name="Content Placeholder 2"/>
          <p:cNvSpPr>
            <a:spLocks noGrp="1"/>
          </p:cNvSpPr>
          <p:nvPr>
            <p:ph idx="1"/>
          </p:nvPr>
        </p:nvSpPr>
        <p:spPr>
          <a:xfrm>
            <a:off x="304800" y="1524000"/>
            <a:ext cx="8382000" cy="4602163"/>
          </a:xfrm>
        </p:spPr>
        <p:txBody>
          <a:bodyPr>
            <a:noAutofit/>
          </a:bodyPr>
          <a:lstStyle/>
          <a:p>
            <a:pPr algn="just"/>
            <a:r>
              <a:rPr lang="en-US" sz="2800" dirty="0" smtClean="0"/>
              <a:t>Relational database </a:t>
            </a:r>
            <a:r>
              <a:rPr lang="en-US" sz="2800" dirty="0" smtClean="0">
                <a:sym typeface="Wingdings" panose="05000000000000000000" pitchFamily="2" charset="2"/>
              </a:rPr>
              <a:t> collection of </a:t>
            </a:r>
            <a:r>
              <a:rPr lang="en-US" sz="2800" dirty="0" smtClean="0">
                <a:solidFill>
                  <a:schemeClr val="accent1"/>
                </a:solidFill>
                <a:sym typeface="Wingdings" panose="05000000000000000000" pitchFamily="2" charset="2"/>
              </a:rPr>
              <a:t>tables</a:t>
            </a:r>
            <a:r>
              <a:rPr lang="en-US" sz="2800" dirty="0" smtClean="0">
                <a:sym typeface="Wingdings" panose="05000000000000000000" pitchFamily="2" charset="2"/>
              </a:rPr>
              <a:t> with unique names</a:t>
            </a:r>
          </a:p>
          <a:p>
            <a:pPr algn="just"/>
            <a:r>
              <a:rPr lang="en-US" sz="2800" dirty="0" smtClean="0">
                <a:sym typeface="Wingdings" panose="05000000000000000000" pitchFamily="2" charset="2"/>
              </a:rPr>
              <a:t>Tables  </a:t>
            </a:r>
            <a:r>
              <a:rPr lang="en-US" sz="2800" dirty="0" smtClean="0">
                <a:solidFill>
                  <a:schemeClr val="accent1"/>
                </a:solidFill>
                <a:sym typeface="Wingdings" panose="05000000000000000000" pitchFamily="2" charset="2"/>
              </a:rPr>
              <a:t>relations</a:t>
            </a:r>
          </a:p>
          <a:p>
            <a:pPr algn="just"/>
            <a:r>
              <a:rPr lang="en-US" sz="2800" dirty="0" smtClean="0">
                <a:sym typeface="Wingdings" panose="05000000000000000000" pitchFamily="2" charset="2"/>
              </a:rPr>
              <a:t>Rows of the table  </a:t>
            </a:r>
            <a:r>
              <a:rPr lang="en-US" sz="2800" dirty="0" smtClean="0">
                <a:solidFill>
                  <a:schemeClr val="accent1"/>
                </a:solidFill>
                <a:sym typeface="Wingdings" panose="05000000000000000000" pitchFamily="2" charset="2"/>
              </a:rPr>
              <a:t>records or tuples</a:t>
            </a:r>
          </a:p>
          <a:p>
            <a:pPr lvl="1" algn="just">
              <a:buFont typeface="Wingdings" panose="05000000000000000000" pitchFamily="2" charset="2"/>
              <a:buChar char="§"/>
            </a:pPr>
            <a:r>
              <a:rPr lang="en-US" dirty="0" smtClean="0">
                <a:sym typeface="Wingdings" panose="05000000000000000000" pitchFamily="2" charset="2"/>
              </a:rPr>
              <a:t>A </a:t>
            </a:r>
            <a:r>
              <a:rPr lang="en-US" dirty="0">
                <a:sym typeface="Wingdings" panose="05000000000000000000" pitchFamily="2" charset="2"/>
              </a:rPr>
              <a:t>row in a table represents a </a:t>
            </a:r>
            <a:r>
              <a:rPr lang="en-US" dirty="0">
                <a:solidFill>
                  <a:schemeClr val="accent1"/>
                </a:solidFill>
                <a:sym typeface="Wingdings" panose="05000000000000000000" pitchFamily="2" charset="2"/>
              </a:rPr>
              <a:t>relationship</a:t>
            </a:r>
            <a:r>
              <a:rPr lang="en-US" dirty="0">
                <a:sym typeface="Wingdings" panose="05000000000000000000" pitchFamily="2" charset="2"/>
              </a:rPr>
              <a:t> among a set of </a:t>
            </a:r>
            <a:r>
              <a:rPr lang="en-US" dirty="0" smtClean="0">
                <a:sym typeface="Wingdings" panose="05000000000000000000" pitchFamily="2" charset="2"/>
              </a:rPr>
              <a:t>values</a:t>
            </a:r>
          </a:p>
          <a:p>
            <a:pPr lvl="1" algn="just">
              <a:buFont typeface="Wingdings" panose="05000000000000000000" pitchFamily="2" charset="2"/>
              <a:buChar char="§"/>
            </a:pPr>
            <a:r>
              <a:rPr lang="en-US" dirty="0" smtClean="0">
                <a:sym typeface="Wingdings" panose="05000000000000000000" pitchFamily="2" charset="2"/>
              </a:rPr>
              <a:t>Set of </a:t>
            </a:r>
            <a:r>
              <a:rPr lang="en-US" dirty="0" smtClean="0">
                <a:solidFill>
                  <a:schemeClr val="accent1"/>
                </a:solidFill>
                <a:sym typeface="Wingdings" panose="05000000000000000000" pitchFamily="2" charset="2"/>
              </a:rPr>
              <a:t>similar records or tuples </a:t>
            </a:r>
            <a:r>
              <a:rPr lang="en-US" dirty="0" smtClean="0">
                <a:sym typeface="Wingdings" panose="05000000000000000000" pitchFamily="2" charset="2"/>
              </a:rPr>
              <a:t>forms a relation</a:t>
            </a:r>
          </a:p>
          <a:p>
            <a:pPr algn="just"/>
            <a:r>
              <a:rPr lang="en-US" sz="2800" dirty="0" smtClean="0">
                <a:sym typeface="Wingdings" panose="05000000000000000000" pitchFamily="2" charset="2"/>
              </a:rPr>
              <a:t>Columns of the table  </a:t>
            </a:r>
            <a:r>
              <a:rPr lang="en-US" sz="2800" dirty="0" smtClean="0">
                <a:solidFill>
                  <a:schemeClr val="accent1"/>
                </a:solidFill>
                <a:sym typeface="Wingdings" panose="05000000000000000000" pitchFamily="2" charset="2"/>
              </a:rPr>
              <a:t>attributes or fields</a:t>
            </a:r>
          </a:p>
          <a:p>
            <a:pPr algn="just"/>
            <a:endParaRPr lang="en-US" sz="2800" dirty="0"/>
          </a:p>
        </p:txBody>
      </p:sp>
    </p:spTree>
    <p:extLst>
      <p:ext uri="{BB962C8B-B14F-4D97-AF65-F5344CB8AC3E}">
        <p14:creationId xmlns:p14="http://schemas.microsoft.com/office/powerpoint/2010/main" val="7598683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4000" dirty="0" smtClean="0"/>
              <a:t>Contd..</a:t>
            </a:r>
            <a:endParaRPr lang="en-US" sz="4000" dirty="0"/>
          </a:p>
        </p:txBody>
      </p:sp>
      <p:sp>
        <p:nvSpPr>
          <p:cNvPr id="3" name="Content Placeholder 2"/>
          <p:cNvSpPr>
            <a:spLocks noGrp="1"/>
          </p:cNvSpPr>
          <p:nvPr>
            <p:ph idx="1"/>
          </p:nvPr>
        </p:nvSpPr>
        <p:spPr>
          <a:xfrm>
            <a:off x="457200" y="1219200"/>
            <a:ext cx="8229600" cy="4906963"/>
          </a:xfrm>
        </p:spPr>
        <p:txBody>
          <a:bodyPr>
            <a:normAutofit/>
          </a:bodyPr>
          <a:lstStyle/>
          <a:p>
            <a:pPr algn="just"/>
            <a:r>
              <a:rPr lang="en-US" sz="2800" dirty="0" smtClean="0">
                <a:sym typeface="Wingdings" panose="05000000000000000000" pitchFamily="2" charset="2"/>
              </a:rPr>
              <a:t>Set </a:t>
            </a:r>
            <a:r>
              <a:rPr lang="en-US" sz="2800" dirty="0">
                <a:sym typeface="Wingdings" panose="05000000000000000000" pitchFamily="2" charset="2"/>
              </a:rPr>
              <a:t>of </a:t>
            </a:r>
            <a:r>
              <a:rPr lang="en-US" sz="2800" dirty="0">
                <a:solidFill>
                  <a:schemeClr val="accent1"/>
                </a:solidFill>
                <a:sym typeface="Wingdings" panose="05000000000000000000" pitchFamily="2" charset="2"/>
              </a:rPr>
              <a:t>permitted values </a:t>
            </a:r>
            <a:r>
              <a:rPr lang="en-US" sz="2800" dirty="0">
                <a:sym typeface="Wingdings" panose="05000000000000000000" pitchFamily="2" charset="2"/>
              </a:rPr>
              <a:t>of the attributes  </a:t>
            </a:r>
            <a:r>
              <a:rPr lang="en-US" sz="2800" dirty="0">
                <a:solidFill>
                  <a:schemeClr val="accent1"/>
                </a:solidFill>
                <a:sym typeface="Wingdings" panose="05000000000000000000" pitchFamily="2" charset="2"/>
              </a:rPr>
              <a:t>domain values</a:t>
            </a:r>
          </a:p>
          <a:p>
            <a:pPr lvl="1" algn="just">
              <a:buFont typeface="Wingdings" panose="05000000000000000000" pitchFamily="2" charset="2"/>
              <a:buChar char="§"/>
            </a:pPr>
            <a:r>
              <a:rPr lang="en-US" dirty="0"/>
              <a:t>A domain is </a:t>
            </a:r>
            <a:r>
              <a:rPr lang="en-US" dirty="0">
                <a:solidFill>
                  <a:schemeClr val="accent1"/>
                </a:solidFill>
              </a:rPr>
              <a:t>atomic</a:t>
            </a:r>
            <a:r>
              <a:rPr lang="en-US" b="1" dirty="0"/>
              <a:t> </a:t>
            </a:r>
            <a:r>
              <a:rPr lang="en-US" dirty="0"/>
              <a:t>if elements of the domain are considered to be indivisible units.</a:t>
            </a:r>
            <a:endParaRPr lang="en-US" dirty="0">
              <a:sym typeface="Wingdings" panose="05000000000000000000" pitchFamily="2" charset="2"/>
            </a:endParaRPr>
          </a:p>
          <a:p>
            <a:pPr algn="just"/>
            <a:r>
              <a:rPr lang="en-US" sz="2800" dirty="0" smtClean="0">
                <a:solidFill>
                  <a:schemeClr val="accent1"/>
                </a:solidFill>
              </a:rPr>
              <a:t>Null </a:t>
            </a:r>
            <a:r>
              <a:rPr lang="en-US" sz="2800" dirty="0">
                <a:solidFill>
                  <a:schemeClr val="accent1"/>
                </a:solidFill>
              </a:rPr>
              <a:t>value </a:t>
            </a:r>
            <a:r>
              <a:rPr lang="en-US" sz="2800" dirty="0" smtClean="0">
                <a:sym typeface="Wingdings" panose="05000000000000000000" pitchFamily="2" charset="2"/>
              </a:rPr>
              <a:t></a:t>
            </a:r>
            <a:r>
              <a:rPr lang="en-US" sz="2800" dirty="0" smtClean="0"/>
              <a:t> </a:t>
            </a:r>
            <a:r>
              <a:rPr lang="en-US" sz="2800" dirty="0"/>
              <a:t>special value that signifies that the value is </a:t>
            </a:r>
            <a:r>
              <a:rPr lang="en-US" sz="2800" dirty="0">
                <a:solidFill>
                  <a:schemeClr val="accent1"/>
                </a:solidFill>
              </a:rPr>
              <a:t>unknown</a:t>
            </a:r>
            <a:r>
              <a:rPr lang="en-US" sz="2800" dirty="0"/>
              <a:t> </a:t>
            </a:r>
            <a:r>
              <a:rPr lang="en-US" sz="2800" dirty="0" smtClean="0"/>
              <a:t>or </a:t>
            </a:r>
            <a:r>
              <a:rPr lang="en-US" sz="2800" dirty="0" smtClean="0">
                <a:solidFill>
                  <a:schemeClr val="accent1"/>
                </a:solidFill>
              </a:rPr>
              <a:t>does </a:t>
            </a:r>
            <a:r>
              <a:rPr lang="en-US" sz="2800" dirty="0">
                <a:solidFill>
                  <a:schemeClr val="accent1"/>
                </a:solidFill>
              </a:rPr>
              <a:t>not exist</a:t>
            </a:r>
          </a:p>
        </p:txBody>
      </p:sp>
    </p:spTree>
    <p:extLst>
      <p:ext uri="{BB962C8B-B14F-4D97-AF65-F5344CB8AC3E}">
        <p14:creationId xmlns:p14="http://schemas.microsoft.com/office/powerpoint/2010/main" val="37855141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Example</a:t>
            </a:r>
            <a:endParaRPr lang="en-US" sz="4000"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057400"/>
            <a:ext cx="8458200" cy="2867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0340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Database </a:t>
            </a:r>
            <a:r>
              <a:rPr lang="en-US" sz="4000" dirty="0" smtClean="0"/>
              <a:t>Schema and Instance</a:t>
            </a:r>
            <a:endParaRPr lang="en-US" sz="4000" dirty="0"/>
          </a:p>
        </p:txBody>
      </p:sp>
      <p:sp>
        <p:nvSpPr>
          <p:cNvPr id="3" name="Content Placeholder 2"/>
          <p:cNvSpPr>
            <a:spLocks noGrp="1"/>
          </p:cNvSpPr>
          <p:nvPr>
            <p:ph idx="1"/>
          </p:nvPr>
        </p:nvSpPr>
        <p:spPr>
          <a:xfrm>
            <a:off x="457200" y="1447800"/>
            <a:ext cx="8229600" cy="4953000"/>
          </a:xfrm>
        </p:spPr>
        <p:txBody>
          <a:bodyPr>
            <a:normAutofit/>
          </a:bodyPr>
          <a:lstStyle/>
          <a:p>
            <a:pPr algn="just">
              <a:lnSpc>
                <a:spcPct val="110000"/>
              </a:lnSpc>
            </a:pPr>
            <a:r>
              <a:rPr lang="en-US" sz="2800" b="1" dirty="0" smtClean="0">
                <a:solidFill>
                  <a:schemeClr val="accent1"/>
                </a:solidFill>
              </a:rPr>
              <a:t>Database schema:</a:t>
            </a:r>
          </a:p>
          <a:p>
            <a:pPr lvl="1" algn="just">
              <a:lnSpc>
                <a:spcPct val="110000"/>
              </a:lnSpc>
              <a:buFont typeface="Wingdings" panose="05000000000000000000" pitchFamily="2" charset="2"/>
              <a:buChar char="Ø"/>
            </a:pPr>
            <a:r>
              <a:rPr lang="en-US" dirty="0" smtClean="0"/>
              <a:t>Logical </a:t>
            </a:r>
            <a:r>
              <a:rPr lang="en-US" dirty="0"/>
              <a:t>design </a:t>
            </a:r>
            <a:r>
              <a:rPr lang="en-US" dirty="0" smtClean="0"/>
              <a:t>or overall design of </a:t>
            </a:r>
            <a:r>
              <a:rPr lang="en-US" dirty="0"/>
              <a:t>the </a:t>
            </a:r>
            <a:r>
              <a:rPr lang="en-US" dirty="0" smtClean="0"/>
              <a:t>database</a:t>
            </a:r>
          </a:p>
          <a:p>
            <a:pPr lvl="1" algn="just">
              <a:lnSpc>
                <a:spcPct val="110000"/>
              </a:lnSpc>
              <a:buFont typeface="Wingdings" panose="05000000000000000000" pitchFamily="2" charset="2"/>
              <a:buChar char="Ø"/>
            </a:pPr>
            <a:r>
              <a:rPr lang="en-US" dirty="0" smtClean="0"/>
              <a:t>Does not change frequently</a:t>
            </a:r>
          </a:p>
          <a:p>
            <a:pPr lvl="1" algn="just">
              <a:lnSpc>
                <a:spcPct val="110000"/>
              </a:lnSpc>
              <a:buFont typeface="Wingdings" panose="05000000000000000000" pitchFamily="2" charset="2"/>
              <a:buChar char="Ø"/>
            </a:pPr>
            <a:r>
              <a:rPr lang="en-US" dirty="0" err="1" smtClean="0"/>
              <a:t>Eg</a:t>
            </a:r>
            <a:r>
              <a:rPr lang="en-US" dirty="0" smtClean="0"/>
              <a:t>: university (instructor, student)</a:t>
            </a:r>
          </a:p>
          <a:p>
            <a:pPr algn="just">
              <a:lnSpc>
                <a:spcPct val="110000"/>
              </a:lnSpc>
            </a:pPr>
            <a:r>
              <a:rPr lang="en-US" sz="2800" b="1" dirty="0">
                <a:solidFill>
                  <a:schemeClr val="accent1"/>
                </a:solidFill>
              </a:rPr>
              <a:t>D</a:t>
            </a:r>
            <a:r>
              <a:rPr lang="en-US" sz="2800" b="1" dirty="0" smtClean="0">
                <a:solidFill>
                  <a:schemeClr val="accent1"/>
                </a:solidFill>
              </a:rPr>
              <a:t>atabase instance</a:t>
            </a:r>
            <a:r>
              <a:rPr lang="en-US" sz="2800" dirty="0" smtClean="0">
                <a:solidFill>
                  <a:schemeClr val="accent1"/>
                </a:solidFill>
              </a:rPr>
              <a:t>:</a:t>
            </a:r>
          </a:p>
          <a:p>
            <a:pPr lvl="1" algn="just">
              <a:lnSpc>
                <a:spcPct val="110000"/>
              </a:lnSpc>
              <a:buFont typeface="Wingdings" panose="05000000000000000000" pitchFamily="2" charset="2"/>
              <a:buChar char="Ø"/>
            </a:pPr>
            <a:r>
              <a:rPr lang="en-US" dirty="0" smtClean="0"/>
              <a:t>Snapshot </a:t>
            </a:r>
            <a:r>
              <a:rPr lang="en-US" dirty="0"/>
              <a:t>of the data in the database at a given instant in time</a:t>
            </a:r>
            <a:r>
              <a:rPr lang="en-US" dirty="0" smtClean="0"/>
              <a:t>.</a:t>
            </a:r>
          </a:p>
          <a:p>
            <a:pPr lvl="1" algn="just">
              <a:lnSpc>
                <a:spcPct val="110000"/>
              </a:lnSpc>
              <a:buFont typeface="Wingdings" panose="05000000000000000000" pitchFamily="2" charset="2"/>
              <a:buChar char="Ø"/>
            </a:pPr>
            <a:r>
              <a:rPr lang="en-US" dirty="0" smtClean="0"/>
              <a:t>Changes frequently</a:t>
            </a:r>
            <a:endParaRPr lang="en-US" dirty="0"/>
          </a:p>
        </p:txBody>
      </p:sp>
    </p:spTree>
    <p:extLst>
      <p:ext uri="{BB962C8B-B14F-4D97-AF65-F5344CB8AC3E}">
        <p14:creationId xmlns:p14="http://schemas.microsoft.com/office/powerpoint/2010/main" val="40997050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Example</a:t>
            </a:r>
            <a:endParaRPr lang="en-US" sz="4000"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7772400"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81595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dirty="0" smtClean="0"/>
              <a:t>Relation Schema and Instance</a:t>
            </a:r>
            <a:endParaRPr lang="en-US" sz="4000" dirty="0"/>
          </a:p>
        </p:txBody>
      </p:sp>
      <p:sp>
        <p:nvSpPr>
          <p:cNvPr id="3" name="Content Placeholder 2"/>
          <p:cNvSpPr>
            <a:spLocks noGrp="1"/>
          </p:cNvSpPr>
          <p:nvPr>
            <p:ph idx="1"/>
          </p:nvPr>
        </p:nvSpPr>
        <p:spPr>
          <a:xfrm>
            <a:off x="457200" y="1219200"/>
            <a:ext cx="8229600" cy="5334000"/>
          </a:xfrm>
        </p:spPr>
        <p:txBody>
          <a:bodyPr>
            <a:normAutofit/>
          </a:bodyPr>
          <a:lstStyle/>
          <a:p>
            <a:pPr marL="0" indent="0" algn="just">
              <a:buNone/>
            </a:pPr>
            <a:r>
              <a:rPr lang="en-US" sz="2700" b="1" dirty="0" smtClean="0">
                <a:solidFill>
                  <a:schemeClr val="accent1"/>
                </a:solidFill>
              </a:rPr>
              <a:t>Relation schema:</a:t>
            </a:r>
            <a:endParaRPr lang="en-US" sz="2700" b="1" dirty="0" smtClean="0">
              <a:solidFill>
                <a:schemeClr val="accent1"/>
              </a:solidFill>
              <a:sym typeface="Wingdings" panose="05000000000000000000" pitchFamily="2" charset="2"/>
            </a:endParaRPr>
          </a:p>
          <a:p>
            <a:pPr algn="just"/>
            <a:r>
              <a:rPr lang="en-US" sz="2700" dirty="0"/>
              <a:t>C</a:t>
            </a:r>
            <a:r>
              <a:rPr lang="en-US" sz="2700" dirty="0" smtClean="0"/>
              <a:t>onsists </a:t>
            </a:r>
            <a:r>
              <a:rPr lang="en-US" sz="2700" dirty="0"/>
              <a:t>of a list of attributes and their </a:t>
            </a:r>
            <a:r>
              <a:rPr lang="en-US" sz="2700" dirty="0" smtClean="0"/>
              <a:t>corresponding domains.</a:t>
            </a:r>
          </a:p>
          <a:p>
            <a:pPr algn="just"/>
            <a:r>
              <a:rPr lang="en-US" sz="2700" dirty="0" smtClean="0"/>
              <a:t>Similar to a variable in programming language.</a:t>
            </a:r>
          </a:p>
          <a:p>
            <a:pPr algn="just"/>
            <a:r>
              <a:rPr lang="en-US" sz="2700" dirty="0" smtClean="0"/>
              <a:t>Does not change frequently</a:t>
            </a:r>
          </a:p>
          <a:p>
            <a:pPr algn="just"/>
            <a:r>
              <a:rPr lang="en-US" sz="2700" dirty="0" err="1" smtClean="0"/>
              <a:t>Eg</a:t>
            </a:r>
            <a:r>
              <a:rPr lang="en-US" sz="2700" dirty="0" smtClean="0"/>
              <a:t>: </a:t>
            </a:r>
            <a:r>
              <a:rPr lang="en-US" altLang="en-US" sz="2700" i="1" dirty="0"/>
              <a:t> instructor </a:t>
            </a:r>
            <a:r>
              <a:rPr lang="en-US" altLang="en-US" sz="2700" dirty="0"/>
              <a:t> = (</a:t>
            </a:r>
            <a:r>
              <a:rPr lang="en-US" altLang="en-US" sz="2700" i="1" dirty="0"/>
              <a:t>ID,  name, </a:t>
            </a:r>
            <a:r>
              <a:rPr lang="en-US" altLang="en-US" sz="2700" i="1" dirty="0" err="1"/>
              <a:t>dept_name</a:t>
            </a:r>
            <a:r>
              <a:rPr lang="en-US" altLang="en-US" sz="2700" i="1" dirty="0"/>
              <a:t>, salary</a:t>
            </a:r>
            <a:r>
              <a:rPr lang="en-US" altLang="en-US" sz="2700" dirty="0"/>
              <a:t>)</a:t>
            </a:r>
            <a:endParaRPr lang="en-US" sz="2700" dirty="0" smtClean="0"/>
          </a:p>
          <a:p>
            <a:pPr marL="0" indent="0" algn="just">
              <a:buNone/>
            </a:pPr>
            <a:r>
              <a:rPr lang="en-US" sz="2700" b="1" dirty="0" smtClean="0">
                <a:solidFill>
                  <a:schemeClr val="accent1"/>
                </a:solidFill>
              </a:rPr>
              <a:t>Relation instance:</a:t>
            </a:r>
          </a:p>
          <a:p>
            <a:pPr algn="just"/>
            <a:r>
              <a:rPr lang="en-US" sz="2700" dirty="0" smtClean="0"/>
              <a:t>Set of domain values in a relation at a particular point of time or current values</a:t>
            </a:r>
          </a:p>
          <a:p>
            <a:pPr algn="just"/>
            <a:r>
              <a:rPr lang="en-US" sz="2700" dirty="0" smtClean="0"/>
              <a:t>Similar to type definition in programming language</a:t>
            </a:r>
          </a:p>
          <a:p>
            <a:pPr algn="just"/>
            <a:r>
              <a:rPr lang="en-US" sz="2700" dirty="0" smtClean="0"/>
              <a:t>Changes frequently</a:t>
            </a:r>
            <a:endParaRPr lang="en-US" sz="2700" dirty="0"/>
          </a:p>
        </p:txBody>
      </p:sp>
    </p:spTree>
    <p:extLst>
      <p:ext uri="{BB962C8B-B14F-4D97-AF65-F5344CB8AC3E}">
        <p14:creationId xmlns:p14="http://schemas.microsoft.com/office/powerpoint/2010/main" val="24087408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dirty="0" err="1"/>
              <a:t>Codd’s</a:t>
            </a:r>
            <a:r>
              <a:rPr lang="en-IN" dirty="0"/>
              <a:t> rules,</a:t>
            </a:r>
          </a:p>
        </p:txBody>
      </p:sp>
      <p:sp>
        <p:nvSpPr>
          <p:cNvPr id="3" name="Content Placeholder 2"/>
          <p:cNvSpPr>
            <a:spLocks noGrp="1"/>
          </p:cNvSpPr>
          <p:nvPr>
            <p:ph idx="1"/>
          </p:nvPr>
        </p:nvSpPr>
        <p:spPr>
          <a:xfrm>
            <a:off x="457200" y="1295400"/>
            <a:ext cx="8229600" cy="4830763"/>
          </a:xfrm>
        </p:spPr>
        <p:txBody>
          <a:bodyPr>
            <a:normAutofit fontScale="92500"/>
          </a:bodyPr>
          <a:lstStyle/>
          <a:p>
            <a:pPr algn="just"/>
            <a:r>
              <a:rPr lang="en-IN" sz="2600" dirty="0"/>
              <a:t>Dr Edgar F. </a:t>
            </a:r>
            <a:r>
              <a:rPr lang="en-IN" sz="2600" dirty="0" err="1"/>
              <a:t>Codd</a:t>
            </a:r>
            <a:r>
              <a:rPr lang="en-IN" sz="2600" dirty="0"/>
              <a:t>, after his extensive research on the Relational Model of database systems, came up with twelve rules of his own, which according to him, a database must obey in order to be regarded as a true relational database.</a:t>
            </a:r>
          </a:p>
          <a:p>
            <a:pPr algn="just"/>
            <a:r>
              <a:rPr lang="en-IN" sz="2600" dirty="0"/>
              <a:t>These rules can be applied on any database system that manages stored data using only its relational capabilities. This is a foundation rule, which acts as a base for all the other rules</a:t>
            </a:r>
            <a:r>
              <a:rPr lang="en-IN" sz="2600" dirty="0" smtClean="0"/>
              <a:t>.</a:t>
            </a:r>
          </a:p>
          <a:p>
            <a:pPr algn="just"/>
            <a:r>
              <a:rPr lang="en-IN" sz="2800" dirty="0"/>
              <a:t>Often referred to as </a:t>
            </a:r>
            <a:r>
              <a:rPr lang="en-IN" sz="2800" b="1" dirty="0"/>
              <a:t>rule 0</a:t>
            </a:r>
            <a:r>
              <a:rPr lang="en-IN" sz="2800" dirty="0"/>
              <a:t>, this rule states that all subsequent rules are based on the notion that in order for a </a:t>
            </a:r>
            <a:r>
              <a:rPr lang="en-IN" sz="2800" dirty="0">
                <a:hlinkClick r:id="rId2"/>
              </a:rPr>
              <a:t>database</a:t>
            </a:r>
            <a:r>
              <a:rPr lang="en-IN" sz="2800" dirty="0"/>
              <a:t> to be considered relational, it must use its relational facilities exclusively to manage the database.</a:t>
            </a:r>
            <a:endParaRPr lang="en-IN" sz="2600" dirty="0"/>
          </a:p>
          <a:p>
            <a:pPr algn="just"/>
            <a:endParaRPr lang="en-IN" sz="2600" dirty="0"/>
          </a:p>
        </p:txBody>
      </p:sp>
    </p:spTree>
    <p:extLst>
      <p:ext uri="{BB962C8B-B14F-4D97-AF65-F5344CB8AC3E}">
        <p14:creationId xmlns:p14="http://schemas.microsoft.com/office/powerpoint/2010/main" val="14564961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91556FEDBFEFD4F8B31E3504C08F59B" ma:contentTypeVersion="2" ma:contentTypeDescription="Create a new document." ma:contentTypeScope="" ma:versionID="2413f410afdf32fabf9f4c9efa2e23bb">
  <xsd:schema xmlns:xsd="http://www.w3.org/2001/XMLSchema" xmlns:xs="http://www.w3.org/2001/XMLSchema" xmlns:p="http://schemas.microsoft.com/office/2006/metadata/properties" xmlns:ns2="4fe2d601-e1b7-4bf8-9999-ab480ffd6025" targetNamespace="http://schemas.microsoft.com/office/2006/metadata/properties" ma:root="true" ma:fieldsID="9c157616cf051e3098d0460831821542" ns2:_="">
    <xsd:import namespace="4fe2d601-e1b7-4bf8-9999-ab480ffd602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e2d601-e1b7-4bf8-9999-ab480ffd60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345538D-6638-43C9-AC09-A57E27F8B70C}"/>
</file>

<file path=customXml/itemProps2.xml><?xml version="1.0" encoding="utf-8"?>
<ds:datastoreItem xmlns:ds="http://schemas.openxmlformats.org/officeDocument/2006/customXml" ds:itemID="{6F02B371-739C-49DC-A151-D90E281F9E98}"/>
</file>

<file path=customXml/itemProps3.xml><?xml version="1.0" encoding="utf-8"?>
<ds:datastoreItem xmlns:ds="http://schemas.openxmlformats.org/officeDocument/2006/customXml" ds:itemID="{377E2D29-82E3-4005-B4BC-998F011065D7}"/>
</file>

<file path=docProps/app.xml><?xml version="1.0" encoding="utf-8"?>
<Properties xmlns="http://schemas.openxmlformats.org/officeDocument/2006/extended-properties" xmlns:vt="http://schemas.openxmlformats.org/officeDocument/2006/docPropsVTypes">
  <TotalTime>5031</TotalTime>
  <Words>1150</Words>
  <Application>Microsoft Office PowerPoint</Application>
  <PresentationFormat>On-screen Show (4:3)</PresentationFormat>
  <Paragraphs>137</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Introduction to Relational Model</vt:lpstr>
      <vt:lpstr>Relational Model</vt:lpstr>
      <vt:lpstr>Structure of Relational Databases</vt:lpstr>
      <vt:lpstr>Contd..</vt:lpstr>
      <vt:lpstr>Example</vt:lpstr>
      <vt:lpstr>Database Schema and Instance</vt:lpstr>
      <vt:lpstr>Example</vt:lpstr>
      <vt:lpstr>Relation Schema and Instance</vt:lpstr>
      <vt:lpstr> Codd’s rules,</vt:lpstr>
      <vt:lpstr>PowerPoint Presentation</vt:lpstr>
      <vt:lpstr>PowerPoint Presentation</vt:lpstr>
      <vt:lpstr>PowerPoint Presentation</vt:lpstr>
      <vt:lpstr>PowerPoint Presentation</vt:lpstr>
      <vt:lpstr>Keys</vt:lpstr>
      <vt:lpstr>Super Key</vt:lpstr>
      <vt:lpstr>Candidate Key</vt:lpstr>
      <vt:lpstr>Primary Key</vt:lpstr>
      <vt:lpstr>Foreign key</vt:lpstr>
      <vt:lpstr>Example</vt:lpstr>
      <vt:lpstr>Composite Key </vt:lpstr>
      <vt:lpstr>PowerPoint Presentation</vt:lpstr>
      <vt:lpstr> INTEGRITY CONSTRAINTS  </vt:lpstr>
      <vt:lpstr>Domain Integrity Constraints:</vt:lpstr>
      <vt:lpstr>PowerPoint Presentation</vt:lpstr>
      <vt:lpstr>B. Entity Integrity Constraints:  </vt:lpstr>
      <vt:lpstr>Referential Integrity Constraints</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Kiruthikaa Suresh</dc:creator>
  <cp:lastModifiedBy>Windows User</cp:lastModifiedBy>
  <cp:revision>76</cp:revision>
  <dcterms:created xsi:type="dcterms:W3CDTF">2015-01-06T15:04:16Z</dcterms:created>
  <dcterms:modified xsi:type="dcterms:W3CDTF">2021-09-27T06:28:32Z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0x010100691556FEDBFEFD4F8B31E3504C08F59B</vt:lpwstr>
  </property>
</Properties>
</file>