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78" r:id="rId10"/>
    <p:sldId id="280" r:id="rId11"/>
    <p:sldId id="279" r:id="rId12"/>
    <p:sldId id="273" r:id="rId13"/>
    <p:sldId id="274" r:id="rId14"/>
    <p:sldId id="275" r:id="rId15"/>
    <p:sldId id="276" r:id="rId16"/>
    <p:sldId id="277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>
        <p:scale>
          <a:sx n="70" d="100"/>
          <a:sy n="70" d="100"/>
        </p:scale>
        <p:origin x="-76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1F8-87F0-4382-A2EE-02372929F5B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FC5C-EC23-42CC-8AB5-00058901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4133045" cy="3087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6941" y="365125"/>
            <a:ext cx="4082603" cy="3464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8434" y="3829541"/>
            <a:ext cx="3245476" cy="25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cs typeface="Times New Roman" panose="02020603050405020304" pitchFamily="18" charset="0"/>
              </a:rPr>
              <a:t>Additional Inference 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60922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IR4.</a:t>
            </a:r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cs typeface="Times New Roman" panose="02020603050405020304" pitchFamily="18" charset="0"/>
              </a:rPr>
              <a:t>Decomposition</a:t>
            </a:r>
            <a:r>
              <a:rPr lang="en-US" dirty="0">
                <a:cs typeface="Times New Roman" panose="02020603050405020304" pitchFamily="18" charset="0"/>
              </a:rPr>
              <a:t>) If X -&gt; YZ, then X -&gt; Y and X -&gt; 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IR5.</a:t>
            </a:r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cs typeface="Times New Roman" panose="02020603050405020304" pitchFamily="18" charset="0"/>
              </a:rPr>
              <a:t>Union</a:t>
            </a:r>
            <a:r>
              <a:rPr lang="en-US" dirty="0">
                <a:cs typeface="Times New Roman" panose="02020603050405020304" pitchFamily="18" charset="0"/>
              </a:rPr>
              <a:t>) If X -&gt; Y and X -&gt; Z, then X -&gt; YZ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IR6.</a:t>
            </a:r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cs typeface="Times New Roman" panose="02020603050405020304" pitchFamily="18" charset="0"/>
              </a:rPr>
              <a:t>Psuedotransitivity</a:t>
            </a:r>
            <a:r>
              <a:rPr lang="en-US" dirty="0">
                <a:cs typeface="Times New Roman" panose="02020603050405020304" pitchFamily="18" charset="0"/>
              </a:rPr>
              <a:t>) If X -&gt; Y and WY -&gt; Z, then WX -&gt; </a:t>
            </a:r>
            <a:r>
              <a:rPr lang="en-US" dirty="0" smtClean="0">
                <a:cs typeface="Times New Roman" panose="02020603050405020304" pitchFamily="18" charset="0"/>
              </a:rPr>
              <a:t>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X → Y .... (1)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Augment (1) [X → Y] with the attribute set W	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XW </a:t>
            </a:r>
            <a:r>
              <a:rPr lang="en-US" dirty="0">
                <a:cs typeface="Times New Roman" panose="02020603050405020304" pitchFamily="18" charset="0"/>
              </a:rPr>
              <a:t>→ YW ..... (2)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YW </a:t>
            </a:r>
            <a:r>
              <a:rPr lang="en-US" dirty="0">
                <a:cs typeface="Times New Roman" panose="02020603050405020304" pitchFamily="18" charset="0"/>
              </a:rPr>
              <a:t>→ Z ..... (3)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Apply transitivity rule using (2) and (3)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      XW → YW and YW → Z	XW → 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 smtClean="0">
                <a:cs typeface="Times New Roman" panose="02020603050405020304" pitchFamily="18" charset="0"/>
              </a:rPr>
              <a:t>Note:</a:t>
            </a:r>
            <a:endParaRPr lang="en-US" b="1" u="sng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 The last three inference rules, as well as any other inference rules, can be deduced from IR1, IR2, and IR3 (completeness property)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Closure of set F, i.e., F</a:t>
            </a:r>
            <a:r>
              <a:rPr lang="en-US" baseline="30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can be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inferred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by repeatedly applying IR1, IR2, IR3 using the FDs in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320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Attribute </a:t>
            </a:r>
            <a:r>
              <a:rPr lang="en-IN" b="1" dirty="0" smtClean="0"/>
              <a:t>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set of attributes that are functionally dependent on the attribute A is called Attribute Closure of A and it can be represented as A</a:t>
            </a:r>
            <a:r>
              <a:rPr lang="en-IN" baseline="30000" dirty="0" smtClean="0"/>
              <a:t>+</a:t>
            </a:r>
            <a:r>
              <a:rPr lang="en-IN" dirty="0" smtClean="0"/>
              <a:t>.</a:t>
            </a:r>
          </a:p>
          <a:p>
            <a:pPr fontAlgn="base"/>
            <a:r>
              <a:rPr lang="en-IN" b="1" dirty="0"/>
              <a:t>Given R(</a:t>
            </a:r>
            <a:r>
              <a:rPr lang="en-IN" b="1" u="sng" dirty="0"/>
              <a:t>E-ID</a:t>
            </a:r>
            <a:r>
              <a:rPr lang="en-IN" b="1" dirty="0"/>
              <a:t>, E-NAME, E-CITY, E-STATE)</a:t>
            </a:r>
            <a:endParaRPr lang="en-IN" dirty="0"/>
          </a:p>
          <a:p>
            <a:r>
              <a:rPr lang="en-IN" b="1" dirty="0"/>
              <a:t>FDs = { E-ID-&gt;E-NAME, E-ID-&gt;E-CITY, E-ID-&gt;E-STATE, E-CITY-&gt;E-STATE </a:t>
            </a:r>
            <a:r>
              <a:rPr lang="en-IN" b="1" dirty="0" smtClean="0"/>
              <a:t>}</a:t>
            </a:r>
          </a:p>
          <a:p>
            <a:pPr fontAlgn="base"/>
            <a:r>
              <a:rPr lang="en-IN" dirty="0"/>
              <a:t>The attribute closure of E-ID can be calculated as:</a:t>
            </a:r>
          </a:p>
          <a:p>
            <a:pPr fontAlgn="base"/>
            <a:r>
              <a:rPr lang="en-IN" dirty="0"/>
              <a:t>Add E-ID to the set {E-ID}</a:t>
            </a:r>
          </a:p>
          <a:p>
            <a:pPr fontAlgn="base"/>
            <a:r>
              <a:rPr lang="en-IN" dirty="0"/>
              <a:t>Add Attributes which can be derived from any attribute of set. In this case, E-NAME and E-CITY, E-STATE can be derived from E-ID. So these are also a part of closure.</a:t>
            </a:r>
          </a:p>
          <a:p>
            <a:pPr fontAlgn="base"/>
            <a:r>
              <a:rPr lang="en-IN" b="1" dirty="0"/>
              <a:t>(E-ID)</a:t>
            </a:r>
            <a:r>
              <a:rPr lang="en-IN" b="1" baseline="30000" dirty="0"/>
              <a:t>+</a:t>
            </a:r>
            <a:r>
              <a:rPr lang="en-IN" b="1" dirty="0"/>
              <a:t> = {E-ID, E-NAME, E-CITY, E-STATE }</a:t>
            </a:r>
            <a:r>
              <a:rPr lang="en-IN" dirty="0"/>
              <a:t>Similarly,</a:t>
            </a:r>
          </a:p>
          <a:p>
            <a:r>
              <a:rPr lang="en-IN" b="1" dirty="0"/>
              <a:t>(E-NAME)</a:t>
            </a:r>
            <a:r>
              <a:rPr lang="en-IN" b="1" baseline="30000" dirty="0"/>
              <a:t>+</a:t>
            </a:r>
            <a:r>
              <a:rPr lang="en-IN" b="1" dirty="0"/>
              <a:t> = {E-NAME</a:t>
            </a:r>
            <a:r>
              <a:rPr lang="en-IN" b="1" dirty="0" smtClean="0"/>
              <a:t>}</a:t>
            </a:r>
          </a:p>
          <a:p>
            <a:r>
              <a:rPr lang="en-IN" dirty="0" smtClean="0"/>
              <a:t> </a:t>
            </a:r>
            <a:r>
              <a:rPr lang="en-IN" b="1" dirty="0"/>
              <a:t>(E-CITY)</a:t>
            </a:r>
            <a:r>
              <a:rPr lang="en-IN" b="1" baseline="30000" dirty="0"/>
              <a:t>+</a:t>
            </a:r>
            <a:r>
              <a:rPr lang="en-IN" b="1" dirty="0"/>
              <a:t> = {E-CITY, E_STATE}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9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Functional Dependencies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3"/>
            <a:ext cx="10515600" cy="5098440"/>
          </a:xfrm>
        </p:spPr>
        <p:txBody>
          <a:bodyPr/>
          <a:lstStyle/>
          <a:p>
            <a:r>
              <a:rPr lang="en-IN" b="1" dirty="0"/>
              <a:t>Multivalued dependency:</a:t>
            </a:r>
            <a:endParaRPr lang="en-IN" dirty="0"/>
          </a:p>
          <a:p>
            <a:r>
              <a:rPr lang="en-IN" b="1" dirty="0"/>
              <a:t>Trivial functional dependency</a:t>
            </a:r>
            <a:r>
              <a:rPr lang="en-IN" dirty="0"/>
              <a:t>:</a:t>
            </a:r>
          </a:p>
          <a:p>
            <a:r>
              <a:rPr lang="en-IN" b="1" dirty="0"/>
              <a:t>Non-trivial functional dependency</a:t>
            </a:r>
            <a:r>
              <a:rPr lang="en-IN" dirty="0"/>
              <a:t>:</a:t>
            </a:r>
          </a:p>
          <a:p>
            <a:r>
              <a:rPr lang="en-IN" b="1" dirty="0"/>
              <a:t>Transitive dependency: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5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Multivalued dependency in DBMS</a:t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82" y="777922"/>
            <a:ext cx="10515600" cy="56228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Multivalued dependency occurs in the situation where there are multiple independent multivalued attributes in a single table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A multivalued dependency is a complete constraint between two sets of attributes in a relation. It requires that certain tuples be present in a relation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r>
              <a:rPr lang="en-IN" dirty="0"/>
              <a:t>In this example, </a:t>
            </a:r>
            <a:r>
              <a:rPr lang="en-IN" dirty="0" err="1"/>
              <a:t>maf_year</a:t>
            </a:r>
            <a:r>
              <a:rPr lang="en-IN" dirty="0"/>
              <a:t> and </a:t>
            </a:r>
            <a:r>
              <a:rPr lang="en-IN" dirty="0" err="1"/>
              <a:t>color</a:t>
            </a:r>
            <a:r>
              <a:rPr lang="en-IN" dirty="0"/>
              <a:t> are independent of each other but dependent on </a:t>
            </a:r>
            <a:r>
              <a:rPr lang="en-IN" dirty="0" err="1"/>
              <a:t>car_model</a:t>
            </a:r>
            <a:r>
              <a:rPr lang="en-IN" dirty="0"/>
              <a:t>. In this example, these two columns are said to be </a:t>
            </a:r>
            <a:r>
              <a:rPr lang="en-IN" dirty="0" err="1"/>
              <a:t>multivalue</a:t>
            </a:r>
            <a:r>
              <a:rPr lang="en-IN" dirty="0"/>
              <a:t> dependent on </a:t>
            </a:r>
            <a:r>
              <a:rPr lang="en-IN" dirty="0" err="1"/>
              <a:t>car_model</a:t>
            </a:r>
            <a:r>
              <a:rPr lang="en-IN" dirty="0"/>
              <a:t>.</a:t>
            </a:r>
          </a:p>
          <a:p>
            <a:r>
              <a:rPr lang="en-IN" dirty="0"/>
              <a:t>This dependence can be represented like this:</a:t>
            </a:r>
          </a:p>
          <a:p>
            <a:r>
              <a:rPr lang="en-IN" dirty="0" err="1"/>
              <a:t>car_model</a:t>
            </a:r>
            <a:r>
              <a:rPr lang="en-IN" dirty="0"/>
              <a:t> -&gt; </a:t>
            </a:r>
            <a:r>
              <a:rPr lang="en-IN" dirty="0" err="1"/>
              <a:t>maf_year</a:t>
            </a:r>
            <a:endParaRPr lang="en-IN" dirty="0"/>
          </a:p>
          <a:p>
            <a:r>
              <a:rPr lang="en-IN" dirty="0" err="1"/>
              <a:t>car_model</a:t>
            </a:r>
            <a:r>
              <a:rPr lang="en-IN" dirty="0"/>
              <a:t>-&gt; colour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1026" name="Picture 2" descr="C:\Users\Admin\Desktop\de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3" y="2348019"/>
            <a:ext cx="7178723" cy="139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Trivial Functional </a:t>
            </a:r>
            <a:r>
              <a:rPr lang="en-IN" b="1" dirty="0" smtClean="0"/>
              <a:t>dependency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515600" cy="5207972"/>
          </a:xfrm>
        </p:spPr>
        <p:txBody>
          <a:bodyPr/>
          <a:lstStyle/>
          <a:p>
            <a:pPr algn="just"/>
            <a:r>
              <a:rPr lang="en-IN" dirty="0"/>
              <a:t>The Trivial dependency is a set of attributes which are called a trivial if the set of attributes are included in that attribute.</a:t>
            </a:r>
          </a:p>
          <a:p>
            <a:pPr algn="just"/>
            <a:r>
              <a:rPr lang="en-IN" dirty="0"/>
              <a:t>So, X -&gt; Y is a trivial functional dependency if Y is a subset of X.</a:t>
            </a:r>
          </a:p>
          <a:p>
            <a:pPr algn="just"/>
            <a:r>
              <a:rPr lang="en-IN" dirty="0"/>
              <a:t>Consider this table with two columns </a:t>
            </a:r>
            <a:r>
              <a:rPr lang="en-IN" dirty="0" err="1"/>
              <a:t>Emp_id</a:t>
            </a:r>
            <a:r>
              <a:rPr lang="en-IN" dirty="0"/>
              <a:t> and </a:t>
            </a:r>
            <a:r>
              <a:rPr lang="en-IN" dirty="0" err="1"/>
              <a:t>Emp_name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{</a:t>
            </a:r>
            <a:r>
              <a:rPr lang="en-IN" dirty="0" err="1"/>
              <a:t>Emp_id</a:t>
            </a:r>
            <a:r>
              <a:rPr lang="en-IN" dirty="0"/>
              <a:t>, </a:t>
            </a:r>
            <a:r>
              <a:rPr lang="en-IN" dirty="0" err="1"/>
              <a:t>Emp_name</a:t>
            </a:r>
            <a:r>
              <a:rPr lang="en-IN" dirty="0"/>
              <a:t>} -&gt; </a:t>
            </a:r>
            <a:r>
              <a:rPr lang="en-IN" dirty="0" err="1"/>
              <a:t>Emp_id</a:t>
            </a:r>
            <a:r>
              <a:rPr lang="en-IN" dirty="0"/>
              <a:t> is a trivial functional dependency as </a:t>
            </a:r>
            <a:r>
              <a:rPr lang="en-IN" dirty="0" err="1"/>
              <a:t>Emp_id</a:t>
            </a:r>
            <a:r>
              <a:rPr lang="en-IN" dirty="0"/>
              <a:t> is a subset of {</a:t>
            </a:r>
            <a:r>
              <a:rPr lang="en-IN" dirty="0" err="1"/>
              <a:t>Emp_id,Emp_name</a:t>
            </a:r>
            <a:r>
              <a:rPr lang="en-IN" dirty="0" smtClean="0"/>
              <a:t>}.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C:\Users\Admin\Desktop\f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176215"/>
            <a:ext cx="5410200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9689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Non trivial functional dependency in DBMS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IN" dirty="0"/>
              <a:t>Functional dependency which also known as a nontrivial dependency occurs when A-&gt;B holds true where B is not a subset of A.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 relationship, if attribute B is not a subset of attribute A, then it is considered as a non-trivial dependency</a:t>
            </a:r>
            <a:r>
              <a:rPr lang="en-IN" dirty="0" smtClean="0"/>
              <a:t>.</a:t>
            </a:r>
          </a:p>
          <a:p>
            <a:r>
              <a:rPr lang="en-IN" dirty="0"/>
              <a:t>Company} -&gt; {CEO} (if we know the Company, we knows the CEO name)</a:t>
            </a:r>
          </a:p>
          <a:p>
            <a:r>
              <a:rPr lang="en-IN" dirty="0"/>
              <a:t>But CEO is not a subset of Company, and hence it's non-trivial functional dependency.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 descr="C:\Users\Admin\Desktop\f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6" y="4831307"/>
            <a:ext cx="6477000" cy="15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6550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Transitive dependency: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/>
          <a:lstStyle/>
          <a:p>
            <a:r>
              <a:rPr lang="en-IN" dirty="0"/>
              <a:t>A transitive is a type of functional dependency which happens when t is indirectly formed by two functional dependencies.</a:t>
            </a:r>
          </a:p>
          <a:p>
            <a:r>
              <a:rPr lang="en-IN" dirty="0"/>
              <a:t>{Company} -&gt; {CEO} (if we know the </a:t>
            </a:r>
            <a:r>
              <a:rPr lang="en-IN" dirty="0" err="1"/>
              <a:t>compay</a:t>
            </a:r>
            <a:r>
              <a:rPr lang="en-IN" dirty="0"/>
              <a:t>, we know its CEO's name)</a:t>
            </a:r>
          </a:p>
          <a:p>
            <a:r>
              <a:rPr lang="en-IN" dirty="0"/>
              <a:t>{CEO } -&gt; {Age} If we know the CEO, we know the Age</a:t>
            </a:r>
          </a:p>
          <a:p>
            <a:r>
              <a:rPr lang="en-IN" dirty="0"/>
              <a:t>Therefore according to the rule of rule of transitive dependency:</a:t>
            </a:r>
          </a:p>
          <a:p>
            <a:r>
              <a:rPr lang="en-IN" dirty="0"/>
              <a:t>{ Company} -&gt; {Age} should hold, that makes sense because if we know the company name, we can know his age</a:t>
            </a:r>
            <a:r>
              <a:rPr lang="en-IN" dirty="0" smtClean="0"/>
              <a:t>.</a:t>
            </a:r>
          </a:p>
          <a:p>
            <a:r>
              <a:rPr lang="en-IN" dirty="0"/>
              <a:t>Note: You need to remember that transitive dependency can only occur in a relation of three or more attributes.</a:t>
            </a:r>
          </a:p>
          <a:p>
            <a:endParaRPr lang="en-IN" dirty="0"/>
          </a:p>
        </p:txBody>
      </p:sp>
      <p:pic>
        <p:nvPicPr>
          <p:cNvPr id="4098" name="Picture 2" descr="C:\Users\Admin\Desktop\f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61" y="5254388"/>
            <a:ext cx="6667500" cy="12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Consider the relation scheme R = {E, F, G, H, I, J, K, L, M</a:t>
            </a:r>
            <a:r>
              <a:rPr lang="en-IN" b="1"/>
              <a:t>, </a:t>
            </a:r>
            <a:r>
              <a:rPr lang="en-IN" b="1" smtClean="0"/>
              <a:t>N} </a:t>
            </a:r>
            <a:r>
              <a:rPr lang="en-IN" b="1" dirty="0"/>
              <a:t>and the set of functional dependencies </a:t>
            </a:r>
            <a:endParaRPr lang="en-IN" b="1" dirty="0" smtClean="0"/>
          </a:p>
          <a:p>
            <a:r>
              <a:rPr lang="en-IN" b="1" dirty="0" smtClean="0"/>
              <a:t>{{</a:t>
            </a:r>
            <a:r>
              <a:rPr lang="en-IN" b="1" dirty="0"/>
              <a:t>E, F} -&gt; {G</a:t>
            </a:r>
            <a:r>
              <a:rPr lang="en-IN" b="1" dirty="0" smtClean="0"/>
              <a:t>},</a:t>
            </a:r>
          </a:p>
          <a:p>
            <a:r>
              <a:rPr lang="en-IN" b="1" dirty="0" smtClean="0"/>
              <a:t> </a:t>
            </a:r>
            <a:r>
              <a:rPr lang="en-IN" b="1" dirty="0"/>
              <a:t>{F} -&gt; {I, J</a:t>
            </a:r>
            <a:r>
              <a:rPr lang="en-IN" b="1" dirty="0" smtClean="0"/>
              <a:t>},</a:t>
            </a:r>
          </a:p>
          <a:p>
            <a:r>
              <a:rPr lang="en-IN" b="1" dirty="0" smtClean="0"/>
              <a:t> </a:t>
            </a:r>
            <a:r>
              <a:rPr lang="en-IN" b="1" dirty="0"/>
              <a:t>{E, H} -&gt; {K, L}, </a:t>
            </a:r>
            <a:endParaRPr lang="en-IN" b="1" dirty="0" smtClean="0"/>
          </a:p>
          <a:p>
            <a:r>
              <a:rPr lang="en-IN" b="1" dirty="0" smtClean="0"/>
              <a:t>K </a:t>
            </a:r>
            <a:r>
              <a:rPr lang="en-IN" b="1" dirty="0"/>
              <a:t>-&gt; {M}, </a:t>
            </a:r>
            <a:endParaRPr lang="en-IN" b="1" dirty="0" smtClean="0"/>
          </a:p>
          <a:p>
            <a:r>
              <a:rPr lang="en-IN" b="1" dirty="0" smtClean="0"/>
              <a:t>L </a:t>
            </a:r>
            <a:r>
              <a:rPr lang="en-IN" b="1" dirty="0"/>
              <a:t>-&gt; {N} on R. </a:t>
            </a:r>
            <a:endParaRPr lang="en-IN" b="1" dirty="0" smtClean="0"/>
          </a:p>
          <a:p>
            <a:r>
              <a:rPr lang="en-IN" b="1" dirty="0" smtClean="0"/>
              <a:t>What </a:t>
            </a:r>
            <a:r>
              <a:rPr lang="en-IN" b="1" dirty="0"/>
              <a:t>is the key for R? </a:t>
            </a:r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. {E, F}</a:t>
            </a:r>
            <a:br>
              <a:rPr lang="en-IN" b="1" dirty="0"/>
            </a:br>
            <a:r>
              <a:rPr lang="en-IN" b="1" dirty="0"/>
              <a:t>B. {E, F, H}</a:t>
            </a:r>
            <a:br>
              <a:rPr lang="en-IN" b="1" dirty="0"/>
            </a:br>
            <a:r>
              <a:rPr lang="en-IN" b="1" dirty="0"/>
              <a:t>C. {E, F, H, K, L}</a:t>
            </a:r>
            <a:br>
              <a:rPr lang="en-IN" b="1" dirty="0"/>
            </a:br>
            <a:r>
              <a:rPr lang="en-IN" b="1" dirty="0"/>
              <a:t>D. {E}</a:t>
            </a:r>
          </a:p>
        </p:txBody>
      </p:sp>
    </p:spTree>
    <p:extLst>
      <p:ext uri="{BB962C8B-B14F-4D97-AF65-F5344CB8AC3E}">
        <p14:creationId xmlns:p14="http://schemas.microsoft.com/office/powerpoint/2010/main" val="30364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/>
          </a:bodyPr>
          <a:lstStyle/>
          <a:p>
            <a:r>
              <a:rPr lang="en-IN" b="1" dirty="0"/>
              <a:t>Answer: Finding attribute closure of all given options, we get:</a:t>
            </a:r>
            <a:br>
              <a:rPr lang="en-IN" b="1" dirty="0"/>
            </a:br>
            <a:r>
              <a:rPr lang="en-IN" b="1" dirty="0"/>
              <a:t>{E,F}+ = {EFGIJ}</a:t>
            </a:r>
            <a:br>
              <a:rPr lang="en-IN" b="1" dirty="0"/>
            </a:br>
            <a:r>
              <a:rPr lang="en-IN" b="1" dirty="0"/>
              <a:t>{E,F,H}+ = {EFHGIJKLMN}</a:t>
            </a:r>
            <a:br>
              <a:rPr lang="en-IN" b="1" dirty="0"/>
            </a:br>
            <a:r>
              <a:rPr lang="en-IN" b="1" dirty="0"/>
              <a:t>{E,F,H,K,L}+ = {{EFHGIJKLMN}</a:t>
            </a:r>
            <a:br>
              <a:rPr lang="en-IN" b="1" dirty="0"/>
            </a:br>
            <a:r>
              <a:rPr lang="en-IN" b="1" dirty="0"/>
              <a:t>{E}+ = {E}</a:t>
            </a:r>
            <a:br>
              <a:rPr lang="en-IN" b="1" dirty="0"/>
            </a:br>
            <a:r>
              <a:rPr lang="en-IN" b="1" dirty="0"/>
              <a:t>{EFH}+ and {EFHKL}+ results in set of all attributes, but EFH is minimal. So it will be candidate key. So correct option is (B).</a:t>
            </a:r>
          </a:p>
        </p:txBody>
      </p:sp>
    </p:spTree>
    <p:extLst>
      <p:ext uri="{BB962C8B-B14F-4D97-AF65-F5344CB8AC3E}">
        <p14:creationId xmlns:p14="http://schemas.microsoft.com/office/powerpoint/2010/main" val="21157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/>
          <a:lstStyle/>
          <a:p>
            <a:r>
              <a:rPr lang="en-IN" b="1" dirty="0"/>
              <a:t>Consider a relation scheme R = (A, B, C, D, E, H) on which the following functional dependencies hold: {A–&gt;B, BC–&gt; D, E–&gt;C, D–&gt;A}. What are the candidate keys of R</a:t>
            </a:r>
            <a:r>
              <a:rPr lang="en-IN" b="1" dirty="0" smtClean="0"/>
              <a:t>?</a:t>
            </a:r>
          </a:p>
          <a:p>
            <a:r>
              <a:rPr lang="en-IN" dirty="0"/>
              <a:t>(a) AE, BE</a:t>
            </a:r>
            <a:br>
              <a:rPr lang="en-IN" dirty="0"/>
            </a:br>
            <a:r>
              <a:rPr lang="en-IN" dirty="0"/>
              <a:t>(b) AE, BE, DE</a:t>
            </a:r>
            <a:br>
              <a:rPr lang="en-IN" dirty="0"/>
            </a:br>
            <a:r>
              <a:rPr lang="en-IN" dirty="0"/>
              <a:t>(c) AEH, BEH, BCH</a:t>
            </a:r>
            <a:br>
              <a:rPr lang="en-IN" dirty="0"/>
            </a:br>
            <a:r>
              <a:rPr lang="en-IN" dirty="0"/>
              <a:t>(d) AEH, BEH, DEH</a:t>
            </a:r>
          </a:p>
        </p:txBody>
      </p:sp>
    </p:spTree>
    <p:extLst>
      <p:ext uri="{BB962C8B-B14F-4D97-AF65-F5344CB8AC3E}">
        <p14:creationId xmlns:p14="http://schemas.microsoft.com/office/powerpoint/2010/main" val="81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Functional Dependencies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7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en-IN" b="1" dirty="0"/>
              <a:t>Answer:</a:t>
            </a:r>
            <a:r>
              <a:rPr lang="en-IN" dirty="0"/>
              <a:t> (AE)+ = {ABECD} which is not set of all attributes. So AE is not a candidate key. Hence option A and B are wrong.</a:t>
            </a:r>
            <a:br>
              <a:rPr lang="en-IN" dirty="0"/>
            </a:br>
            <a:r>
              <a:rPr lang="en-IN" dirty="0"/>
              <a:t>(AEH)+ = {ABCDEH}</a:t>
            </a:r>
            <a:br>
              <a:rPr lang="en-IN" dirty="0"/>
            </a:br>
            <a:r>
              <a:rPr lang="en-IN" dirty="0"/>
              <a:t>(BEH)+ = {BEHCDA}</a:t>
            </a:r>
            <a:br>
              <a:rPr lang="en-IN" dirty="0"/>
            </a:br>
            <a:r>
              <a:rPr lang="en-IN" dirty="0"/>
              <a:t>(BCH)+ = {BCHDA} which is not set of all attributes. So BCH is not a candidate key. Hence option C is wrong.</a:t>
            </a:r>
            <a:br>
              <a:rPr lang="en-IN" dirty="0"/>
            </a:br>
            <a:r>
              <a:rPr lang="en-IN" dirty="0"/>
              <a:t>So correct answer is D.</a:t>
            </a:r>
          </a:p>
        </p:txBody>
      </p:sp>
    </p:spTree>
    <p:extLst>
      <p:ext uri="{BB962C8B-B14F-4D97-AF65-F5344CB8AC3E}">
        <p14:creationId xmlns:p14="http://schemas.microsoft.com/office/powerpoint/2010/main" val="4670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62" y="0"/>
            <a:ext cx="10515600" cy="93564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4" y="1030310"/>
            <a:ext cx="11119832" cy="57246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Functional dependency in a database serves as a </a:t>
            </a:r>
            <a:r>
              <a:rPr lang="en-US" dirty="0">
                <a:solidFill>
                  <a:srgbClr val="0070C0"/>
                </a:solidFill>
              </a:rPr>
              <a:t>constraint</a:t>
            </a:r>
            <a:r>
              <a:rPr lang="en-US" dirty="0"/>
              <a:t> between two sets of </a:t>
            </a:r>
            <a:r>
              <a:rPr lang="en-US" dirty="0" smtClean="0"/>
              <a:t>attributes.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relationship</a:t>
            </a:r>
            <a:r>
              <a:rPr lang="en-US" dirty="0"/>
              <a:t> that exists when one attribute </a:t>
            </a:r>
            <a:r>
              <a:rPr lang="en-US" dirty="0">
                <a:solidFill>
                  <a:srgbClr val="0070C0"/>
                </a:solidFill>
              </a:rPr>
              <a:t>uniquely determines </a:t>
            </a:r>
            <a:r>
              <a:rPr lang="en-US" dirty="0"/>
              <a:t>another attribute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R is a relation with attributes X and Y, a </a:t>
            </a:r>
            <a:r>
              <a:rPr lang="en-US" dirty="0">
                <a:solidFill>
                  <a:srgbClr val="0070C0"/>
                </a:solidFill>
              </a:rPr>
              <a:t>functional dependency </a:t>
            </a:r>
            <a:r>
              <a:rPr lang="en-US" dirty="0"/>
              <a:t>between the attributes is represented as </a:t>
            </a:r>
            <a:r>
              <a:rPr lang="en-US" dirty="0">
                <a:solidFill>
                  <a:srgbClr val="0070C0"/>
                </a:solidFill>
              </a:rPr>
              <a:t>X-&gt;Y</a:t>
            </a:r>
            <a:r>
              <a:rPr lang="en-US" dirty="0"/>
              <a:t>, which specifies </a:t>
            </a:r>
            <a:r>
              <a:rPr lang="en-US" dirty="0">
                <a:solidFill>
                  <a:srgbClr val="0070C0"/>
                </a:solidFill>
              </a:rPr>
              <a:t>Y is functionally dependent on X.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X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determinant set </a:t>
            </a:r>
            <a:r>
              <a:rPr lang="en-US" dirty="0" smtClean="0">
                <a:sym typeface="Wingdings" panose="05000000000000000000" pitchFamily="2" charset="2"/>
              </a:rPr>
              <a:t> called as </a:t>
            </a:r>
            <a:r>
              <a:rPr lang="en-US" dirty="0" smtClean="0">
                <a:solidFill>
                  <a:srgbClr val="0070C0"/>
                </a:solidFill>
              </a:rPr>
              <a:t>left-hand side </a:t>
            </a:r>
            <a:r>
              <a:rPr lang="en-US" dirty="0" smtClean="0"/>
              <a:t>of the FD and </a:t>
            </a:r>
            <a:r>
              <a:rPr lang="en-US" dirty="0"/>
              <a:t>Y is a </a:t>
            </a:r>
            <a:r>
              <a:rPr lang="en-US" dirty="0">
                <a:solidFill>
                  <a:srgbClr val="0070C0"/>
                </a:solidFill>
              </a:rPr>
              <a:t>dependent </a:t>
            </a:r>
            <a:r>
              <a:rPr lang="en-US" dirty="0" smtClean="0">
                <a:solidFill>
                  <a:srgbClr val="0070C0"/>
                </a:solidFill>
              </a:rPr>
              <a:t>attribute </a:t>
            </a:r>
            <a:r>
              <a:rPr lang="en-US" dirty="0" smtClean="0">
                <a:sym typeface="Wingdings" panose="05000000000000000000" pitchFamily="2" charset="2"/>
              </a:rPr>
              <a:t> called as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right-hand side </a:t>
            </a:r>
            <a:r>
              <a:rPr lang="en-US" dirty="0" smtClean="0"/>
              <a:t>of the FD.</a:t>
            </a:r>
          </a:p>
          <a:p>
            <a:pPr algn="just"/>
            <a:r>
              <a:rPr lang="en-US" dirty="0"/>
              <a:t>The left hand side attributes </a:t>
            </a:r>
            <a:r>
              <a:rPr lang="en-US" dirty="0">
                <a:solidFill>
                  <a:srgbClr val="0070C0"/>
                </a:solidFill>
              </a:rPr>
              <a:t>determines</a:t>
            </a:r>
            <a:r>
              <a:rPr lang="en-US" dirty="0"/>
              <a:t> the values of attributes at right hand side.</a:t>
            </a:r>
            <a:endParaRPr lang="en-US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6758" y="5780468"/>
            <a:ext cx="3962400" cy="77311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8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X -&gt; Y holds if whenever two tuples have the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same value </a:t>
            </a:r>
            <a:r>
              <a:rPr lang="en-US" dirty="0">
                <a:cs typeface="Times New Roman" panose="02020603050405020304" pitchFamily="18" charset="0"/>
              </a:rPr>
              <a:t>for X, they </a:t>
            </a:r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must have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lang="en-US" dirty="0">
                <a:cs typeface="Times New Roman" panose="02020603050405020304" pitchFamily="18" charset="0"/>
              </a:rPr>
              <a:t>the same value for </a:t>
            </a:r>
            <a:r>
              <a:rPr lang="en-US" dirty="0" smtClean="0">
                <a:cs typeface="Times New Roman" panose="02020603050405020304" pitchFamily="18" charset="0"/>
              </a:rPr>
              <a:t>Y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 FD is a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property of the attributes </a:t>
            </a:r>
            <a:r>
              <a:rPr lang="en-US" dirty="0">
                <a:cs typeface="Times New Roman" panose="02020603050405020304" pitchFamily="18" charset="0"/>
              </a:rPr>
              <a:t>in the schema R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constraint must hold on </a:t>
            </a:r>
            <a:r>
              <a:rPr lang="en-US" i="1" dirty="0">
                <a:solidFill>
                  <a:srgbClr val="0070C0"/>
                </a:solidFill>
                <a:cs typeface="Times New Roman" panose="02020603050405020304" pitchFamily="18" charset="0"/>
              </a:rPr>
              <a:t>every relation instance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 r(R)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If K is a key of R, then K functionally determines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all attributes</a:t>
            </a:r>
            <a:r>
              <a:rPr lang="en-US" dirty="0">
                <a:cs typeface="Times New Roman" panose="02020603050405020304" pitchFamily="18" charset="0"/>
              </a:rPr>
              <a:t> in 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endParaRPr lang="en-US" dirty="0" smtClean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Social Security Number </a:t>
            </a:r>
            <a:r>
              <a:rPr lang="en-US" dirty="0">
                <a:cs typeface="Times New Roman" panose="02020603050405020304" pitchFamily="18" charset="0"/>
              </a:rPr>
              <a:t>determines employee </a:t>
            </a:r>
            <a:r>
              <a:rPr lang="en-US" dirty="0" smtClean="0">
                <a:cs typeface="Times New Roman" panose="02020603050405020304" pitchFamily="18" charset="0"/>
              </a:rPr>
              <a:t>name: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SSN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ENAME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Project </a:t>
            </a:r>
            <a:r>
              <a:rPr lang="en-US" dirty="0">
                <a:cs typeface="Times New Roman" panose="02020603050405020304" pitchFamily="18" charset="0"/>
              </a:rPr>
              <a:t>number determines project name and </a:t>
            </a:r>
            <a:r>
              <a:rPr lang="en-US" dirty="0" smtClean="0">
                <a:cs typeface="Times New Roman" panose="02020603050405020304" pitchFamily="18" charset="0"/>
              </a:rPr>
              <a:t>location: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PNUMBER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{PNAME, PLOCATION}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Employee SSN </a:t>
            </a:r>
            <a:r>
              <a:rPr lang="en-US" dirty="0">
                <a:cs typeface="Times New Roman" panose="02020603050405020304" pitchFamily="18" charset="0"/>
              </a:rPr>
              <a:t>and project number determines the hours per week that the employee works on the </a:t>
            </a:r>
            <a:r>
              <a:rPr lang="en-US" dirty="0" smtClean="0">
                <a:cs typeface="Times New Roman" panose="02020603050405020304" pitchFamily="18" charset="0"/>
              </a:rPr>
              <a:t>project: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{SSN, PNUMBER} </a:t>
            </a:r>
            <a:r>
              <a:rPr lang="en-US" dirty="0">
                <a:solidFill>
                  <a:srgbClr val="0070C0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HOURS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4898" y="2089933"/>
            <a:ext cx="5877053" cy="536494"/>
          </a:xfrm>
          <a:prstGeom prst="rect">
            <a:avLst/>
          </a:prstGeom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17056" y="1780327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EMP_PROJ</a:t>
            </a:r>
          </a:p>
        </p:txBody>
      </p:sp>
    </p:spTree>
    <p:extLst>
      <p:ext uri="{BB962C8B-B14F-4D97-AF65-F5344CB8AC3E}">
        <p14:creationId xmlns:p14="http://schemas.microsoft.com/office/powerpoint/2010/main" val="5559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Terms in FD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77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set of FDs </a:t>
            </a:r>
            <a:r>
              <a:rPr lang="en-US" dirty="0"/>
              <a:t>for a relation schema 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denoted as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There could be </a:t>
            </a:r>
            <a:r>
              <a:rPr lang="en-US" dirty="0">
                <a:solidFill>
                  <a:srgbClr val="0070C0"/>
                </a:solidFill>
              </a:rPr>
              <a:t>other FDs </a:t>
            </a:r>
            <a:r>
              <a:rPr lang="en-US" dirty="0"/>
              <a:t>that can be </a:t>
            </a:r>
            <a:r>
              <a:rPr lang="en-US" dirty="0">
                <a:solidFill>
                  <a:srgbClr val="0070C0"/>
                </a:solidFill>
              </a:rPr>
              <a:t>inferred</a:t>
            </a:r>
            <a:r>
              <a:rPr lang="en-US" dirty="0"/>
              <a:t> from 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set of all </a:t>
            </a:r>
            <a:r>
              <a:rPr lang="en-US" dirty="0" smtClean="0"/>
              <a:t>FDs </a:t>
            </a:r>
            <a:r>
              <a:rPr lang="en-US" dirty="0">
                <a:sym typeface="Wingdings" panose="05000000000000000000" pitchFamily="2" charset="2"/>
              </a:rPr>
              <a:t>that can be inferred from F</a:t>
            </a:r>
            <a:r>
              <a:rPr lang="en-US" dirty="0" smtClean="0"/>
              <a:t> (both specified and </a:t>
            </a:r>
            <a:r>
              <a:rPr lang="en-US" dirty="0"/>
              <a:t>deduced) is called the </a:t>
            </a:r>
            <a:r>
              <a:rPr lang="en-US" dirty="0">
                <a:solidFill>
                  <a:srgbClr val="0070C0"/>
                </a:solidFill>
              </a:rPr>
              <a:t>closure of F </a:t>
            </a:r>
            <a:r>
              <a:rPr lang="en-US" dirty="0"/>
              <a:t>and is denoted by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baseline="30000" dirty="0" smtClean="0">
                <a:solidFill>
                  <a:srgbClr val="0070C0"/>
                </a:solidFill>
              </a:rPr>
              <a:t>+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 set of </a:t>
            </a:r>
            <a:r>
              <a:rPr lang="en-US" dirty="0">
                <a:solidFill>
                  <a:srgbClr val="0070C0"/>
                </a:solidFill>
              </a:rPr>
              <a:t>inference rules </a:t>
            </a:r>
            <a:r>
              <a:rPr lang="en-US" dirty="0" smtClean="0"/>
              <a:t>can </a:t>
            </a:r>
            <a:r>
              <a:rPr lang="en-US" dirty="0"/>
              <a:t>be used to infer new dependencies </a:t>
            </a:r>
            <a:r>
              <a:rPr lang="en-US" dirty="0" smtClean="0"/>
              <a:t>from F.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041400"/>
            <a:ext cx="7793038" cy="25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0386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infer the following addition FDs from F: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FD1 = {SSN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 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Ename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BDate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, Address,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Dnumber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}}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FD2 = 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Dnumber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 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Dname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, DMGRSSN}}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FD3 = {SSN  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Dname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, DMGRSSN}}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FD4 =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Dnumber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DMGRSSN}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FD5 = {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Dnumber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Dname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FD5 = {SSN  </a:t>
            </a:r>
            <a:r>
              <a:rPr lang="en-U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Ename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}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1342468" name="Text Box 4"/>
          <p:cNvSpPr txBox="1">
            <a:spLocks noChangeArrowheads="1"/>
          </p:cNvSpPr>
          <p:nvPr/>
        </p:nvSpPr>
        <p:spPr bwMode="auto">
          <a:xfrm>
            <a:off x="2012950" y="2833688"/>
            <a:ext cx="1332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EMP_PROJ</a:t>
            </a:r>
          </a:p>
        </p:txBody>
      </p:sp>
      <p:sp>
        <p:nvSpPr>
          <p:cNvPr id="1342470" name="Text Box 6"/>
          <p:cNvSpPr txBox="1">
            <a:spLocks noChangeArrowheads="1"/>
          </p:cNvSpPr>
          <p:nvPr/>
        </p:nvSpPr>
        <p:spPr bwMode="auto">
          <a:xfrm>
            <a:off x="2155976" y="1792991"/>
            <a:ext cx="6508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Consider the relation schema EMP_PROJ in the figure below:</a:t>
            </a:r>
          </a:p>
        </p:txBody>
      </p:sp>
      <p:graphicFrame>
        <p:nvGraphicFramePr>
          <p:cNvPr id="1342471" name="Group 7"/>
          <p:cNvGraphicFramePr>
            <a:graphicFrameLocks noGrp="1"/>
          </p:cNvGraphicFramePr>
          <p:nvPr/>
        </p:nvGraphicFramePr>
        <p:xfrm>
          <a:off x="3657601" y="2879725"/>
          <a:ext cx="5884863" cy="335280"/>
        </p:xfrm>
        <a:graphic>
          <a:graphicData uri="http://schemas.openxmlformats.org/drawingml/2006/table">
            <a:tbl>
              <a:tblPr/>
              <a:tblGrid>
                <a:gridCol w="795338"/>
                <a:gridCol w="544512"/>
                <a:gridCol w="722313"/>
                <a:gridCol w="892175"/>
                <a:gridCol w="1011237"/>
                <a:gridCol w="819150"/>
                <a:gridCol w="1100138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BDate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DMGRSSN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2489" name="Line 25"/>
          <p:cNvSpPr>
            <a:spLocks noChangeShapeType="1"/>
          </p:cNvSpPr>
          <p:nvPr/>
        </p:nvSpPr>
        <p:spPr bwMode="auto">
          <a:xfrm>
            <a:off x="3962400" y="3519488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0" name="Line 26"/>
          <p:cNvSpPr>
            <a:spLocks noChangeShapeType="1"/>
          </p:cNvSpPr>
          <p:nvPr/>
        </p:nvSpPr>
        <p:spPr bwMode="auto">
          <a:xfrm flipV="1">
            <a:off x="39624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1" name="Line 27"/>
          <p:cNvSpPr>
            <a:spLocks noChangeShapeType="1"/>
          </p:cNvSpPr>
          <p:nvPr/>
        </p:nvSpPr>
        <p:spPr bwMode="auto">
          <a:xfrm flipV="1">
            <a:off x="54102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2" name="Line 28"/>
          <p:cNvSpPr>
            <a:spLocks noChangeShapeType="1"/>
          </p:cNvSpPr>
          <p:nvPr/>
        </p:nvSpPr>
        <p:spPr bwMode="auto">
          <a:xfrm flipV="1">
            <a:off x="61722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3" name="Line 29"/>
          <p:cNvSpPr>
            <a:spLocks noChangeShapeType="1"/>
          </p:cNvSpPr>
          <p:nvPr/>
        </p:nvSpPr>
        <p:spPr bwMode="auto">
          <a:xfrm flipV="1">
            <a:off x="69342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4" name="Line 30"/>
          <p:cNvSpPr>
            <a:spLocks noChangeShapeType="1"/>
          </p:cNvSpPr>
          <p:nvPr/>
        </p:nvSpPr>
        <p:spPr bwMode="auto">
          <a:xfrm>
            <a:off x="47244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5" name="Line 31"/>
          <p:cNvSpPr>
            <a:spLocks noChangeShapeType="1"/>
          </p:cNvSpPr>
          <p:nvPr/>
        </p:nvSpPr>
        <p:spPr bwMode="auto">
          <a:xfrm>
            <a:off x="7162800" y="35194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6" name="Line 32"/>
          <p:cNvSpPr>
            <a:spLocks noChangeShapeType="1"/>
          </p:cNvSpPr>
          <p:nvPr/>
        </p:nvSpPr>
        <p:spPr bwMode="auto">
          <a:xfrm flipV="1">
            <a:off x="71628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7" name="Line 33"/>
          <p:cNvSpPr>
            <a:spLocks noChangeShapeType="1"/>
          </p:cNvSpPr>
          <p:nvPr/>
        </p:nvSpPr>
        <p:spPr bwMode="auto">
          <a:xfrm flipV="1">
            <a:off x="80010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8" name="Line 34"/>
          <p:cNvSpPr>
            <a:spLocks noChangeShapeType="1"/>
          </p:cNvSpPr>
          <p:nvPr/>
        </p:nvSpPr>
        <p:spPr bwMode="auto">
          <a:xfrm flipV="1">
            <a:off x="8991600" y="3214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99" name="Text Box 35"/>
          <p:cNvSpPr txBox="1">
            <a:spLocks noChangeArrowheads="1"/>
          </p:cNvSpPr>
          <p:nvPr/>
        </p:nvSpPr>
        <p:spPr bwMode="auto">
          <a:xfrm>
            <a:off x="4860926" y="3505200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Arial" panose="020B0604020202020204" pitchFamily="34" charset="0"/>
              </a:rPr>
              <a:t>FD1</a:t>
            </a:r>
          </a:p>
        </p:txBody>
      </p:sp>
      <p:sp>
        <p:nvSpPr>
          <p:cNvPr id="1342500" name="Text Box 36"/>
          <p:cNvSpPr txBox="1">
            <a:spLocks noChangeArrowheads="1"/>
          </p:cNvSpPr>
          <p:nvPr/>
        </p:nvSpPr>
        <p:spPr bwMode="auto">
          <a:xfrm>
            <a:off x="7772401" y="3519488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Arial" panose="020B0604020202020204" pitchFamily="34" charset="0"/>
              </a:rPr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42184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6550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cs typeface="Times New Roman" panose="02020603050405020304" pitchFamily="18" charset="0"/>
              </a:rPr>
            </a:br>
            <a:r>
              <a:rPr lang="en-US" sz="4000" b="1" dirty="0" smtClean="0">
                <a:cs typeface="Times New Roman" panose="02020603050405020304" pitchFamily="18" charset="0"/>
              </a:rPr>
              <a:t>Armstrong's Inference Rules</a:t>
            </a:r>
            <a:br>
              <a:rPr lang="en-US" sz="4000" b="1" dirty="0" smtClean="0"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R(</a:t>
            </a:r>
            <a:r>
              <a:rPr lang="en-US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Emplyoee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)- {E-ID	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,E-NAME,E-CITY,E-STATE}</a:t>
            </a:r>
          </a:p>
          <a:p>
            <a:pPr algn="just">
              <a:buNone/>
            </a:pPr>
            <a:r>
              <a:rPr lang="it-IT" b="1" dirty="0" smtClean="0"/>
              <a:t>FD 1 – {E-ID-</a:t>
            </a:r>
            <a:r>
              <a:rPr lang="it-IT" b="1" dirty="0"/>
              <a:t>&gt;</a:t>
            </a:r>
            <a:r>
              <a:rPr lang="it-IT" b="1" dirty="0" smtClean="0"/>
              <a:t>E-NAME</a:t>
            </a:r>
          </a:p>
          <a:p>
            <a:pPr algn="just">
              <a:buNone/>
            </a:pPr>
            <a:r>
              <a:rPr lang="it-IT" b="1" dirty="0" smtClean="0"/>
              <a:t>FD2 -  </a:t>
            </a:r>
            <a:r>
              <a:rPr lang="it-IT" b="1" dirty="0"/>
              <a:t>E-ID-&gt;</a:t>
            </a:r>
            <a:r>
              <a:rPr lang="it-IT" b="1" dirty="0" smtClean="0"/>
              <a:t>E-CITY</a:t>
            </a:r>
          </a:p>
          <a:p>
            <a:pPr algn="just">
              <a:buNone/>
            </a:pPr>
            <a:r>
              <a:rPr lang="it-IT" b="1" dirty="0" smtClean="0"/>
              <a:t>FD3 -  </a:t>
            </a:r>
            <a:r>
              <a:rPr lang="it-IT" b="1" dirty="0"/>
              <a:t>E-ID-&gt;</a:t>
            </a:r>
            <a:r>
              <a:rPr lang="it-IT" b="1" dirty="0" smtClean="0"/>
              <a:t>E-STATE</a:t>
            </a:r>
          </a:p>
          <a:p>
            <a:pPr algn="just">
              <a:buNone/>
            </a:pPr>
            <a:r>
              <a:rPr lang="it-IT" b="1" dirty="0" smtClean="0"/>
              <a:t>FD4 -  </a:t>
            </a:r>
            <a:r>
              <a:rPr lang="it-IT" b="1" dirty="0"/>
              <a:t>E-CITY-&gt;E-STATE}</a:t>
            </a:r>
            <a:endParaRPr lang="en-US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IR1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(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Reflexive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 If Y </a:t>
            </a:r>
            <a:r>
              <a:rPr lang="en-US" i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subset-of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 X, then X -&gt;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Y</a:t>
            </a:r>
          </a:p>
          <a:p>
            <a:pPr algn="just">
              <a:buNone/>
            </a:pPr>
            <a:r>
              <a:rPr lang="en-IN" dirty="0">
                <a:cs typeface="Times New Roman" panose="02020603050405020304" pitchFamily="18" charset="0"/>
              </a:rPr>
              <a:t>If Y is a subset of X, then X → Y. </a:t>
            </a:r>
            <a:endParaRPr lang="en-IN" dirty="0" smtClean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dirty="0" smtClean="0">
                <a:cs typeface="Times New Roman" panose="02020603050405020304" pitchFamily="18" charset="0"/>
              </a:rPr>
              <a:t>e.g</a:t>
            </a:r>
            <a:r>
              <a:rPr lang="en-IN" dirty="0">
                <a:cs typeface="Times New Roman" panose="02020603050405020304" pitchFamily="18" charset="0"/>
              </a:rPr>
              <a:t>.; Let X represents {E-ID, E-NAME} and Y represents {E-ID}.  {E-ID, E-NAME}-&gt;E-ID is true for the relation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IR2. (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Augmentation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 If X -&gt; Y, then XZ -&gt; YZ</a:t>
            </a:r>
          </a:p>
          <a:p>
            <a:pPr algn="just">
              <a:buNone/>
            </a:pPr>
            <a:r>
              <a:rPr lang="en-US" dirty="0">
                <a:cs typeface="Times New Roman" panose="02020603050405020304" pitchFamily="18" charset="0"/>
              </a:rPr>
              <a:t>		(Notation: XZ stands for X U Z</a:t>
            </a:r>
            <a:r>
              <a:rPr lang="en-US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en-IN" dirty="0"/>
              <a:t> Let X represents {E-ID}, </a:t>
            </a:r>
            <a:r>
              <a:rPr lang="en-IN" dirty="0" smtClean="0"/>
              <a:t>Y </a:t>
            </a:r>
            <a:r>
              <a:rPr lang="en-IN" dirty="0"/>
              <a:t>represents {E-NAME} and Z represents {E-CITY}. 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   As </a:t>
            </a:r>
            <a:r>
              <a:rPr lang="en-IN" dirty="0"/>
              <a:t>{E-ID}-&gt;E-NAME is true for the relation, so { E-ID,E-CITY}-&gt;{E-NAME,E-CITY} will also be true.</a:t>
            </a:r>
            <a:endParaRPr lang="en-US" dirty="0"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IR3. (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Transitive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 If X -&gt; Y and Y -&gt; Z, then X -&gt;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Z</a:t>
            </a:r>
          </a:p>
          <a:p>
            <a:pPr algn="just">
              <a:buNone/>
            </a:pPr>
            <a:r>
              <a:rPr lang="en-IN" dirty="0" smtClean="0"/>
              <a:t>   Let </a:t>
            </a:r>
            <a:r>
              <a:rPr lang="en-IN" dirty="0"/>
              <a:t>X represents {E-ID}, Y represents {E-CITY} and Z represents {E-STATE}. As {E-ID} -&gt;{E-CITY} and {E-CITY}-&gt;{E-STATE}  is true for the relation, so { E-ID }-&gt;{E-STATE} will also be true.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cs typeface="Times New Roman" panose="02020603050405020304" pitchFamily="18" charset="0"/>
              </a:rPr>
              <a:t>IR1</a:t>
            </a:r>
            <a:r>
              <a:rPr lang="en-US" dirty="0">
                <a:cs typeface="Times New Roman" panose="02020603050405020304" pitchFamily="18" charset="0"/>
              </a:rPr>
              <a:t>, IR2, IR3 form a </a:t>
            </a:r>
            <a:r>
              <a:rPr lang="en-US" i="1" dirty="0">
                <a:cs typeface="Times New Roman" panose="02020603050405020304" pitchFamily="18" charset="0"/>
              </a:rPr>
              <a:t>sound</a:t>
            </a:r>
            <a:r>
              <a:rPr lang="en-US" dirty="0">
                <a:cs typeface="Times New Roman" panose="02020603050405020304" pitchFamily="18" charset="0"/>
              </a:rPr>
              <a:t>  and</a:t>
            </a:r>
            <a:r>
              <a:rPr lang="en-US" i="1" dirty="0">
                <a:cs typeface="Times New Roman" panose="02020603050405020304" pitchFamily="18" charset="0"/>
              </a:rPr>
              <a:t> complete</a:t>
            </a:r>
            <a:r>
              <a:rPr lang="en-US" dirty="0">
                <a:cs typeface="Times New Roman" panose="02020603050405020304" pitchFamily="18" charset="0"/>
              </a:rPr>
              <a:t>  set of inference rules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0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91006-4C8A-45C8-A4AC-E2994372D229}"/>
</file>

<file path=customXml/itemProps2.xml><?xml version="1.0" encoding="utf-8"?>
<ds:datastoreItem xmlns:ds="http://schemas.openxmlformats.org/officeDocument/2006/customXml" ds:itemID="{74BA165D-70D4-496B-839F-F181EE82B4CD}"/>
</file>

<file path=customXml/itemProps3.xml><?xml version="1.0" encoding="utf-8"?>
<ds:datastoreItem xmlns:ds="http://schemas.openxmlformats.org/officeDocument/2006/customXml" ds:itemID="{FCD3E6B2-4200-4CC1-AF03-B07FD874E723}"/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1128</Words>
  <Application>Microsoft Office PowerPoint</Application>
  <PresentationFormat>Custom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Functional Dependencies</vt:lpstr>
      <vt:lpstr>Introduction</vt:lpstr>
      <vt:lpstr>Contd..</vt:lpstr>
      <vt:lpstr>Example</vt:lpstr>
      <vt:lpstr>Terms in FD</vt:lpstr>
      <vt:lpstr>Example</vt:lpstr>
      <vt:lpstr> Armstrong's Inference Rules </vt:lpstr>
      <vt:lpstr>PowerPoint Presentation</vt:lpstr>
      <vt:lpstr>Additional Inference Rules</vt:lpstr>
      <vt:lpstr>Attribute Closure</vt:lpstr>
      <vt:lpstr>Types of Functional Dependencies </vt:lpstr>
      <vt:lpstr>Multivalued dependency in DBMS </vt:lpstr>
      <vt:lpstr>Trivial Functional dependency </vt:lpstr>
      <vt:lpstr>Non trivial functional dependency in DBMS </vt:lpstr>
      <vt:lpstr>Transitive dependency: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</dc:title>
  <dc:creator>Sukishkaa</dc:creator>
  <cp:lastModifiedBy>Windows User</cp:lastModifiedBy>
  <cp:revision>47</cp:revision>
  <dcterms:created xsi:type="dcterms:W3CDTF">2015-02-23T17:15:12Z</dcterms:created>
  <dcterms:modified xsi:type="dcterms:W3CDTF">2021-09-30T04:42:24Z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