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71" r:id="rId5"/>
    <p:sldId id="272" r:id="rId6"/>
    <p:sldId id="265" r:id="rId7"/>
    <p:sldId id="275" r:id="rId8"/>
    <p:sldId id="274" r:id="rId9"/>
    <p:sldId id="276" r:id="rId10"/>
    <p:sldId id="277" r:id="rId11"/>
    <p:sldId id="278" r:id="rId12"/>
    <p:sldId id="266" r:id="rId13"/>
    <p:sldId id="267" r:id="rId14"/>
    <p:sldId id="268" r:id="rId15"/>
    <p:sldId id="269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Normal Forms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3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c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867400" cy="48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8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c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22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54685"/>
              </p:ext>
            </p:extLst>
          </p:nvPr>
        </p:nvGraphicFramePr>
        <p:xfrm>
          <a:off x="914402" y="381000"/>
          <a:ext cx="7391397" cy="2072640"/>
        </p:xfrm>
        <a:graphic>
          <a:graphicData uri="http://schemas.openxmlformats.org/drawingml/2006/table">
            <a:tbl>
              <a:tblPr/>
              <a:tblGrid>
                <a:gridCol w="2463799"/>
                <a:gridCol w="2463799"/>
                <a:gridCol w="2463799"/>
              </a:tblGrid>
              <a:tr h="213359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</a:rPr>
                        <a:t>student_id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subject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rgbClr val="FF0000"/>
                          </a:solidFill>
                          <a:effectLst/>
                        </a:rPr>
                        <a:t>Professor Name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smtClean="0">
                          <a:effectLst/>
                        </a:rPr>
                        <a:t>Alex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err="1" smtClean="0">
                          <a:effectLst/>
                        </a:rPr>
                        <a:t>Amit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smtClean="0">
                          <a:effectLst/>
                        </a:rPr>
                        <a:t>102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smtClean="0">
                          <a:effectLst/>
                        </a:rPr>
                        <a:t>Java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smtClean="0">
                          <a:effectLst/>
                        </a:rPr>
                        <a:t>Alex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2438400"/>
            <a:ext cx="81534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300" dirty="0"/>
              <a:t>This table satisfies the 1st Normal form because all the values are atomic, column names are unique and all the values stored in a particular column are of same domain</a:t>
            </a:r>
            <a:r>
              <a:rPr lang="en-IN" sz="2300" dirty="0" smtClean="0"/>
              <a:t>.</a:t>
            </a:r>
          </a:p>
          <a:p>
            <a:pPr algn="just"/>
            <a:r>
              <a:rPr lang="en-IN" sz="2300" dirty="0" smtClean="0">
                <a:solidFill>
                  <a:srgbClr val="FF0000"/>
                </a:solidFill>
              </a:rPr>
              <a:t>Candidate Key </a:t>
            </a:r>
            <a:r>
              <a:rPr lang="en-IN" sz="2300" dirty="0" err="1" smtClean="0">
                <a:solidFill>
                  <a:srgbClr val="FF0000"/>
                </a:solidFill>
              </a:rPr>
              <a:t>Student_id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–&gt;Subject, Professor name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</a:rPr>
              <a:t>Professor name </a:t>
            </a:r>
            <a:r>
              <a:rPr lang="en-IN" sz="2400" dirty="0" smtClean="0">
                <a:solidFill>
                  <a:srgbClr val="FF0000"/>
                </a:solidFill>
              </a:rPr>
              <a:t>–&gt; Subject</a:t>
            </a:r>
            <a:endParaRPr lang="en-IN" sz="2300" dirty="0">
              <a:solidFill>
                <a:srgbClr val="FF0000"/>
              </a:solidFill>
            </a:endParaRPr>
          </a:p>
          <a:p>
            <a:pPr algn="just"/>
            <a:r>
              <a:rPr lang="en-IN" sz="2300" dirty="0" smtClean="0"/>
              <a:t>This </a:t>
            </a:r>
            <a:r>
              <a:rPr lang="en-IN" sz="2300" dirty="0"/>
              <a:t>table also satisfies the 2nd Normal Form as their is no Partial Dependency.</a:t>
            </a:r>
          </a:p>
          <a:p>
            <a:pPr algn="just"/>
            <a:r>
              <a:rPr lang="en-IN" sz="2300" dirty="0" smtClean="0"/>
              <a:t>And</a:t>
            </a:r>
            <a:r>
              <a:rPr lang="en-IN" sz="2300" dirty="0"/>
              <a:t>, there is no Transitive Dependency, hence the table also satisfies the 3rd Normal Form.</a:t>
            </a:r>
          </a:p>
          <a:p>
            <a:pPr algn="just"/>
            <a:endParaRPr lang="en-IN" sz="2300" dirty="0"/>
          </a:p>
          <a:p>
            <a:pPr algn="just"/>
            <a:r>
              <a:rPr lang="en-IN" sz="2300" dirty="0"/>
              <a:t>But this table is not in Boyce-</a:t>
            </a:r>
            <a:r>
              <a:rPr lang="en-IN" sz="2300" dirty="0" err="1"/>
              <a:t>Codd</a:t>
            </a:r>
            <a:r>
              <a:rPr lang="en-IN" sz="2300" dirty="0"/>
              <a:t> Normal Form.</a:t>
            </a:r>
          </a:p>
        </p:txBody>
      </p:sp>
    </p:spTree>
    <p:extLst>
      <p:ext uri="{BB962C8B-B14F-4D97-AF65-F5344CB8AC3E}">
        <p14:creationId xmlns:p14="http://schemas.microsoft.com/office/powerpoint/2010/main" val="148885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this table is not in BCNF?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the table above, </a:t>
            </a:r>
            <a:r>
              <a:rPr lang="en-IN" dirty="0" err="1"/>
              <a:t>student_id</a:t>
            </a:r>
            <a:r>
              <a:rPr lang="en-IN" dirty="0"/>
              <a:t>, subject form primary key, which means subject column is a prime </a:t>
            </a:r>
            <a:r>
              <a:rPr lang="en-IN" dirty="0" smtClean="0"/>
              <a:t>attribute.</a:t>
            </a:r>
          </a:p>
          <a:p>
            <a:r>
              <a:rPr lang="en-IN" dirty="0" smtClean="0"/>
              <a:t>But</a:t>
            </a:r>
            <a:r>
              <a:rPr lang="en-IN" dirty="0"/>
              <a:t>, there is one more dependency, professor → </a:t>
            </a:r>
            <a:r>
              <a:rPr lang="en-IN" dirty="0" smtClean="0"/>
              <a:t>subject.</a:t>
            </a:r>
          </a:p>
          <a:p>
            <a:r>
              <a:rPr lang="en-IN" dirty="0" smtClean="0"/>
              <a:t>And </a:t>
            </a:r>
            <a:r>
              <a:rPr lang="en-IN" dirty="0"/>
              <a:t>while subject is a prime attribute, professor is a non-prime attribute, which is not allowed by BCNF.</a:t>
            </a:r>
          </a:p>
        </p:txBody>
      </p:sp>
    </p:spTree>
    <p:extLst>
      <p:ext uri="{BB962C8B-B14F-4D97-AF65-F5344CB8AC3E}">
        <p14:creationId xmlns:p14="http://schemas.microsoft.com/office/powerpoint/2010/main" val="238205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to satisfy BCNF?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make this relation(table) satisfy BCNF, we will decompose this table into two tables, </a:t>
            </a:r>
            <a:r>
              <a:rPr lang="en-IN" b="1" dirty="0"/>
              <a:t>student</a:t>
            </a:r>
            <a:r>
              <a:rPr lang="en-IN" dirty="0"/>
              <a:t> table and </a:t>
            </a:r>
            <a:r>
              <a:rPr lang="en-IN" b="1" dirty="0"/>
              <a:t>professor</a:t>
            </a:r>
            <a:r>
              <a:rPr lang="en-IN" dirty="0"/>
              <a:t> table.</a:t>
            </a:r>
          </a:p>
          <a:p>
            <a:r>
              <a:rPr lang="en-IN" dirty="0"/>
              <a:t>Below we have the structure for both the tables.</a:t>
            </a:r>
          </a:p>
          <a:p>
            <a:r>
              <a:rPr lang="en-IN" b="1" dirty="0"/>
              <a:t>Student </a:t>
            </a:r>
            <a:r>
              <a:rPr lang="en-IN" b="1" dirty="0" smtClean="0"/>
              <a:t>Table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44639"/>
              </p:ext>
            </p:extLst>
          </p:nvPr>
        </p:nvGraphicFramePr>
        <p:xfrm>
          <a:off x="990600" y="4800600"/>
          <a:ext cx="6524626" cy="1752600"/>
        </p:xfrm>
        <a:graphic>
          <a:graphicData uri="http://schemas.openxmlformats.org/drawingml/2006/table">
            <a:tbl>
              <a:tblPr/>
              <a:tblGrid>
                <a:gridCol w="3262313"/>
                <a:gridCol w="3262313"/>
              </a:tblGrid>
              <a:tr h="87630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 err="1">
                          <a:solidFill>
                            <a:srgbClr val="FF0000"/>
                          </a:solidFill>
                          <a:effectLst/>
                        </a:rPr>
                        <a:t>student_id</a:t>
                      </a:r>
                      <a:endParaRPr lang="en-IN" sz="2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 smtClean="0">
                          <a:solidFill>
                            <a:srgbClr val="FF0000"/>
                          </a:solidFill>
                          <a:effectLst/>
                        </a:rPr>
                        <a:t>Professor</a:t>
                      </a:r>
                      <a:r>
                        <a:rPr lang="en-IN" sz="28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Name</a:t>
                      </a:r>
                      <a:endParaRPr lang="en-IN" sz="2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 smtClean="0">
                          <a:effectLst/>
                        </a:rPr>
                        <a:t>Alex</a:t>
                      </a:r>
                      <a:endParaRPr lang="en-IN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58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b="1" dirty="0"/>
              <a:t>Professor Table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32985"/>
              </p:ext>
            </p:extLst>
          </p:nvPr>
        </p:nvGraphicFramePr>
        <p:xfrm>
          <a:off x="1600200" y="2667000"/>
          <a:ext cx="60960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3124200"/>
              </a:tblGrid>
              <a:tr h="102616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Professor Name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Subject</a:t>
                      </a:r>
                      <a:endParaRPr lang="en-IN" sz="2800" dirty="0"/>
                    </a:p>
                  </a:txBody>
                  <a:tcPr/>
                </a:tc>
              </a:tr>
              <a:tr h="102616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Alex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Java</a:t>
                      </a:r>
                      <a:endParaRPr lang="en-IN" sz="2800" dirty="0"/>
                    </a:p>
                  </a:txBody>
                  <a:tcPr/>
                </a:tc>
              </a:tr>
              <a:tr h="1026160">
                <a:tc>
                  <a:txBody>
                    <a:bodyPr/>
                    <a:lstStyle/>
                    <a:p>
                      <a:r>
                        <a:rPr lang="en-IN" sz="2800" dirty="0" err="1" smtClean="0"/>
                        <a:t>Amit</a:t>
                      </a:r>
                      <a:r>
                        <a:rPr lang="en-IN" sz="2800" dirty="0" smtClean="0"/>
                        <a:t>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C++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8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Fourth normal form (4NF)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relation will be in 4NF if it is in Boyce </a:t>
            </a:r>
            <a:r>
              <a:rPr lang="en-IN" dirty="0" err="1"/>
              <a:t>Codd</a:t>
            </a:r>
            <a:r>
              <a:rPr lang="en-IN" dirty="0"/>
              <a:t> normal form and has no multi-valued dependency.</a:t>
            </a:r>
          </a:p>
          <a:p>
            <a:r>
              <a:rPr lang="en-IN" dirty="0"/>
              <a:t>For a dependency A → B, if for a single value of A, multiple values of B exists, then the relation will be a multi-valued dependency.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44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497113"/>
              </p:ext>
            </p:extLst>
          </p:nvPr>
        </p:nvGraphicFramePr>
        <p:xfrm>
          <a:off x="1048045" y="2544921"/>
          <a:ext cx="7047909" cy="2636520"/>
        </p:xfrm>
        <a:graphic>
          <a:graphicData uri="http://schemas.openxmlformats.org/drawingml/2006/table">
            <a:tbl>
              <a:tblPr/>
              <a:tblGrid>
                <a:gridCol w="2349303"/>
                <a:gridCol w="2349303"/>
                <a:gridCol w="234930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STU_ID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E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E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E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COURSE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E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E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E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HOBBY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0E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E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E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Dancing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Singing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Chemistry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Dancing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Biology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Cricket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Physics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Hockey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given STUDENT table is in 3NF, but the COURSE and HOBBY are two independent entity. Hence, there is no relationship between COURSE and HOBBY.</a:t>
            </a:r>
          </a:p>
          <a:p>
            <a:r>
              <a:rPr lang="en-IN" dirty="0"/>
              <a:t>In the STUDENT relation, a student with STU_ID, </a:t>
            </a:r>
            <a:r>
              <a:rPr lang="en-IN" b="1" dirty="0"/>
              <a:t>21</a:t>
            </a:r>
            <a:r>
              <a:rPr lang="en-IN" dirty="0"/>
              <a:t> contains two courses, </a:t>
            </a:r>
            <a:r>
              <a:rPr lang="en-IN" b="1" dirty="0"/>
              <a:t>Computer</a:t>
            </a:r>
            <a:r>
              <a:rPr lang="en-IN" dirty="0"/>
              <a:t> and </a:t>
            </a:r>
            <a:r>
              <a:rPr lang="en-IN" b="1" dirty="0"/>
              <a:t>Math</a:t>
            </a:r>
            <a:r>
              <a:rPr lang="en-IN" dirty="0"/>
              <a:t> and two hobbies, </a:t>
            </a:r>
            <a:r>
              <a:rPr lang="en-IN" b="1" dirty="0"/>
              <a:t>Dancing</a:t>
            </a:r>
            <a:r>
              <a:rPr lang="en-IN" dirty="0"/>
              <a:t> and </a:t>
            </a:r>
            <a:r>
              <a:rPr lang="en-IN" b="1" dirty="0"/>
              <a:t>Singing</a:t>
            </a:r>
            <a:r>
              <a:rPr lang="en-IN" dirty="0"/>
              <a:t>. So there is a Multi-valued dependency on STU_ID, which leads to unnecessary repetition of data.</a:t>
            </a:r>
          </a:p>
          <a:p>
            <a:r>
              <a:rPr lang="en-IN" dirty="0"/>
              <a:t>So to make the above table into 4NF, we can decompose it into two tables: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69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STUDENT_COURSE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8045" y="2544921"/>
          <a:ext cx="7047910" cy="263652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STU_ID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4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4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4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COURSE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4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4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4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Chemistry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Biology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Physics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11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Third Normal Form (3NF)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3NF is based on the concept of </a:t>
            </a:r>
            <a:r>
              <a:rPr lang="en-US" dirty="0" smtClean="0">
                <a:solidFill>
                  <a:srgbClr val="0070C0"/>
                </a:solidFill>
              </a:rPr>
              <a:t>transitive dependency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A </a:t>
            </a:r>
            <a:r>
              <a:rPr lang="en-IN" dirty="0"/>
              <a:t>relation is in third normal form, if there is </a:t>
            </a:r>
            <a:r>
              <a:rPr lang="en-IN" b="1" dirty="0"/>
              <a:t>no transitive dependency</a:t>
            </a:r>
            <a:r>
              <a:rPr lang="en-IN" dirty="0"/>
              <a:t> for non-prime attributes as well as it is in second normal form</a:t>
            </a:r>
            <a:r>
              <a:rPr lang="en-IN" dirty="0" smtClean="0"/>
              <a:t>.</a:t>
            </a:r>
          </a:p>
          <a:p>
            <a:pPr algn="just" fontAlgn="base"/>
            <a:r>
              <a:rPr lang="en-IN" dirty="0"/>
              <a:t>A relation is in 3NF if </a:t>
            </a:r>
            <a:r>
              <a:rPr lang="en-IN" b="1" dirty="0"/>
              <a:t>at least one of the following condition holds</a:t>
            </a:r>
            <a:r>
              <a:rPr lang="en-IN" dirty="0"/>
              <a:t> in every non-trivial function dependency X –&gt; Y</a:t>
            </a:r>
          </a:p>
          <a:p>
            <a:pPr lvl="1" algn="just" fontAlgn="base"/>
            <a:r>
              <a:rPr lang="en-IN" dirty="0"/>
              <a:t>X is a super key.</a:t>
            </a:r>
          </a:p>
          <a:p>
            <a:pPr lvl="1" algn="just" fontAlgn="base"/>
            <a:r>
              <a:rPr lang="en-IN" dirty="0"/>
              <a:t>Y is a prime attribute (each element of Y is part of some candidate key).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STUDENT_HOBBY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8045" y="2544921"/>
          <a:ext cx="7047910" cy="263652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STU_ID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2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HOBBY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2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Dancing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Singing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Dancing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Cricket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Hockey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Third Normal Form (3NF)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A relation that is in First and Second Normal Form and in which no non-primary-key attribute is transitively dependent on the primary key, then it is in Third Normal Form (3NF).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47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71600"/>
            <a:ext cx="8458201" cy="297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17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{STUD_NO -&gt; STUD_NAME, </a:t>
            </a:r>
            <a:endParaRPr lang="en-IN" dirty="0" smtClean="0"/>
          </a:p>
          <a:p>
            <a:r>
              <a:rPr lang="en-IN" dirty="0" smtClean="0"/>
              <a:t>STUD_NO </a:t>
            </a:r>
            <a:r>
              <a:rPr lang="en-IN" dirty="0"/>
              <a:t>-&gt; STUD_STATE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STUD_STATE -&gt; STUD_COUNTRY,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STUD_NO </a:t>
            </a:r>
            <a:r>
              <a:rPr lang="en-IN" dirty="0"/>
              <a:t>-&gt; STUD_AGE</a:t>
            </a:r>
            <a:r>
              <a:rPr lang="en-IN" dirty="0" smtClean="0"/>
              <a:t>}</a:t>
            </a:r>
          </a:p>
          <a:p>
            <a:r>
              <a:rPr lang="en-IN" dirty="0">
                <a:solidFill>
                  <a:srgbClr val="FF0000"/>
                </a:solidFill>
              </a:rPr>
              <a:t>Candidate Key: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{STUD_NO</a:t>
            </a: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IN" dirty="0"/>
              <a:t>For this relation in table 4, STUD_NO -&gt; STUD_STATE and STUD_STATE -&gt; STUD_COUNTRY are true. So STUD_COUNTRY is transitively dependent on STUD_NO. It violates the third normal form</a:t>
            </a:r>
            <a:r>
              <a:rPr lang="en-IN" dirty="0" smtClean="0"/>
              <a:t>.</a:t>
            </a:r>
          </a:p>
          <a:p>
            <a:r>
              <a:rPr lang="en-IN" dirty="0"/>
              <a:t>To convert it in third normal form, we will decompose the relation STUDENT</a:t>
            </a:r>
            <a:endParaRPr lang="en-IN" dirty="0" smtClean="0"/>
          </a:p>
          <a:p>
            <a:r>
              <a:rPr lang="en-IN" dirty="0">
                <a:solidFill>
                  <a:srgbClr val="FF0000"/>
                </a:solidFill>
              </a:rPr>
              <a:t>STUDENT (STUD_NO, STUD_NAME, STUD_PHONE, STUD_STATE, STUD_AGE)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STATE_COUNTRY </a:t>
            </a:r>
            <a:r>
              <a:rPr lang="en-IN" dirty="0">
                <a:solidFill>
                  <a:srgbClr val="FF0000"/>
                </a:solidFill>
              </a:rPr>
              <a:t>(STATE, COUNTRY) </a:t>
            </a:r>
          </a:p>
        </p:txBody>
      </p:sp>
    </p:spTree>
    <p:extLst>
      <p:ext uri="{BB962C8B-B14F-4D97-AF65-F5344CB8AC3E}">
        <p14:creationId xmlns:p14="http://schemas.microsoft.com/office/powerpoint/2010/main" val="296228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Boyce-</a:t>
            </a:r>
            <a:r>
              <a:rPr lang="en-IN" dirty="0" err="1"/>
              <a:t>Codd</a:t>
            </a:r>
            <a:r>
              <a:rPr lang="en-IN" dirty="0"/>
              <a:t> Normal Form (BCNF)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Boyce-</a:t>
            </a:r>
            <a:r>
              <a:rPr lang="en-IN" dirty="0" err="1"/>
              <a:t>Codd</a:t>
            </a:r>
            <a:r>
              <a:rPr lang="en-IN" dirty="0"/>
              <a:t> Normal Form or BCNF is an extension to the third normal form, and is also known as 3.5 Normal Form</a:t>
            </a:r>
            <a:r>
              <a:rPr lang="en-IN" dirty="0" smtClean="0"/>
              <a:t>.</a:t>
            </a:r>
          </a:p>
          <a:p>
            <a:r>
              <a:rPr lang="en-IN" dirty="0">
                <a:solidFill>
                  <a:srgbClr val="FF0000"/>
                </a:solidFill>
              </a:rPr>
              <a:t>Rules for BCNF</a:t>
            </a:r>
          </a:p>
          <a:p>
            <a:pPr algn="just"/>
            <a:r>
              <a:rPr lang="en-IN" dirty="0"/>
              <a:t>For a table to satisfy the Boyce-</a:t>
            </a:r>
            <a:r>
              <a:rPr lang="en-IN" dirty="0" err="1"/>
              <a:t>Codd</a:t>
            </a:r>
            <a:r>
              <a:rPr lang="en-IN" dirty="0"/>
              <a:t> Normal Form, it should satisfy the following two conditions:</a:t>
            </a:r>
          </a:p>
          <a:p>
            <a:pPr algn="just"/>
            <a:r>
              <a:rPr lang="en-IN" dirty="0"/>
              <a:t>It should be in the </a:t>
            </a:r>
            <a:r>
              <a:rPr lang="en-IN" b="1" dirty="0"/>
              <a:t>Third Normal Form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And, for any dependency A → B, A should be a </a:t>
            </a:r>
            <a:r>
              <a:rPr lang="en-IN" b="1" dirty="0"/>
              <a:t>super key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second point sounds a bit tricky, right? In simple words, it means, that for a dependency A → B, A cannot be a </a:t>
            </a:r>
            <a:r>
              <a:rPr lang="en-IN" b="1" dirty="0"/>
              <a:t>non-prime attribute</a:t>
            </a:r>
            <a:r>
              <a:rPr lang="en-IN" dirty="0"/>
              <a:t>, if B is a </a:t>
            </a:r>
            <a:r>
              <a:rPr lang="en-IN" b="1" dirty="0"/>
              <a:t>prime attribute</a:t>
            </a:r>
            <a:r>
              <a:rPr lang="en-IN" dirty="0" smtClean="0"/>
              <a:t>.</a:t>
            </a:r>
          </a:p>
          <a:p>
            <a:pPr algn="just"/>
            <a:r>
              <a:rPr lang="en-IN" i="1" dirty="0"/>
              <a:t>A relation is in BCNF, if and only if, every determinant is a Form (BCNF) candidate key.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486400"/>
          </a:xfrm>
        </p:spPr>
        <p:txBody>
          <a:bodyPr/>
          <a:lstStyle/>
          <a:p>
            <a:r>
              <a:rPr lang="en-IN" dirty="0"/>
              <a:t>Example -</a:t>
            </a:r>
            <a:br>
              <a:rPr lang="en-IN" dirty="0"/>
            </a:br>
            <a:r>
              <a:rPr lang="en-IN" i="1" dirty="0" err="1"/>
              <a:t>Class_Test</a:t>
            </a:r>
            <a:r>
              <a:rPr lang="en-IN" i="1" dirty="0"/>
              <a:t>(</a:t>
            </a:r>
            <a:r>
              <a:rPr lang="en-IN" i="1" dirty="0" err="1"/>
              <a:t>Student_id</a:t>
            </a:r>
            <a:r>
              <a:rPr lang="en-IN" i="1" dirty="0"/>
              <a:t>, </a:t>
            </a:r>
            <a:r>
              <a:rPr lang="en-IN" i="1" dirty="0" err="1"/>
              <a:t>Professor_id</a:t>
            </a:r>
            <a:r>
              <a:rPr lang="en-IN" i="1" dirty="0"/>
              <a:t>, </a:t>
            </a:r>
            <a:r>
              <a:rPr lang="en-IN" i="1" dirty="0" err="1"/>
              <a:t>Class_code</a:t>
            </a:r>
            <a:r>
              <a:rPr lang="en-IN" i="1" dirty="0"/>
              <a:t>, </a:t>
            </a:r>
            <a:r>
              <a:rPr lang="en-IN" i="1" dirty="0" err="1"/>
              <a:t>Student_grade</a:t>
            </a:r>
            <a:r>
              <a:rPr lang="en-IN" i="1" dirty="0" smtClean="0"/>
              <a:t>)</a:t>
            </a:r>
          </a:p>
          <a:p>
            <a:r>
              <a:rPr lang="en-IN" u="sng" dirty="0"/>
              <a:t>Functional </a:t>
            </a:r>
            <a:r>
              <a:rPr lang="en-IN" u="sng" dirty="0" err="1"/>
              <a:t>Dependecy</a:t>
            </a:r>
            <a:r>
              <a:rPr lang="en-IN" dirty="0"/>
              <a:t/>
            </a:r>
            <a:br>
              <a:rPr lang="en-IN" dirty="0"/>
            </a:br>
            <a:r>
              <a:rPr lang="en-IN" i="1" dirty="0"/>
              <a:t>(</a:t>
            </a:r>
            <a:r>
              <a:rPr lang="en-IN" i="1" dirty="0" err="1"/>
              <a:t>Student_id</a:t>
            </a:r>
            <a:r>
              <a:rPr lang="en-IN" i="1" dirty="0"/>
              <a:t>, </a:t>
            </a:r>
            <a:r>
              <a:rPr lang="en-IN" i="1" dirty="0" err="1"/>
              <a:t>Professor_id</a:t>
            </a:r>
            <a:r>
              <a:rPr lang="en-IN" i="1" dirty="0"/>
              <a:t>) → (</a:t>
            </a:r>
            <a:r>
              <a:rPr lang="en-IN" i="1" dirty="0" err="1"/>
              <a:t>Class_code</a:t>
            </a:r>
            <a:r>
              <a:rPr lang="en-IN" i="1" dirty="0"/>
              <a:t>, </a:t>
            </a:r>
            <a:r>
              <a:rPr lang="en-IN" i="1" dirty="0" err="1"/>
              <a:t>Student_grade</a:t>
            </a:r>
            <a:r>
              <a:rPr lang="en-IN" i="1" dirty="0"/>
              <a:t>)</a:t>
            </a:r>
            <a:r>
              <a:rPr lang="en-IN" dirty="0"/>
              <a:t/>
            </a:r>
            <a:br>
              <a:rPr lang="en-IN" dirty="0"/>
            </a:br>
            <a:r>
              <a:rPr lang="en-IN" i="1" dirty="0" err="1"/>
              <a:t>Class_code</a:t>
            </a:r>
            <a:r>
              <a:rPr lang="en-IN" i="1" dirty="0"/>
              <a:t> → </a:t>
            </a:r>
            <a:r>
              <a:rPr lang="en-IN" i="1" dirty="0" err="1"/>
              <a:t>Professor_id</a:t>
            </a:r>
            <a:r>
              <a:rPr lang="en-IN" dirty="0" smtClean="0"/>
              <a:t>&gt;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17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c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429500" cy="26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9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457200"/>
            <a:ext cx="6276975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9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556FEDBFEFD4F8B31E3504C08F59B" ma:contentTypeVersion="2" ma:contentTypeDescription="Create a new document." ma:contentTypeScope="" ma:versionID="2413f410afdf32fabf9f4c9efa2e23bb">
  <xsd:schema xmlns:xsd="http://www.w3.org/2001/XMLSchema" xmlns:xs="http://www.w3.org/2001/XMLSchema" xmlns:p="http://schemas.microsoft.com/office/2006/metadata/properties" xmlns:ns2="4fe2d601-e1b7-4bf8-9999-ab480ffd6025" targetNamespace="http://schemas.microsoft.com/office/2006/metadata/properties" ma:root="true" ma:fieldsID="9c157616cf051e3098d0460831821542" ns2:_="">
    <xsd:import namespace="4fe2d601-e1b7-4bf8-9999-ab480ffd60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2d601-e1b7-4bf8-9999-ab480ffd6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394299-6254-488C-A115-B352F035AFD9}"/>
</file>

<file path=customXml/itemProps2.xml><?xml version="1.0" encoding="utf-8"?>
<ds:datastoreItem xmlns:ds="http://schemas.openxmlformats.org/officeDocument/2006/customXml" ds:itemID="{2141106F-9F91-4763-873B-1306D719700D}"/>
</file>

<file path=customXml/itemProps3.xml><?xml version="1.0" encoding="utf-8"?>
<ds:datastoreItem xmlns:ds="http://schemas.openxmlformats.org/officeDocument/2006/customXml" ds:itemID="{E6A3E164-B98E-4FBC-A2DD-E08F31DD8F0C}"/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485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Normal Forms</vt:lpstr>
      <vt:lpstr>Third Normal Form (3NF)</vt:lpstr>
      <vt:lpstr>Third Normal Form (3NF) </vt:lpstr>
      <vt:lpstr>PowerPoint Presentation</vt:lpstr>
      <vt:lpstr>PowerPoint Presentation</vt:lpstr>
      <vt:lpstr>Boyce-Codd Normal Form (BCNF)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table is not in BCNF? </vt:lpstr>
      <vt:lpstr>How to satisfy BCNF? </vt:lpstr>
      <vt:lpstr>PowerPoint Presentation</vt:lpstr>
      <vt:lpstr>Fourth normal form (4NF) </vt:lpstr>
      <vt:lpstr>Student </vt:lpstr>
      <vt:lpstr>PowerPoint Presentation</vt:lpstr>
      <vt:lpstr> STUDENT_COURSE  </vt:lpstr>
      <vt:lpstr>STUDENT_HOBBY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</dc:title>
  <dc:creator>Admin</dc:creator>
  <cp:lastModifiedBy>Windows User</cp:lastModifiedBy>
  <cp:revision>21</cp:revision>
  <dcterms:created xsi:type="dcterms:W3CDTF">2006-08-16T00:00:00Z</dcterms:created>
  <dcterms:modified xsi:type="dcterms:W3CDTF">2021-10-08T08:22:12Z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0x010100691556FEDBFEFD4F8B31E3504C08F59B</vt:lpwstr>
  </property>
</Properties>
</file>