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08" r:id="rId2"/>
    <p:sldId id="310" r:id="rId3"/>
    <p:sldId id="311" r:id="rId4"/>
    <p:sldId id="312" r:id="rId5"/>
    <p:sldId id="313" r:id="rId6"/>
    <p:sldId id="314" r:id="rId7"/>
    <p:sldId id="309" r:id="rId8"/>
    <p:sldId id="257" r:id="rId9"/>
    <p:sldId id="258" r:id="rId10"/>
    <p:sldId id="29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300" r:id="rId29"/>
    <p:sldId id="301" r:id="rId30"/>
    <p:sldId id="297" r:id="rId31"/>
    <p:sldId id="276" r:id="rId32"/>
    <p:sldId id="277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2CFAE-13ED-44D0-AF36-4B0E31B26618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036DD-1C50-4C7E-8E03-0F2E7E740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48A49C-DAA0-4E42-B04D-FE53D633A1B7}" type="slidenum">
              <a:rPr lang="en-IN" smtClean="0"/>
              <a:pPr/>
              <a:t>18</a:t>
            </a:fld>
            <a:endParaRPr lang="en-I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ADB518-F1A4-4486-BB92-E5225501A49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4AB8-CA19-4ACE-804B-AA5850D49D0E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791-9D2C-4102-8E1F-2D4E394A91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5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4AB8-CA19-4ACE-804B-AA5850D49D0E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791-9D2C-4102-8E1F-2D4E394A91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6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4AB8-CA19-4ACE-804B-AA5850D49D0E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791-9D2C-4102-8E1F-2D4E394A91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3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4AB8-CA19-4ACE-804B-AA5850D49D0E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791-9D2C-4102-8E1F-2D4E394A91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8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4AB8-CA19-4ACE-804B-AA5850D49D0E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791-9D2C-4102-8E1F-2D4E394A91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0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4AB8-CA19-4ACE-804B-AA5850D49D0E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791-9D2C-4102-8E1F-2D4E394A91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8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4AB8-CA19-4ACE-804B-AA5850D49D0E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791-9D2C-4102-8E1F-2D4E394A91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3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4AB8-CA19-4ACE-804B-AA5850D49D0E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791-9D2C-4102-8E1F-2D4E394A91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4AB8-CA19-4ACE-804B-AA5850D49D0E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791-9D2C-4102-8E1F-2D4E394A91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0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4AB8-CA19-4ACE-804B-AA5850D49D0E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791-9D2C-4102-8E1F-2D4E394A91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4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4AB8-CA19-4ACE-804B-AA5850D49D0E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791-9D2C-4102-8E1F-2D4E394A91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04AB8-CA19-4ACE-804B-AA5850D49D0E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F2791-9D2C-4102-8E1F-2D4E394A91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7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FF0000"/>
                </a:solidFill>
              </a:rPr>
              <a:t>Relational Models</a:t>
            </a:r>
            <a:endParaRPr lang="en-I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74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rel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"/>
            <a:ext cx="8001000" cy="582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9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Fundamental Operations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Select</a:t>
            </a:r>
          </a:p>
          <a:p>
            <a:r>
              <a:rPr lang="en-US" sz="2800" dirty="0" smtClean="0"/>
              <a:t>Project</a:t>
            </a:r>
          </a:p>
          <a:p>
            <a:r>
              <a:rPr lang="en-US" sz="2800" dirty="0" smtClean="0"/>
              <a:t>Union</a:t>
            </a:r>
          </a:p>
          <a:p>
            <a:r>
              <a:rPr lang="en-US" sz="2800" dirty="0" smtClean="0"/>
              <a:t>Set difference</a:t>
            </a:r>
          </a:p>
          <a:p>
            <a:r>
              <a:rPr lang="en-US" sz="2800" dirty="0" smtClean="0"/>
              <a:t>Cartesian product</a:t>
            </a:r>
          </a:p>
          <a:p>
            <a:r>
              <a:rPr lang="en-US" sz="2800" dirty="0" smtClean="0"/>
              <a:t>Rename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/>
              <a:t>Note:</a:t>
            </a:r>
            <a:r>
              <a:rPr lang="en-US" sz="2800" dirty="0" smtClean="0"/>
              <a:t> select, project, rename – called as ‘</a:t>
            </a:r>
            <a:r>
              <a:rPr lang="en-US" sz="2800" dirty="0" smtClean="0">
                <a:solidFill>
                  <a:schemeClr val="accent1"/>
                </a:solidFill>
              </a:rPr>
              <a:t>unary</a:t>
            </a:r>
            <a:r>
              <a:rPr lang="en-US" sz="2800" dirty="0" smtClean="0"/>
              <a:t>’ operators and the remaining are ‘</a:t>
            </a:r>
            <a:r>
              <a:rPr lang="en-US" sz="2800" dirty="0" smtClean="0">
                <a:solidFill>
                  <a:schemeClr val="accent1"/>
                </a:solidFill>
              </a:rPr>
              <a:t>binary</a:t>
            </a:r>
            <a:r>
              <a:rPr lang="en-US" sz="2800" dirty="0" smtClean="0"/>
              <a:t>’ operators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696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Additional Operations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intersection</a:t>
            </a:r>
          </a:p>
          <a:p>
            <a:r>
              <a:rPr lang="en-US" dirty="0" smtClean="0"/>
              <a:t>Natural join</a:t>
            </a:r>
          </a:p>
          <a:p>
            <a:r>
              <a:rPr lang="en-US" dirty="0" smtClean="0"/>
              <a:t>Outer joins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 smtClean="0"/>
              <a:t>Left outer join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 smtClean="0"/>
              <a:t>Right outer join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 smtClean="0"/>
              <a:t>Full outer join</a:t>
            </a:r>
          </a:p>
          <a:p>
            <a:r>
              <a:rPr lang="en-US" dirty="0" smtClean="0"/>
              <a:t>Assignment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Select Operation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select operation display </a:t>
            </a:r>
            <a:r>
              <a:rPr lang="en-US" sz="2800" dirty="0" err="1" smtClean="0"/>
              <a:t>tuples</a:t>
            </a:r>
            <a:r>
              <a:rPr lang="en-US" sz="2800" dirty="0" smtClean="0"/>
              <a:t> that satisfy a given predicate (condition). </a:t>
            </a:r>
          </a:p>
          <a:p>
            <a:pPr algn="just"/>
            <a:r>
              <a:rPr lang="en-US" sz="2800" dirty="0" smtClean="0"/>
              <a:t>We use the lowercase Greek letter sigma       to denote selection.</a:t>
            </a:r>
          </a:p>
          <a:p>
            <a:pPr algn="just"/>
            <a:r>
              <a:rPr lang="en-US" sz="2800" dirty="0" smtClean="0"/>
              <a:t>It produces a “horizontal” subset.</a:t>
            </a:r>
          </a:p>
          <a:p>
            <a:pPr algn="just"/>
            <a:r>
              <a:rPr lang="en-US" sz="2800" b="1" dirty="0" smtClean="0"/>
              <a:t>Syntax: </a:t>
            </a:r>
            <a:r>
              <a:rPr lang="en-US" sz="2800" b="1" i="1" dirty="0" err="1" smtClean="0">
                <a:latin typeface="Symbol" pitchFamily="18" charset="2"/>
              </a:rPr>
              <a:t>s</a:t>
            </a:r>
            <a:r>
              <a:rPr lang="en-US" sz="2800" b="1" i="1" baseline="-25000" dirty="0" err="1" smtClean="0"/>
              <a:t>C</a:t>
            </a:r>
            <a:r>
              <a:rPr lang="en-US" sz="2800" b="1" i="1" dirty="0" smtClean="0"/>
              <a:t>(R)</a:t>
            </a:r>
          </a:p>
          <a:p>
            <a:pPr lvl="1"/>
            <a:r>
              <a:rPr lang="en-US" dirty="0" smtClean="0"/>
              <a:t>where </a:t>
            </a:r>
            <a:r>
              <a:rPr lang="en-US" i="1" dirty="0" smtClean="0"/>
              <a:t>C </a:t>
            </a:r>
            <a:r>
              <a:rPr lang="en-US" dirty="0" smtClean="0"/>
              <a:t>is a selection condition(=, &lt;, &gt;, =&lt;, &gt;=, &lt;&gt;)</a:t>
            </a:r>
          </a:p>
          <a:p>
            <a:pPr lvl="1"/>
            <a:r>
              <a:rPr lang="en-US" dirty="0" smtClean="0"/>
              <a:t>and </a:t>
            </a:r>
            <a:r>
              <a:rPr lang="en-US" i="1" dirty="0" smtClean="0"/>
              <a:t>R</a:t>
            </a:r>
            <a:r>
              <a:rPr lang="en-US" dirty="0" smtClean="0"/>
              <a:t> is the relation over which the selection takes place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2667000"/>
            <a:ext cx="41380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654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of Select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Tx/>
              <a:buNone/>
            </a:pPr>
            <a:r>
              <a:rPr lang="en-US" b="1" dirty="0" smtClean="0"/>
              <a:t>Student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sid</a:t>
            </a:r>
            <a:r>
              <a:rPr lang="en-US" b="1" dirty="0" smtClean="0"/>
              <a:t>		 name	             </a:t>
            </a:r>
            <a:r>
              <a:rPr lang="en-US" b="1" dirty="0" err="1" smtClean="0"/>
              <a:t>addr</a:t>
            </a:r>
            <a:endParaRPr lang="en-US" b="1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123		Fred		3 Oxford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345		John		6 Hope Rd.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567		Ann		5 Garden</a:t>
            </a:r>
          </a:p>
          <a:p>
            <a:pPr eaLnBrk="1" hangingPunct="1">
              <a:buFontTx/>
              <a:buNone/>
            </a:pPr>
            <a:endParaRPr lang="en-US" sz="30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Find all students whose id is above 300.</a:t>
            </a:r>
          </a:p>
          <a:p>
            <a:pPr>
              <a:buNone/>
            </a:pPr>
            <a:r>
              <a:rPr lang="en-US" smtClean="0">
                <a:solidFill>
                  <a:srgbClr val="FF0000"/>
                </a:solidFill>
              </a:rPr>
              <a:t>Query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  <a:latin typeface="Symbol" pitchFamily="18" charset="2"/>
              </a:rPr>
              <a:t>s </a:t>
            </a:r>
            <a:r>
              <a:rPr lang="en-US" baseline="-25000" dirty="0" err="1" smtClean="0">
                <a:solidFill>
                  <a:srgbClr val="FF0000"/>
                </a:solidFill>
              </a:rPr>
              <a:t>sid</a:t>
            </a:r>
            <a:r>
              <a:rPr lang="en-US" baseline="-25000" dirty="0" smtClean="0">
                <a:solidFill>
                  <a:srgbClr val="FF0000"/>
                </a:solidFill>
              </a:rPr>
              <a:t> &gt; 300</a:t>
            </a:r>
            <a:r>
              <a:rPr lang="en-US" dirty="0" smtClean="0">
                <a:solidFill>
                  <a:srgbClr val="FF0000"/>
                </a:solidFill>
              </a:rPr>
              <a:t>(Student) 	</a:t>
            </a:r>
          </a:p>
          <a:p>
            <a:pPr>
              <a:buNone/>
            </a:pPr>
            <a:r>
              <a:rPr lang="en-US" dirty="0" smtClean="0"/>
              <a:t>Resulting Relation:		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sid</a:t>
            </a:r>
            <a:r>
              <a:rPr lang="en-US" b="1" dirty="0" smtClean="0"/>
              <a:t>		 name	            </a:t>
            </a:r>
            <a:r>
              <a:rPr lang="en-US" b="1" dirty="0" err="1" smtClean="0"/>
              <a:t>addr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    345		John		6 Hope Rd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567		Ann		5 Garden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7309" y="1662545"/>
          <a:ext cx="5417127" cy="1704110"/>
        </p:xfrm>
        <a:graphic>
          <a:graphicData uri="http://schemas.openxmlformats.org/drawingml/2006/table">
            <a:tbl>
              <a:tblPr lastRow="1"/>
              <a:tblGrid>
                <a:gridCol w="5417127"/>
              </a:tblGrid>
              <a:tr h="3879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61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5400000">
            <a:off x="1066800" y="25146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819400" y="25146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5800" y="5334000"/>
            <a:ext cx="51816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85800" y="5715000"/>
            <a:ext cx="518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333500" y="59055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162300" y="59055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01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Operation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181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project operation display attributes that satisfy a given predicate (condition). </a:t>
            </a:r>
          </a:p>
          <a:p>
            <a:pPr algn="just"/>
            <a:r>
              <a:rPr lang="en-US" sz="2800" dirty="0" smtClean="0"/>
              <a:t>We use the lowercase Greek letter pi       to denote selection.</a:t>
            </a:r>
          </a:p>
          <a:p>
            <a:pPr algn="just"/>
            <a:r>
              <a:rPr lang="en-US" sz="2800" dirty="0" smtClean="0"/>
              <a:t>It produces a “vertical” subset.</a:t>
            </a:r>
          </a:p>
          <a:p>
            <a:pPr algn="just"/>
            <a:r>
              <a:rPr lang="en-US" sz="2800" dirty="0" smtClean="0"/>
              <a:t>Eliminates duplicated values.</a:t>
            </a:r>
          </a:p>
          <a:p>
            <a:pPr algn="just"/>
            <a:r>
              <a:rPr lang="en-US" sz="2800" dirty="0" smtClean="0"/>
              <a:t>Syntax: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(R)</a:t>
            </a:r>
          </a:p>
          <a:p>
            <a:pPr lvl="1" algn="just"/>
            <a:r>
              <a:rPr lang="en-US" dirty="0" smtClean="0"/>
              <a:t>where A is a set of attributes of R</a:t>
            </a:r>
          </a:p>
          <a:p>
            <a:pPr lvl="1" algn="just"/>
            <a:r>
              <a:rPr lang="en-US" dirty="0" smtClean="0"/>
              <a:t>and R is the relation over which the project takes place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2362200"/>
            <a:ext cx="428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966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of Project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Enrollment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sid</a:t>
            </a:r>
            <a:r>
              <a:rPr lang="en-US" b="1" dirty="0" smtClean="0"/>
              <a:t>		cid		grade</a:t>
            </a:r>
          </a:p>
          <a:p>
            <a:pPr>
              <a:buNone/>
            </a:pPr>
            <a:r>
              <a:rPr lang="en-US" dirty="0" smtClean="0"/>
              <a:t>	123	CS51T	76</a:t>
            </a:r>
          </a:p>
          <a:p>
            <a:pPr>
              <a:buNone/>
            </a:pPr>
            <a:r>
              <a:rPr lang="en-US" dirty="0" smtClean="0"/>
              <a:t>	234	CS52S	50</a:t>
            </a:r>
          </a:p>
          <a:p>
            <a:pPr>
              <a:buNone/>
            </a:pPr>
            <a:r>
              <a:rPr lang="en-US" dirty="0" smtClean="0"/>
              <a:t>	345	CS52S	55</a:t>
            </a:r>
          </a:p>
          <a:p>
            <a:pPr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Display all course id values</a:t>
            </a:r>
          </a:p>
          <a:p>
            <a:pPr>
              <a:buNone/>
            </a:pPr>
            <a:r>
              <a:rPr lang="en-US" sz="3000" dirty="0" smtClean="0">
                <a:solidFill>
                  <a:srgbClr val="FF0000"/>
                </a:solidFill>
                <a:cs typeface="Times New Roman" pitchFamily="18" charset="0"/>
              </a:rPr>
              <a:t>Query: </a:t>
            </a:r>
            <a:r>
              <a:rPr lang="ru-RU" sz="3000" dirty="0" smtClean="0">
                <a:solidFill>
                  <a:srgbClr val="FF0000"/>
                </a:solidFill>
                <a:cs typeface="Times New Roman" pitchFamily="18" charset="0"/>
              </a:rPr>
              <a:t>П</a:t>
            </a:r>
            <a:r>
              <a:rPr lang="en-US" sz="3000" baseline="-25000" dirty="0" smtClean="0">
                <a:solidFill>
                  <a:srgbClr val="FF0000"/>
                </a:solidFill>
              </a:rPr>
              <a:t>cid</a:t>
            </a:r>
            <a:r>
              <a:rPr lang="en-US" sz="3000" dirty="0" smtClean="0">
                <a:solidFill>
                  <a:srgbClr val="FF0000"/>
                </a:solidFill>
              </a:rPr>
              <a:t>(Enrollment)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/>
              <a:t>	  cid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CS51T</a:t>
            </a:r>
          </a:p>
          <a:p>
            <a:pPr>
              <a:buNone/>
            </a:pPr>
            <a:r>
              <a:rPr lang="en-US" dirty="0" smtClean="0"/>
              <a:t>	CS52S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828800"/>
            <a:ext cx="45720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2286000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914400" y="2819400"/>
            <a:ext cx="1981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743200" y="2819400"/>
            <a:ext cx="1981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85800" y="4800600"/>
            <a:ext cx="13716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685800" y="51054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2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gerardnico.com/wiki/_media/algebra_of_tabl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752600"/>
            <a:ext cx="6096000" cy="3962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268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914400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>
                <a:latin typeface="+mn-lt"/>
              </a:rPr>
              <a:t>SELECTION &amp; PROJECTION Example</a:t>
            </a:r>
            <a:endParaRPr lang="en-IN" sz="2800" b="1" dirty="0" smtClean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76400"/>
          <a:ext cx="5029200" cy="25146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257300"/>
                <a:gridCol w="1216077"/>
                <a:gridCol w="1298523"/>
                <a:gridCol w="1257300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baseline="0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baseline="0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baseline="0" dirty="0" smtClean="0"/>
                        <a:t>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baseline="0" dirty="0" smtClean="0"/>
                        <a:t>Hobby</a:t>
                      </a:r>
                      <a:endParaRPr lang="en-IN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baseline="0" dirty="0" smtClean="0"/>
                        <a:t>1123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baseline="0" dirty="0" smtClean="0"/>
                        <a:t>John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baseline="0" dirty="0" smtClean="0"/>
                        <a:t>123 Main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baseline="0" dirty="0" smtClean="0"/>
                        <a:t>stamps</a:t>
                      </a:r>
                      <a:endParaRPr lang="en-IN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baseline="0" dirty="0" smtClean="0"/>
                        <a:t>1123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baseline="0" dirty="0" smtClean="0"/>
                        <a:t>John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baseline="0" dirty="0" smtClean="0"/>
                        <a:t>123 Main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baseline="0" dirty="0" smtClean="0"/>
                        <a:t>coins</a:t>
                      </a:r>
                      <a:endParaRPr lang="en-IN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baseline="0" dirty="0" smtClean="0"/>
                        <a:t>5556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baseline="0" dirty="0" smtClean="0"/>
                        <a:t>Mary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baseline="0" dirty="0" smtClean="0"/>
                        <a:t>7 Lake Dr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baseline="0" dirty="0" smtClean="0"/>
                        <a:t>hiking</a:t>
                      </a:r>
                      <a:endParaRPr lang="en-IN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baseline="0" dirty="0" smtClean="0"/>
                        <a:t>9876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baseline="0" dirty="0" smtClean="0"/>
                        <a:t>Bart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baseline="0" dirty="0" smtClean="0"/>
                        <a:t>5 Pine 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baseline="0" dirty="0" smtClean="0"/>
                        <a:t>stamps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4953001"/>
          <a:ext cx="5105400" cy="16459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276350"/>
                <a:gridCol w="1314450"/>
                <a:gridCol w="1238250"/>
                <a:gridCol w="1276350"/>
              </a:tblGrid>
              <a:tr h="355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baseline="0" dirty="0" smtClean="0"/>
                        <a:t>Id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baseline="0" dirty="0" smtClean="0"/>
                        <a:t>Name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baseline="0" dirty="0" smtClean="0"/>
                        <a:t>Address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baseline="0" dirty="0" smtClean="0"/>
                        <a:t>Hobby</a:t>
                      </a:r>
                      <a:endParaRPr lang="en-IN" dirty="0" smtClean="0"/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baseline="0" dirty="0" smtClean="0"/>
                        <a:t>1123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baseline="0" dirty="0" smtClean="0"/>
                        <a:t>John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baseline="0" dirty="0" smtClean="0"/>
                        <a:t>123 Main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baseline="0" dirty="0" smtClean="0"/>
                        <a:t>stamps</a:t>
                      </a:r>
                      <a:endParaRPr lang="en-IN" dirty="0" smtClean="0"/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baseline="0" dirty="0" smtClean="0"/>
                        <a:t>9876</a:t>
                      </a:r>
                      <a:endParaRPr lang="en-I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Bart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Pine 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stamps</a:t>
                      </a: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38200" y="4191000"/>
            <a:ext cx="38100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/>
              <a:t>σ </a:t>
            </a:r>
            <a:r>
              <a:rPr lang="en-IN" sz="2000" b="1" i="1" dirty="0">
                <a:latin typeface="+mn-lt"/>
              </a:rPr>
              <a:t>Hobby=‘stamps’(Person)</a:t>
            </a:r>
            <a:endParaRPr lang="en-IN" sz="2000" b="1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1143000"/>
            <a:ext cx="18288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IN" sz="2000" b="1" dirty="0">
                <a:latin typeface="+mn-lt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62600" y="2286000"/>
            <a:ext cx="32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latin typeface="+mn-lt"/>
              </a:rPr>
              <a:t>∏</a:t>
            </a:r>
            <a:r>
              <a:rPr lang="en-IN" sz="2000" b="1" i="1" dirty="0" smtClean="0">
                <a:latin typeface="+mn-lt"/>
              </a:rPr>
              <a:t>Name, Hobby(Person</a:t>
            </a:r>
            <a:r>
              <a:rPr lang="en-IN" sz="2000" b="1" i="1" dirty="0">
                <a:latin typeface="+mn-lt"/>
              </a:rPr>
              <a:t>)</a:t>
            </a:r>
            <a:endParaRPr lang="en-IN" sz="2000" b="1" dirty="0">
              <a:latin typeface="+mn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172200" y="3048000"/>
          <a:ext cx="2133600" cy="27432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066800"/>
                <a:gridCol w="10668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Hobby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stamps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coins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Hiking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stamps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41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CB8CDA-6492-4503-9ACA-8A43C82FF60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dirty="0" smtClean="0"/>
              <a:t>Examples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077200" cy="4724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i="1" dirty="0" smtClean="0">
                <a:sym typeface="Symbol" pitchFamily="18" charset="2"/>
              </a:rPr>
              <a:t> </a:t>
            </a:r>
            <a:r>
              <a:rPr lang="en-US" i="1" baseline="-25000" dirty="0" smtClean="0">
                <a:sym typeface="Symbol" pitchFamily="18" charset="2"/>
              </a:rPr>
              <a:t>Id&gt;</a:t>
            </a:r>
            <a:r>
              <a:rPr lang="en-US" baseline="-25000" dirty="0" smtClean="0">
                <a:sym typeface="Symbol" pitchFamily="18" charset="2"/>
              </a:rPr>
              <a:t>3000</a:t>
            </a:r>
            <a:r>
              <a:rPr lang="en-US" i="1" baseline="-25000" dirty="0" smtClean="0">
                <a:sym typeface="Symbol" pitchFamily="18" charset="2"/>
              </a:rPr>
              <a:t>  </a:t>
            </a:r>
            <a:r>
              <a:rPr lang="en-US" sz="2800" baseline="-25000" dirty="0" smtClean="0">
                <a:sym typeface="Symbol" pitchFamily="18" charset="2"/>
              </a:rPr>
              <a:t>OR</a:t>
            </a:r>
            <a:r>
              <a:rPr lang="en-US" i="1" baseline="-25000" dirty="0" smtClean="0">
                <a:sym typeface="Symbol" pitchFamily="18" charset="2"/>
              </a:rPr>
              <a:t>  Hobby=‘</a:t>
            </a:r>
            <a:r>
              <a:rPr lang="en-US" baseline="-25000" dirty="0" smtClean="0">
                <a:sym typeface="Symbol" pitchFamily="18" charset="2"/>
              </a:rPr>
              <a:t>hiking’ 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Person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>
              <a:lnSpc>
                <a:spcPct val="120000"/>
              </a:lnSpc>
              <a:defRPr/>
            </a:pPr>
            <a:r>
              <a:rPr lang="en-US" i="1" dirty="0" smtClean="0">
                <a:sym typeface="Symbol" pitchFamily="18" charset="2"/>
              </a:rPr>
              <a:t> </a:t>
            </a:r>
            <a:r>
              <a:rPr lang="en-US" i="1" baseline="-25000" dirty="0" smtClean="0">
                <a:sym typeface="Symbol" pitchFamily="18" charset="2"/>
              </a:rPr>
              <a:t>Id&gt;</a:t>
            </a:r>
            <a:r>
              <a:rPr lang="en-US" baseline="-25000" dirty="0" smtClean="0">
                <a:sym typeface="Symbol" pitchFamily="18" charset="2"/>
              </a:rPr>
              <a:t>3000 </a:t>
            </a:r>
            <a:r>
              <a:rPr lang="en-US" i="1" baseline="-25000" dirty="0" smtClean="0">
                <a:sym typeface="Symbol" pitchFamily="18" charset="2"/>
              </a:rPr>
              <a:t> </a:t>
            </a:r>
            <a:r>
              <a:rPr lang="en-US" sz="2800" baseline="-25000" dirty="0" smtClean="0">
                <a:sym typeface="Symbol" pitchFamily="18" charset="2"/>
              </a:rPr>
              <a:t>AND</a:t>
            </a:r>
            <a:r>
              <a:rPr lang="en-US" i="1" baseline="-25000" dirty="0" smtClean="0">
                <a:sym typeface="Symbol" pitchFamily="18" charset="2"/>
              </a:rPr>
              <a:t>  Id &lt;</a:t>
            </a:r>
            <a:r>
              <a:rPr lang="en-US" baseline="-25000" dirty="0" smtClean="0">
                <a:sym typeface="Symbol" pitchFamily="18" charset="2"/>
              </a:rPr>
              <a:t>3999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Person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>
              <a:lnSpc>
                <a:spcPct val="170000"/>
              </a:lnSpc>
              <a:defRPr/>
            </a:pPr>
            <a:r>
              <a:rPr lang="en-US" i="1" dirty="0" smtClean="0">
                <a:sym typeface="Symbol" pitchFamily="18" charset="2"/>
              </a:rPr>
              <a:t> </a:t>
            </a:r>
            <a:r>
              <a:rPr lang="en-US" sz="2800" baseline="-25000" dirty="0" smtClean="0">
                <a:sym typeface="Symbol" pitchFamily="18" charset="2"/>
              </a:rPr>
              <a:t>NOT</a:t>
            </a:r>
            <a:r>
              <a:rPr lang="en-US" baseline="-25000" dirty="0" smtClean="0">
                <a:sym typeface="Symbol" pitchFamily="18" charset="2"/>
              </a:rPr>
              <a:t>(</a:t>
            </a:r>
            <a:r>
              <a:rPr lang="en-US" i="1" baseline="-25000" dirty="0" smtClean="0">
                <a:sym typeface="Symbol" pitchFamily="18" charset="2"/>
              </a:rPr>
              <a:t>Hobby=‘</a:t>
            </a:r>
            <a:r>
              <a:rPr lang="en-US" baseline="-25000" dirty="0" smtClean="0">
                <a:sym typeface="Symbol" pitchFamily="18" charset="2"/>
              </a:rPr>
              <a:t>hiking’)</a:t>
            </a:r>
            <a:r>
              <a:rPr lang="en-US" i="1" baseline="-2500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Person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>
              <a:lnSpc>
                <a:spcPct val="120000"/>
              </a:lnSpc>
              <a:defRPr/>
            </a:pPr>
            <a:r>
              <a:rPr lang="en-US" i="1" dirty="0" smtClean="0">
                <a:sym typeface="Symbol" pitchFamily="18" charset="2"/>
              </a:rPr>
              <a:t> </a:t>
            </a:r>
            <a:r>
              <a:rPr lang="en-US" i="1" baseline="-25000" dirty="0" err="1" smtClean="0">
                <a:sym typeface="Symbol" pitchFamily="18" charset="2"/>
              </a:rPr>
              <a:t>Hobby‘</a:t>
            </a:r>
            <a:r>
              <a:rPr lang="en-US" baseline="-25000" dirty="0" err="1" smtClean="0">
                <a:sym typeface="Symbol" pitchFamily="18" charset="2"/>
              </a:rPr>
              <a:t>hiking</a:t>
            </a:r>
            <a:r>
              <a:rPr lang="en-US" baseline="-25000" dirty="0" smtClean="0">
                <a:sym typeface="Symbol" pitchFamily="18" charset="2"/>
              </a:rPr>
              <a:t>’</a:t>
            </a:r>
            <a:r>
              <a:rPr lang="en-US" i="1" baseline="-2500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Person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>
              <a:lnSpc>
                <a:spcPct val="120000"/>
              </a:lnSpc>
              <a:defRPr/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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baseline="-30000" dirty="0" smtClean="0">
                <a:cs typeface="Times New Roman" pitchFamily="18" charset="0"/>
              </a:rPr>
              <a:t>Id</a:t>
            </a:r>
            <a:r>
              <a:rPr lang="en-US" i="1" baseline="-30000" dirty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(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Person</a:t>
            </a:r>
            <a:r>
              <a:rPr lang="en-US" dirty="0">
                <a:cs typeface="Times New Roman" pitchFamily="18" charset="0"/>
              </a:rPr>
              <a:t>) </a:t>
            </a:r>
          </a:p>
          <a:p>
            <a:pPr>
              <a:lnSpc>
                <a:spcPct val="120000"/>
              </a:lnSpc>
              <a:defRPr/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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baseline="-30000" dirty="0" smtClean="0">
                <a:cs typeface="Times New Roman" pitchFamily="18" charset="0"/>
              </a:rPr>
              <a:t>Hobby 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Person</a:t>
            </a:r>
            <a:r>
              <a:rPr lang="en-US" dirty="0">
                <a:cs typeface="Times New Roman" pitchFamily="18" charset="0"/>
              </a:rPr>
              <a:t>)</a:t>
            </a:r>
            <a:endParaRPr lang="en-US" dirty="0"/>
          </a:p>
          <a:p>
            <a:pPr>
              <a:lnSpc>
                <a:spcPct val="120000"/>
              </a:lnSpc>
              <a:defRPr/>
            </a:pPr>
            <a:endParaRPr lang="en-US" i="1" dirty="0" smtClean="0">
              <a:sym typeface="Symbol" pitchFamily="18" charset="2"/>
            </a:endParaRPr>
          </a:p>
          <a:p>
            <a:pPr>
              <a:defRPr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2383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Relational Models</a:t>
            </a: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Relational data model is the primary data model, which is used widely around the world for data storage and processing. </a:t>
            </a:r>
            <a:endParaRPr lang="en-IN" dirty="0" smtClean="0"/>
          </a:p>
          <a:p>
            <a:pPr algn="just"/>
            <a:r>
              <a:rPr lang="en-IN" dirty="0" smtClean="0"/>
              <a:t>This </a:t>
            </a:r>
            <a:r>
              <a:rPr lang="en-IN" dirty="0"/>
              <a:t>model is simple and it has all the properties and capabilities required to process data with storage efficiency.</a:t>
            </a:r>
          </a:p>
        </p:txBody>
      </p:sp>
    </p:spTree>
    <p:extLst>
      <p:ext uri="{BB962C8B-B14F-4D97-AF65-F5344CB8AC3E}">
        <p14:creationId xmlns:p14="http://schemas.microsoft.com/office/powerpoint/2010/main" val="36467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Relational Algebra Expressions</a:t>
            </a:r>
            <a:endParaRPr lang="en-US" sz="4000" dirty="0"/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153400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602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Union Operation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sz="2800" dirty="0" smtClean="0"/>
              <a:t>Creates a relation that contains all the values in both the relations.</a:t>
            </a:r>
          </a:p>
          <a:p>
            <a:pPr algn="just">
              <a:defRPr/>
            </a:pPr>
            <a:r>
              <a:rPr lang="en-US" sz="2800" dirty="0" smtClean="0"/>
              <a:t>Two </a:t>
            </a:r>
            <a:r>
              <a:rPr lang="en-US" sz="2800" dirty="0"/>
              <a:t>relations are </a:t>
            </a:r>
            <a:r>
              <a:rPr lang="en-US" sz="2800" i="1" dirty="0"/>
              <a:t>union compatible</a:t>
            </a:r>
            <a:r>
              <a:rPr lang="en-US" sz="2800" dirty="0"/>
              <a:t> </a:t>
            </a:r>
            <a:r>
              <a:rPr lang="en-US" sz="2800" dirty="0" smtClean="0"/>
              <a:t>if:</a:t>
            </a:r>
            <a:endParaRPr lang="en-US" sz="2800" dirty="0"/>
          </a:p>
          <a:p>
            <a:pPr lvl="1" algn="just">
              <a:defRPr/>
            </a:pPr>
            <a:r>
              <a:rPr lang="en-US" dirty="0"/>
              <a:t>Both have same number of columns</a:t>
            </a:r>
          </a:p>
          <a:p>
            <a:pPr lvl="1" algn="just">
              <a:defRPr/>
            </a:pPr>
            <a:r>
              <a:rPr lang="en-US" dirty="0"/>
              <a:t>Names of attributes are the same in </a:t>
            </a:r>
            <a:r>
              <a:rPr lang="en-US" dirty="0" smtClean="0"/>
              <a:t>both</a:t>
            </a:r>
            <a:endParaRPr lang="en-US" dirty="0"/>
          </a:p>
          <a:p>
            <a:pPr algn="just"/>
            <a:r>
              <a:rPr lang="en-US" sz="2800" dirty="0" smtClean="0"/>
              <a:t>Represented using the symbol ‘∪’.</a:t>
            </a:r>
          </a:p>
          <a:p>
            <a:pPr algn="just"/>
            <a:r>
              <a:rPr lang="en-US" sz="2800" dirty="0" smtClean="0"/>
              <a:t>Eliminate duplicates</a:t>
            </a:r>
            <a:endParaRPr lang="en-US" sz="2800" dirty="0"/>
          </a:p>
          <a:p>
            <a:pPr algn="just"/>
            <a:r>
              <a:rPr lang="en-US" sz="2800" dirty="0" smtClean="0"/>
              <a:t>Syntax: S1 ∪ S2</a:t>
            </a:r>
          </a:p>
          <a:p>
            <a:pPr lvl="1" algn="just"/>
            <a:r>
              <a:rPr lang="en-US" dirty="0" smtClean="0"/>
              <a:t>where S1, S2 are separate relations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766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22959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203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Set-Difference Operation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Allows </a:t>
            </a:r>
            <a:r>
              <a:rPr lang="en-US" sz="2800" dirty="0"/>
              <a:t>us to find </a:t>
            </a:r>
            <a:r>
              <a:rPr lang="en-US" sz="2800" dirty="0" err="1"/>
              <a:t>tuples</a:t>
            </a:r>
            <a:r>
              <a:rPr lang="en-US" sz="2800" dirty="0"/>
              <a:t> that </a:t>
            </a:r>
            <a:r>
              <a:rPr lang="en-US" sz="2800" dirty="0" smtClean="0"/>
              <a:t>are in </a:t>
            </a:r>
            <a:r>
              <a:rPr lang="en-US" sz="2800" dirty="0"/>
              <a:t>one relation but are not in another.</a:t>
            </a:r>
          </a:p>
          <a:p>
            <a:pPr algn="just"/>
            <a:r>
              <a:rPr lang="en-US" sz="2800" dirty="0"/>
              <a:t>D</a:t>
            </a:r>
            <a:r>
              <a:rPr lang="en-US" sz="2800" dirty="0" smtClean="0"/>
              <a:t>enoted </a:t>
            </a:r>
            <a:r>
              <a:rPr lang="en-US" sz="2800" dirty="0"/>
              <a:t>by </a:t>
            </a:r>
            <a:r>
              <a:rPr lang="en-US" sz="2800" dirty="0" smtClean="0"/>
              <a:t>the symbol ‘−’.</a:t>
            </a:r>
          </a:p>
          <a:p>
            <a:pPr algn="just"/>
            <a:r>
              <a:rPr lang="en-US" sz="2800" dirty="0" smtClean="0"/>
              <a:t>Syntax: </a:t>
            </a:r>
            <a:r>
              <a:rPr lang="en-US" sz="2800" dirty="0"/>
              <a:t>S</a:t>
            </a:r>
            <a:r>
              <a:rPr lang="en-US" sz="2800" dirty="0" smtClean="0"/>
              <a:t>1 – S2</a:t>
            </a:r>
          </a:p>
          <a:p>
            <a:pPr marL="742950" lvl="2" indent="-342900" algn="just"/>
            <a:r>
              <a:rPr lang="en-US" sz="2800" dirty="0" smtClean="0"/>
              <a:t>where S1, S2 are separate relations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90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78486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937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Cartesian Product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The Cartesian product of two tables combines each row in one table with each row in the other table. </a:t>
            </a:r>
          </a:p>
          <a:p>
            <a:pPr algn="just"/>
            <a:r>
              <a:rPr lang="en-US" sz="2800" dirty="0" smtClean="0"/>
              <a:t>A relation </a:t>
            </a:r>
            <a:r>
              <a:rPr lang="en-US" sz="2800" dirty="0"/>
              <a:t>is by definition a subset of a Cartesian product of a </a:t>
            </a:r>
            <a:r>
              <a:rPr lang="en-US" sz="2800" dirty="0" smtClean="0"/>
              <a:t>set of domains.</a:t>
            </a:r>
          </a:p>
          <a:p>
            <a:pPr algn="just"/>
            <a:r>
              <a:rPr lang="en-US" sz="2800" dirty="0" smtClean="0"/>
              <a:t>Denoted </a:t>
            </a:r>
            <a:r>
              <a:rPr lang="en-US" sz="2800" dirty="0"/>
              <a:t>by the symbol ‘ X ‘.</a:t>
            </a:r>
          </a:p>
          <a:p>
            <a:pPr algn="just"/>
            <a:r>
              <a:rPr lang="en-US" sz="2800" dirty="0" smtClean="0"/>
              <a:t>Syntax: S1 X R1</a:t>
            </a:r>
          </a:p>
          <a:p>
            <a:pPr marL="800100" lvl="3" indent="-342900" algn="just"/>
            <a:r>
              <a:rPr lang="en-US" sz="2800" dirty="0"/>
              <a:t>where </a:t>
            </a:r>
            <a:r>
              <a:rPr lang="en-US" sz="2800" dirty="0" smtClean="0"/>
              <a:t>S1</a:t>
            </a:r>
            <a:r>
              <a:rPr lang="en-US" sz="2800" dirty="0"/>
              <a:t>, </a:t>
            </a:r>
            <a:r>
              <a:rPr lang="en-US" sz="2800" dirty="0" smtClean="0"/>
              <a:t>R1 </a:t>
            </a:r>
            <a:r>
              <a:rPr lang="en-US" sz="2800" dirty="0"/>
              <a:t>are separate relations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870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432531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2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Rename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results of relational-algebra expressions </a:t>
            </a:r>
            <a:r>
              <a:rPr lang="en-US" sz="2800" dirty="0" smtClean="0"/>
              <a:t>do not </a:t>
            </a:r>
            <a:r>
              <a:rPr lang="en-US" sz="2800" dirty="0"/>
              <a:t>have a name that we can use to refer to them. </a:t>
            </a:r>
            <a:endParaRPr lang="en-US" sz="2800" dirty="0" smtClean="0"/>
          </a:p>
          <a:p>
            <a:pPr algn="just"/>
            <a:r>
              <a:rPr lang="en-US" sz="2800" dirty="0" smtClean="0"/>
              <a:t>It </a:t>
            </a:r>
            <a:r>
              <a:rPr lang="en-US" sz="2800" dirty="0"/>
              <a:t>is useful to be able to </a:t>
            </a:r>
            <a:r>
              <a:rPr lang="en-US" sz="2800" dirty="0" smtClean="0"/>
              <a:t>give them names using </a:t>
            </a:r>
            <a:r>
              <a:rPr lang="en-US" sz="2800" dirty="0"/>
              <a:t>the </a:t>
            </a:r>
            <a:r>
              <a:rPr lang="en-US" sz="2800" b="1" dirty="0"/>
              <a:t>rename </a:t>
            </a:r>
            <a:r>
              <a:rPr lang="en-US" sz="2800" dirty="0" smtClean="0"/>
              <a:t>operator.</a:t>
            </a:r>
          </a:p>
          <a:p>
            <a:pPr algn="just"/>
            <a:r>
              <a:rPr lang="en-US" sz="2800" dirty="0" smtClean="0"/>
              <a:t>Denoted </a:t>
            </a:r>
            <a:r>
              <a:rPr lang="en-US" sz="2800" dirty="0"/>
              <a:t>by the lowercase Greek letter rho </a:t>
            </a:r>
            <a:r>
              <a:rPr lang="en-US" sz="2800" dirty="0" smtClean="0"/>
              <a:t>(     )</a:t>
            </a:r>
          </a:p>
          <a:p>
            <a:pPr algn="just"/>
            <a:r>
              <a:rPr lang="en-US" sz="2800" dirty="0" smtClean="0"/>
              <a:t>Syntax: </a:t>
            </a:r>
          </a:p>
          <a:p>
            <a:pPr algn="just"/>
            <a:endParaRPr lang="en-US" sz="2800" dirty="0"/>
          </a:p>
          <a:p>
            <a:pPr algn="just"/>
            <a:endParaRPr lang="en-US" sz="2800" dirty="0" smtClean="0"/>
          </a:p>
          <a:p>
            <a:pPr lvl="1" algn="just"/>
            <a:r>
              <a:rPr lang="en-US" dirty="0" smtClean="0"/>
              <a:t>where x is the new name for the relational algebra expression 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3415145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191000"/>
            <a:ext cx="2057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5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l-GR" b="1" dirty="0"/>
              <a:t>ρ(</a:t>
            </a:r>
            <a:r>
              <a:rPr lang="en-IN" b="1" dirty="0"/>
              <a:t>Relation2, Relation1</a:t>
            </a:r>
            <a:r>
              <a:rPr lang="en-IN" b="1" dirty="0" smtClean="0"/>
              <a:t>)</a:t>
            </a:r>
          </a:p>
          <a:p>
            <a:pPr fontAlgn="base"/>
            <a:r>
              <a:rPr lang="en-IN" dirty="0"/>
              <a:t>To rename STUDENT relation to STUDENT1, we can use rename operator like:</a:t>
            </a:r>
          </a:p>
          <a:p>
            <a:pPr fontAlgn="base"/>
            <a:r>
              <a:rPr lang="en-IN" b="1" dirty="0"/>
              <a:t>ρ(STUDENT1, STUDENT) </a:t>
            </a:r>
            <a:r>
              <a:rPr lang="en-IN" dirty="0"/>
              <a:t>If you want to create a relation STUDENT_NAMES with ROLL_NO and NAME from STUDENT, it can be done using rename operator as:</a:t>
            </a:r>
          </a:p>
          <a:p>
            <a:r>
              <a:rPr lang="en-IN" b="1" dirty="0"/>
              <a:t>ρ(STUDENT_NAMES, ∏</a:t>
            </a:r>
            <a:r>
              <a:rPr lang="en-IN" b="1" baseline="-25000" dirty="0"/>
              <a:t>(</a:t>
            </a:r>
            <a:r>
              <a:rPr lang="en-IN" b="1" baseline="-25000" dirty="0" smtClean="0"/>
              <a:t>ROLL_NO,</a:t>
            </a:r>
            <a:r>
              <a:rPr lang="en-IN" b="1" dirty="0" smtClean="0"/>
              <a:t> </a:t>
            </a:r>
            <a:r>
              <a:rPr lang="en-IN" b="1" baseline="-25000" dirty="0" smtClean="0"/>
              <a:t>NAME</a:t>
            </a:r>
            <a:r>
              <a:rPr lang="en-IN" b="1" baseline="-25000" dirty="0"/>
              <a:t>)</a:t>
            </a:r>
            <a:r>
              <a:rPr lang="en-IN" b="1" dirty="0"/>
              <a:t>(STUDENT))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46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RN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"/>
            <a:ext cx="7162800" cy="566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57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b="1" dirty="0"/>
              <a:t>Tables</a:t>
            </a:r>
            <a:r>
              <a:rPr lang="en-IN" dirty="0"/>
              <a:t> − In relational data model, relations are saved in the format of Tables. This format stores the relation among entities. A table has rows and columns, where rows represents records and columns represent the attributes.</a:t>
            </a:r>
          </a:p>
          <a:p>
            <a:pPr algn="just"/>
            <a:r>
              <a:rPr lang="en-IN" b="1" dirty="0"/>
              <a:t>Tuple</a:t>
            </a:r>
            <a:r>
              <a:rPr lang="en-IN" dirty="0"/>
              <a:t> − A single row of a table, which contains a single record for that relation is called a tuple.</a:t>
            </a:r>
          </a:p>
          <a:p>
            <a:pPr algn="just"/>
            <a:r>
              <a:rPr lang="en-IN" b="1" dirty="0"/>
              <a:t>Relation instance</a:t>
            </a:r>
            <a:r>
              <a:rPr lang="en-IN" dirty="0"/>
              <a:t> − A finite set of tuples in the relational database system represents relation instance. Relation instances do not have duplicate tuples.</a:t>
            </a:r>
          </a:p>
          <a:p>
            <a:pPr algn="just"/>
            <a:r>
              <a:rPr lang="en-IN" b="1" dirty="0"/>
              <a:t>Relation schema</a:t>
            </a:r>
            <a:r>
              <a:rPr lang="en-IN" dirty="0"/>
              <a:t> − A relation schema describes the relation name (table name), attributes, and their names.</a:t>
            </a:r>
          </a:p>
          <a:p>
            <a:pPr algn="just"/>
            <a:r>
              <a:rPr lang="en-IN" b="1" dirty="0"/>
              <a:t>Relation key</a:t>
            </a:r>
            <a:r>
              <a:rPr lang="en-IN" dirty="0"/>
              <a:t> − Each row has one or more attributes, known as relation key, which can identify the row in the relation (table) uniquely.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48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Assignment Operator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It is convenient at times </a:t>
            </a:r>
            <a:r>
              <a:rPr lang="en-US" sz="2800" dirty="0" smtClean="0"/>
              <a:t>to write </a:t>
            </a:r>
            <a:r>
              <a:rPr lang="en-US" sz="2800" dirty="0"/>
              <a:t>a relational-algebra expression by assigning </a:t>
            </a:r>
            <a:r>
              <a:rPr lang="en-US" sz="2800" dirty="0" smtClean="0"/>
              <a:t>parts of </a:t>
            </a:r>
            <a:r>
              <a:rPr lang="en-US" sz="2800" dirty="0"/>
              <a:t>it to temporary relation variables. </a:t>
            </a:r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b="1" dirty="0"/>
              <a:t>assignment </a:t>
            </a:r>
            <a:r>
              <a:rPr lang="en-US" sz="2800" dirty="0"/>
              <a:t>operation, denoted by ←</a:t>
            </a:r>
            <a:r>
              <a:rPr lang="en-US" sz="2800" dirty="0" smtClean="0"/>
              <a:t>, works </a:t>
            </a:r>
            <a:r>
              <a:rPr lang="en-US" sz="2800" dirty="0"/>
              <a:t>like assignment in a programming language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Example</a:t>
            </a:r>
            <a:r>
              <a:rPr lang="en-US" sz="2800" dirty="0"/>
              <a:t>: </a:t>
            </a:r>
            <a:r>
              <a:rPr lang="en-US" sz="2800" dirty="0" smtClean="0"/>
              <a:t> r1 ← s1 X s2</a:t>
            </a:r>
          </a:p>
          <a:p>
            <a:pPr lvl="1" algn="just"/>
            <a:r>
              <a:rPr lang="en-US" dirty="0" smtClean="0"/>
              <a:t>Here s1 and s2 are two separate relations , whereas r1 is a temporary relation variable.</a:t>
            </a:r>
          </a:p>
          <a:p>
            <a:pPr marL="0" indent="0" algn="just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Intersection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Creates a relation by taking only the common values in both relations.</a:t>
            </a:r>
          </a:p>
          <a:p>
            <a:pPr algn="just"/>
            <a:r>
              <a:rPr lang="en-US" sz="2800" dirty="0" smtClean="0"/>
              <a:t>Represented using the symbol ‘</a:t>
            </a:r>
            <a:r>
              <a:rPr lang="en-US" sz="2800" dirty="0" smtClean="0">
                <a:latin typeface="Perpetua" pitchFamily="18" charset="0"/>
                <a:sym typeface="Symbol" pitchFamily="18" charset="2"/>
              </a:rPr>
              <a:t> </a:t>
            </a:r>
            <a:r>
              <a:rPr lang="en-US" sz="2800" dirty="0" smtClean="0"/>
              <a:t>’.</a:t>
            </a:r>
          </a:p>
          <a:p>
            <a:pPr algn="just"/>
            <a:r>
              <a:rPr lang="en-US" sz="2800" dirty="0" smtClean="0"/>
              <a:t>Syntax: S1 </a:t>
            </a:r>
            <a:r>
              <a:rPr lang="en-US" sz="2800" dirty="0" smtClean="0">
                <a:latin typeface="Perpetua" pitchFamily="18" charset="0"/>
                <a:sym typeface="Symbol" pitchFamily="18" charset="2"/>
              </a:rPr>
              <a:t></a:t>
            </a:r>
            <a:r>
              <a:rPr lang="en-US" sz="2800" dirty="0" smtClean="0"/>
              <a:t> S2</a:t>
            </a:r>
          </a:p>
          <a:p>
            <a:pPr lvl="1" algn="just"/>
            <a:r>
              <a:rPr lang="en-US" dirty="0" smtClean="0"/>
              <a:t>where S1, S2 are separate relations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75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8153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"/>
            <a:ext cx="71628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IN" dirty="0"/>
              <a:t>RELATION: A table of </a:t>
            </a:r>
            <a:r>
              <a:rPr lang="en-IN" dirty="0" smtClean="0"/>
              <a:t>values</a:t>
            </a:r>
          </a:p>
          <a:p>
            <a:r>
              <a:rPr lang="en-IN" dirty="0" smtClean="0"/>
              <a:t> A </a:t>
            </a:r>
            <a:r>
              <a:rPr lang="en-IN" dirty="0"/>
              <a:t>relation may be thought of as a set of rows. </a:t>
            </a:r>
            <a:endParaRPr lang="en-IN" dirty="0" smtClean="0"/>
          </a:p>
          <a:p>
            <a:r>
              <a:rPr lang="en-IN" dirty="0" smtClean="0"/>
              <a:t>Each </a:t>
            </a:r>
            <a:r>
              <a:rPr lang="en-IN" dirty="0"/>
              <a:t>row represents a fact that corresponds to a real-world entity or relationship</a:t>
            </a:r>
            <a:r>
              <a:rPr lang="en-IN" dirty="0" smtClean="0"/>
              <a:t>.</a:t>
            </a:r>
          </a:p>
          <a:p>
            <a:r>
              <a:rPr lang="en-IN" dirty="0" smtClean="0"/>
              <a:t> Each </a:t>
            </a:r>
            <a:r>
              <a:rPr lang="en-IN" dirty="0"/>
              <a:t>row has a value of an item or set of items that uniquely identifies that row in the table. </a:t>
            </a:r>
            <a:endParaRPr lang="en-IN" dirty="0" smtClean="0"/>
          </a:p>
          <a:p>
            <a:r>
              <a:rPr lang="en-IN" dirty="0" smtClean="0"/>
              <a:t>Each </a:t>
            </a:r>
            <a:r>
              <a:rPr lang="en-IN" dirty="0"/>
              <a:t>column typically is called by its column name or column header or attribute name</a:t>
            </a:r>
          </a:p>
        </p:txBody>
      </p:sp>
    </p:spTree>
    <p:extLst>
      <p:ext uri="{BB962C8B-B14F-4D97-AF65-F5344CB8AC3E}">
        <p14:creationId xmlns:p14="http://schemas.microsoft.com/office/powerpoint/2010/main" val="35721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IN" dirty="0"/>
              <a:t>Formal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9436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Schema (or description) of a Relation:</a:t>
            </a:r>
          </a:p>
          <a:p>
            <a:r>
              <a:rPr lang="en-IN" dirty="0" smtClean="0"/>
              <a:t>Denoted </a:t>
            </a:r>
            <a:r>
              <a:rPr lang="en-IN" dirty="0"/>
              <a:t>by R(A1, A2, .....An)</a:t>
            </a:r>
          </a:p>
          <a:p>
            <a:r>
              <a:rPr lang="en-IN" dirty="0"/>
              <a:t>– R is the name of the relation</a:t>
            </a:r>
          </a:p>
          <a:p>
            <a:r>
              <a:rPr lang="en-IN" dirty="0"/>
              <a:t>– The attributes of the relation are A1, A2, ..., An</a:t>
            </a:r>
          </a:p>
          <a:p>
            <a:r>
              <a:rPr lang="en-IN" dirty="0" smtClean="0"/>
              <a:t> </a:t>
            </a:r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IN" dirty="0"/>
              <a:t>CUSTOMER (</a:t>
            </a:r>
            <a:r>
              <a:rPr lang="en-IN" dirty="0" err="1"/>
              <a:t>Cust</a:t>
            </a:r>
            <a:r>
              <a:rPr lang="en-IN" dirty="0"/>
              <a:t>-id, </a:t>
            </a:r>
            <a:r>
              <a:rPr lang="en-IN" dirty="0" err="1"/>
              <a:t>Cust</a:t>
            </a:r>
            <a:r>
              <a:rPr lang="en-IN" dirty="0"/>
              <a:t>-name, Address, Phone#)</a:t>
            </a:r>
          </a:p>
          <a:p>
            <a:pPr marL="0" indent="0">
              <a:buNone/>
            </a:pPr>
            <a:r>
              <a:rPr lang="en-IN" dirty="0" smtClean="0"/>
              <a:t>CUSTOMER </a:t>
            </a:r>
            <a:r>
              <a:rPr lang="en-IN" dirty="0"/>
              <a:t>is the relation name</a:t>
            </a:r>
          </a:p>
          <a:p>
            <a:pPr marL="0" indent="0">
              <a:buNone/>
            </a:pPr>
            <a:r>
              <a:rPr lang="en-IN" dirty="0" smtClean="0"/>
              <a:t>Defined </a:t>
            </a:r>
            <a:r>
              <a:rPr lang="en-IN" dirty="0"/>
              <a:t>over the four attributes: </a:t>
            </a:r>
            <a:r>
              <a:rPr lang="en-IN" dirty="0" err="1"/>
              <a:t>Cust</a:t>
            </a:r>
            <a:r>
              <a:rPr lang="en-IN" dirty="0"/>
              <a:t>-id, </a:t>
            </a:r>
            <a:r>
              <a:rPr lang="en-IN" dirty="0" err="1"/>
              <a:t>Cust</a:t>
            </a:r>
            <a:r>
              <a:rPr lang="en-IN" dirty="0"/>
              <a:t>-name, </a:t>
            </a:r>
            <a:r>
              <a:rPr lang="en-IN" dirty="0" err="1" smtClean="0"/>
              <a:t>Address,Phone</a:t>
            </a:r>
            <a:r>
              <a:rPr lang="en-IN" dirty="0"/>
              <a:t>#</a:t>
            </a:r>
          </a:p>
          <a:p>
            <a:pPr marL="0" indent="0">
              <a:buNone/>
            </a:pPr>
            <a:r>
              <a:rPr lang="en-IN" dirty="0" smtClean="0"/>
              <a:t>Each </a:t>
            </a:r>
            <a:r>
              <a:rPr lang="en-IN" dirty="0"/>
              <a:t>attribute has a domain or a set of </a:t>
            </a:r>
            <a:r>
              <a:rPr lang="en-IN" dirty="0" err="1" smtClean="0"/>
              <a:t>validvalues</a:t>
            </a:r>
            <a:r>
              <a:rPr lang="en-IN" dirty="0"/>
              <a:t>.</a:t>
            </a:r>
          </a:p>
          <a:p>
            <a:r>
              <a:rPr lang="en-IN" dirty="0"/>
              <a:t>– For example, the domain of </a:t>
            </a:r>
            <a:r>
              <a:rPr lang="en-IN" dirty="0" err="1"/>
              <a:t>Cust</a:t>
            </a:r>
            <a:r>
              <a:rPr lang="en-IN" dirty="0"/>
              <a:t>-id is 6 </a:t>
            </a:r>
            <a:r>
              <a:rPr lang="en-IN" dirty="0" smtClean="0"/>
              <a:t>digit numbers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973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458200" cy="62484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 row is called a tuple, which is an ordered set of values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column header is called an attribute – Each attribute value is derived from an appropriate domain.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table is called a relation. – A relation can be regarded as a set of tuples (rows</a:t>
            </a:r>
            <a:r>
              <a:rPr lang="en-IN" dirty="0" smtClean="0"/>
              <a:t>).</a:t>
            </a:r>
          </a:p>
          <a:p>
            <a:r>
              <a:rPr lang="en-IN" dirty="0" smtClean="0"/>
              <a:t> The </a:t>
            </a:r>
            <a:r>
              <a:rPr lang="en-IN" dirty="0"/>
              <a:t>data type describing the types of values an attribute can have is represented by a domain of possible values.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Each row in the CUSTOMER table is a 4-tuple and consists of four values, for example.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A relation is a set of such tuples (rows).</a:t>
            </a:r>
          </a:p>
        </p:txBody>
      </p:sp>
    </p:spTree>
    <p:extLst>
      <p:ext uri="{BB962C8B-B14F-4D97-AF65-F5344CB8AC3E}">
        <p14:creationId xmlns:p14="http://schemas.microsoft.com/office/powerpoint/2010/main" val="177719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Formal Query Languages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Relational Algebra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39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accent1"/>
                </a:solidFill>
              </a:rPr>
              <a:t>Query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retrieval of information</a:t>
            </a:r>
          </a:p>
          <a:p>
            <a:pPr algn="just"/>
            <a:r>
              <a:rPr lang="en-US" sz="28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Query language </a:t>
            </a:r>
            <a:r>
              <a:rPr lang="en-US" sz="2800" dirty="0" smtClean="0">
                <a:sym typeface="Wingdings" panose="05000000000000000000" pitchFamily="2" charset="2"/>
              </a:rPr>
              <a:t> language that is used for information retrieval</a:t>
            </a:r>
          </a:p>
          <a:p>
            <a:pPr algn="just"/>
            <a:r>
              <a:rPr lang="en-US" sz="28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Formal query languages </a:t>
            </a:r>
            <a:r>
              <a:rPr lang="en-US" sz="2800" dirty="0" smtClean="0">
                <a:sym typeface="Wingdings" panose="05000000000000000000" pitchFamily="2" charset="2"/>
              </a:rPr>
              <a:t> based upon which SQL is developed</a:t>
            </a:r>
          </a:p>
          <a:p>
            <a:pPr algn="just"/>
            <a:r>
              <a:rPr lang="en-US" sz="28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Types: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Relational Algebra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Tuple Relational Calculus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Domain Relational Calculus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ym typeface="Wingdings" panose="05000000000000000000" pitchFamily="2" charset="2"/>
              </a:rPr>
              <a:t>Relational Algebra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dirty="0" smtClean="0">
                <a:solidFill>
                  <a:schemeClr val="accent1"/>
                </a:solidFill>
              </a:rPr>
              <a:t>rocedural</a:t>
            </a:r>
            <a:r>
              <a:rPr lang="en-US" dirty="0" smtClean="0"/>
              <a:t> query language</a:t>
            </a:r>
          </a:p>
          <a:p>
            <a:pPr algn="just"/>
            <a:r>
              <a:rPr lang="en-US" dirty="0" smtClean="0"/>
              <a:t>Consists </a:t>
            </a:r>
            <a:r>
              <a:rPr lang="en-US" dirty="0"/>
              <a:t>of a </a:t>
            </a:r>
            <a:r>
              <a:rPr lang="en-US" dirty="0">
                <a:solidFill>
                  <a:schemeClr val="accent1"/>
                </a:solidFill>
              </a:rPr>
              <a:t>set of </a:t>
            </a:r>
            <a:r>
              <a:rPr lang="en-US" dirty="0" smtClean="0">
                <a:solidFill>
                  <a:schemeClr val="accent1"/>
                </a:solidFill>
              </a:rPr>
              <a:t>operations</a:t>
            </a:r>
            <a:r>
              <a:rPr lang="en-US" dirty="0" smtClean="0"/>
              <a:t> that </a:t>
            </a:r>
            <a:r>
              <a:rPr lang="en-US" dirty="0"/>
              <a:t>take </a:t>
            </a:r>
            <a:r>
              <a:rPr lang="en-US" dirty="0">
                <a:solidFill>
                  <a:schemeClr val="accent1"/>
                </a:solidFill>
              </a:rPr>
              <a:t>one or two relations as input </a:t>
            </a:r>
            <a:r>
              <a:rPr lang="en-US" dirty="0"/>
              <a:t>and produce a </a:t>
            </a:r>
            <a:r>
              <a:rPr lang="en-US" dirty="0">
                <a:solidFill>
                  <a:schemeClr val="accent1"/>
                </a:solidFill>
              </a:rPr>
              <a:t>new relation </a:t>
            </a:r>
            <a:r>
              <a:rPr lang="en-US" dirty="0" smtClean="0"/>
              <a:t>as their </a:t>
            </a:r>
            <a:r>
              <a:rPr lang="en-US" dirty="0" smtClean="0">
                <a:solidFill>
                  <a:schemeClr val="accent1"/>
                </a:solidFill>
              </a:rPr>
              <a:t>output</a:t>
            </a:r>
          </a:p>
          <a:p>
            <a:pPr algn="just"/>
            <a:r>
              <a:rPr lang="en-IN" dirty="0"/>
              <a:t>Intermediate language used within DBMS </a:t>
            </a:r>
            <a:r>
              <a:rPr lang="en-IN" dirty="0" smtClean="0"/>
              <a:t>. Procedural.</a:t>
            </a:r>
          </a:p>
          <a:p>
            <a:pPr algn="just"/>
            <a:r>
              <a:rPr lang="en-IN" dirty="0"/>
              <a:t>Structured Query </a:t>
            </a:r>
            <a:r>
              <a:rPr lang="en-IN" dirty="0" smtClean="0"/>
              <a:t>Language(SQL) -Predominant </a:t>
            </a:r>
            <a:r>
              <a:rPr lang="en-IN" dirty="0"/>
              <a:t>application-level query language </a:t>
            </a:r>
            <a:r>
              <a:rPr lang="en-IN" dirty="0" smtClean="0"/>
              <a:t>Declaration.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82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1556FEDBFEFD4F8B31E3504C08F59B" ma:contentTypeVersion="2" ma:contentTypeDescription="Create a new document." ma:contentTypeScope="" ma:versionID="2413f410afdf32fabf9f4c9efa2e23bb">
  <xsd:schema xmlns:xsd="http://www.w3.org/2001/XMLSchema" xmlns:xs="http://www.w3.org/2001/XMLSchema" xmlns:p="http://schemas.microsoft.com/office/2006/metadata/properties" xmlns:ns2="4fe2d601-e1b7-4bf8-9999-ab480ffd6025" targetNamespace="http://schemas.microsoft.com/office/2006/metadata/properties" ma:root="true" ma:fieldsID="9c157616cf051e3098d0460831821542" ns2:_="">
    <xsd:import namespace="4fe2d601-e1b7-4bf8-9999-ab480ffd60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e2d601-e1b7-4bf8-9999-ab480ffd60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2067DD-E069-400A-9AD7-5F2A78E9048F}"/>
</file>

<file path=customXml/itemProps2.xml><?xml version="1.0" encoding="utf-8"?>
<ds:datastoreItem xmlns:ds="http://schemas.openxmlformats.org/officeDocument/2006/customXml" ds:itemID="{71D9E909-5D5D-4874-8240-329EA0485622}"/>
</file>

<file path=customXml/itemProps3.xml><?xml version="1.0" encoding="utf-8"?>
<ds:datastoreItem xmlns:ds="http://schemas.openxmlformats.org/officeDocument/2006/customXml" ds:itemID="{679832B7-8D95-4A0D-A02F-A39948E8AD1A}"/>
</file>

<file path=docProps/app.xml><?xml version="1.0" encoding="utf-8"?>
<Properties xmlns="http://schemas.openxmlformats.org/officeDocument/2006/extended-properties" xmlns:vt="http://schemas.openxmlformats.org/officeDocument/2006/docPropsVTypes">
  <TotalTime>3580</TotalTime>
  <Words>1042</Words>
  <Application>Microsoft Office PowerPoint</Application>
  <PresentationFormat>On-screen Show (4:3)</PresentationFormat>
  <Paragraphs>206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Relational Models </vt:lpstr>
      <vt:lpstr>PowerPoint Presentation</vt:lpstr>
      <vt:lpstr>PowerPoint Presentation</vt:lpstr>
      <vt:lpstr>Formal definitions</vt:lpstr>
      <vt:lpstr>PowerPoint Presentation</vt:lpstr>
      <vt:lpstr>Formal Query Languages</vt:lpstr>
      <vt:lpstr>Introduction</vt:lpstr>
      <vt:lpstr>Relational Algebra</vt:lpstr>
      <vt:lpstr>PowerPoint Presentation</vt:lpstr>
      <vt:lpstr>Fundamental Operations</vt:lpstr>
      <vt:lpstr>Additional Operations</vt:lpstr>
      <vt:lpstr>Select Operation</vt:lpstr>
      <vt:lpstr>Example of Select</vt:lpstr>
      <vt:lpstr>Project Operation</vt:lpstr>
      <vt:lpstr>Example of Project</vt:lpstr>
      <vt:lpstr>PowerPoint Presentation</vt:lpstr>
      <vt:lpstr>SELECTION &amp; PROJECTION Example</vt:lpstr>
      <vt:lpstr>Examples</vt:lpstr>
      <vt:lpstr>Relational Algebra Expressions</vt:lpstr>
      <vt:lpstr>Union Operation</vt:lpstr>
      <vt:lpstr>Example</vt:lpstr>
      <vt:lpstr> The Set-Difference Operation </vt:lpstr>
      <vt:lpstr>Example</vt:lpstr>
      <vt:lpstr>Cartesian Product</vt:lpstr>
      <vt:lpstr>Example</vt:lpstr>
      <vt:lpstr>Rename </vt:lpstr>
      <vt:lpstr>PowerPoint Presentation</vt:lpstr>
      <vt:lpstr>PowerPoint Presentation</vt:lpstr>
      <vt:lpstr>Assignment Operator</vt:lpstr>
      <vt:lpstr>Set Intersection</vt:lpstr>
      <vt:lpstr>Example 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Query Languages</dc:title>
  <dc:creator>Kiruthikaa Suresh</dc:creator>
  <cp:lastModifiedBy>Windows User</cp:lastModifiedBy>
  <cp:revision>89</cp:revision>
  <dcterms:created xsi:type="dcterms:W3CDTF">2015-01-29T08:33:56Z</dcterms:created>
  <dcterms:modified xsi:type="dcterms:W3CDTF">2021-09-21T04:29:31Z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0x010100691556FEDBFEFD4F8B31E3504C08F59B</vt:lpwstr>
  </property>
</Properties>
</file>