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8" r:id="rId2"/>
    <p:sldId id="320" r:id="rId3"/>
    <p:sldId id="278" r:id="rId4"/>
    <p:sldId id="279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91" r:id="rId13"/>
    <p:sldId id="315" r:id="rId14"/>
    <p:sldId id="316" r:id="rId15"/>
    <p:sldId id="317" r:id="rId16"/>
    <p:sldId id="318" r:id="rId17"/>
    <p:sldId id="319" r:id="rId18"/>
    <p:sldId id="282" r:id="rId19"/>
    <p:sldId id="302" r:id="rId20"/>
    <p:sldId id="303" r:id="rId21"/>
    <p:sldId id="288" r:id="rId22"/>
    <p:sldId id="289" r:id="rId23"/>
    <p:sldId id="299" r:id="rId24"/>
    <p:sldId id="304" r:id="rId25"/>
    <p:sldId id="305" r:id="rId26"/>
    <p:sldId id="306" r:id="rId27"/>
    <p:sldId id="307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2CFAE-13ED-44D0-AF36-4B0E31B2661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036DD-1C50-4C7E-8E03-0F2E7E740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6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3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8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0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3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4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4AB8-CA19-4ACE-804B-AA5850D49D0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Relational Models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4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267200"/>
            <a:ext cx="754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838200"/>
            <a:ext cx="7620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Theta Join(</a:t>
            </a:r>
            <a:r>
              <a:rPr lang="en-GB" sz="4000" dirty="0" smtClean="0">
                <a:sym typeface="Symbol" pitchFamily="18" charset="2"/>
              </a:rPr>
              <a:t></a:t>
            </a:r>
            <a:r>
              <a:rPr lang="en-GB" sz="4000" dirty="0" smtClean="0"/>
              <a:t>-Join)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R     </a:t>
            </a:r>
            <a:r>
              <a:rPr lang="en-US" baseline="-25000" dirty="0" smtClean="0"/>
              <a:t>F</a:t>
            </a:r>
            <a:r>
              <a:rPr lang="en-US" dirty="0" smtClean="0"/>
              <a:t>S	</a:t>
            </a:r>
          </a:p>
          <a:p>
            <a:pPr algn="just"/>
            <a:r>
              <a:rPr lang="en-US" dirty="0" smtClean="0"/>
              <a:t>Defines a relation that contains </a:t>
            </a:r>
            <a:r>
              <a:rPr lang="en-US" dirty="0" err="1" smtClean="0"/>
              <a:t>tuples</a:t>
            </a:r>
            <a:r>
              <a:rPr lang="en-US" dirty="0" smtClean="0"/>
              <a:t> satisfying the predicate F from the Cartesian product of R and S. 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 rot="5400000">
            <a:off x="1239045" y="1732755"/>
            <a:ext cx="265111" cy="30480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I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3962400"/>
            <a:ext cx="8229600" cy="19812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rewrite Theta join using basic Selection and Cartesian product operations.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     </a:t>
            </a:r>
            <a:r>
              <a:rPr kumimoji="0" lang="en-GB" sz="2800" b="1" i="0" u="none" strike="noStrike" kern="1200" cap="none" spc="0" normalizeH="0" baseline="-14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= 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</a:t>
            </a:r>
            <a:r>
              <a:rPr kumimoji="0" lang="en-GB" sz="2800" b="1" i="0" u="none" strike="noStrike" kern="1200" cap="none" spc="0" normalizeH="0" baseline="-14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 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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S)</a:t>
            </a:r>
            <a:endParaRPr kumimoji="0" lang="en-GB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 rot="5400000">
            <a:off x="1924845" y="5466555"/>
            <a:ext cx="265111" cy="30480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utoUpdateAnimBg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/>
              <a:t>Contd..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join condition can be </a:t>
            </a:r>
          </a:p>
          <a:p>
            <a:pPr algn="just"/>
            <a:r>
              <a:rPr lang="en-US" sz="2800" dirty="0" smtClean="0"/>
              <a:t>When the join condition operator is ‘= ‘,then we call this an </a:t>
            </a:r>
            <a:r>
              <a:rPr lang="en-US" sz="2800" dirty="0" smtClean="0">
                <a:solidFill>
                  <a:schemeClr val="accent1"/>
                </a:solidFill>
              </a:rPr>
              <a:t>Equijoin. 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Note :The attributes in common are repeated in </a:t>
            </a:r>
            <a:r>
              <a:rPr lang="en-US" sz="2800" dirty="0" err="1" smtClean="0"/>
              <a:t>equi</a:t>
            </a:r>
            <a:r>
              <a:rPr lang="en-US" sz="2800" dirty="0" smtClean="0"/>
              <a:t>-join whereas the redundancy is eliminated in natural join.</a:t>
            </a:r>
          </a:p>
          <a:p>
            <a:pPr algn="just"/>
            <a:endParaRPr lang="en-US" sz="28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676400"/>
            <a:ext cx="3124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674733"/>
              </p:ext>
            </p:extLst>
          </p:nvPr>
        </p:nvGraphicFramePr>
        <p:xfrm>
          <a:off x="1066800" y="1676400"/>
          <a:ext cx="7086600" cy="1676400"/>
        </p:xfrm>
        <a:graphic>
          <a:graphicData uri="http://schemas.openxmlformats.org/drawingml/2006/table">
            <a:tbl>
              <a:tblPr/>
              <a:tblGrid>
                <a:gridCol w="1417320"/>
                <a:gridCol w="1417320"/>
                <a:gridCol w="1417320"/>
                <a:gridCol w="1417320"/>
                <a:gridCol w="1417320"/>
              </a:tblGrid>
              <a:tr h="5588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 dirty="0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STUDENT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 dirty="0" err="1">
                          <a:effectLst/>
                          <a:latin typeface="book antiqua"/>
                        </a:rPr>
                        <a:t>Regno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Name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Age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Phone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8800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solidFill>
                            <a:srgbClr val="C00000"/>
                          </a:solidFill>
                          <a:effectLst/>
                          <a:latin typeface="book antiqua"/>
                        </a:rPr>
                        <a:t>2 records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BIT001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Ram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15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8652398452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88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BIT023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Selvi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17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dirty="0">
                          <a:effectLst/>
                          <a:latin typeface="book antiqua"/>
                        </a:rPr>
                        <a:t>7894562310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29886"/>
              </p:ext>
            </p:extLst>
          </p:nvPr>
        </p:nvGraphicFramePr>
        <p:xfrm>
          <a:off x="990600" y="4343400"/>
          <a:ext cx="7315200" cy="1463040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  <a:gridCol w="2438400"/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SUB_REGD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SRegno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Subject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solidFill>
                            <a:srgbClr val="C00000"/>
                          </a:solidFill>
                          <a:effectLst/>
                          <a:latin typeface="book antiqua"/>
                        </a:rPr>
                        <a:t>3 records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dirty="0">
                          <a:effectLst/>
                          <a:latin typeface="book antiqua"/>
                        </a:rPr>
                        <a:t>BIT001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Physics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dirty="0">
                          <a:effectLst/>
                          <a:latin typeface="book antiqua"/>
                        </a:rPr>
                        <a:t>BIT023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Computer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dirty="0">
                          <a:effectLst/>
                          <a:latin typeface="book antiqua"/>
                        </a:rPr>
                        <a:t>BIT023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dirty="0">
                          <a:effectLst/>
                          <a:latin typeface="book antiqua"/>
                        </a:rPr>
                        <a:t>OS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65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IN" dirty="0" smtClean="0"/>
              <a:t>Join Operation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68621"/>
          <a:ext cx="8229599" cy="4389120"/>
        </p:xfrm>
        <a:graphic>
          <a:graphicData uri="http://schemas.openxmlformats.org/drawingml/2006/table">
            <a:tbl>
              <a:tblPr/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STUDENT X SUB_REGD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Regno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Name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Age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Phone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SRegno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Subject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 rowSpan="6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solidFill>
                            <a:srgbClr val="C00000"/>
                          </a:solidFill>
                          <a:effectLst/>
                          <a:latin typeface="book antiqua"/>
                        </a:rPr>
                        <a:t>2 X 3 = 6 records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BIT001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Ram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15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8652398452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BIT001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Physics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BIT001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Ram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15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8652398452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BIT023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Computer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BIT001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Ram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15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8652398452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BIT023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OS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BIT023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Selvi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17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7894562310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BIT001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Physics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BIT023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Selvi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17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7894562310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BIT023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Computer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BIT023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Selvi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17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7894562310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BIT023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dirty="0">
                          <a:effectLst/>
                          <a:latin typeface="book antiqua"/>
                        </a:rPr>
                        <a:t>OS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92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r>
              <a:rPr lang="en-IN" i="1" dirty="0" smtClean="0"/>
              <a:t>List </a:t>
            </a:r>
            <a:r>
              <a:rPr lang="en-IN" i="1" dirty="0" err="1" smtClean="0"/>
              <a:t>studetails</a:t>
            </a:r>
            <a:r>
              <a:rPr lang="en-IN" i="1" dirty="0" smtClean="0"/>
              <a:t> FROM </a:t>
            </a:r>
            <a:r>
              <a:rPr lang="en-IN" i="1" dirty="0"/>
              <a:t>student, </a:t>
            </a:r>
            <a:r>
              <a:rPr lang="en-IN" i="1" dirty="0" err="1"/>
              <a:t>sub_regd</a:t>
            </a:r>
            <a:r>
              <a:rPr lang="en-IN" i="1" dirty="0"/>
              <a:t> WHERE </a:t>
            </a:r>
            <a:r>
              <a:rPr lang="en-IN" i="1" dirty="0" err="1"/>
              <a:t>regno</a:t>
            </a:r>
            <a:r>
              <a:rPr lang="en-IN" i="1" dirty="0"/>
              <a:t> = </a:t>
            </a:r>
            <a:r>
              <a:rPr lang="en-IN" i="1" dirty="0" err="1"/>
              <a:t>sregno</a:t>
            </a:r>
            <a:r>
              <a:rPr lang="en-IN" i="1" dirty="0" smtClean="0"/>
              <a:t>;</a:t>
            </a:r>
          </a:p>
          <a:p>
            <a:r>
              <a:rPr lang="it-IT" b="1" dirty="0"/>
              <a:t>RA</a:t>
            </a:r>
            <a:r>
              <a:rPr lang="it-IT" b="1" i="1" dirty="0"/>
              <a:t>: σ</a:t>
            </a:r>
            <a:r>
              <a:rPr lang="it-IT" b="1" i="1" baseline="-25000" dirty="0"/>
              <a:t>regno = sregno</a:t>
            </a:r>
            <a:r>
              <a:rPr lang="it-IT" b="1" i="1" dirty="0"/>
              <a:t> (student X sub_regd</a:t>
            </a:r>
            <a:r>
              <a:rPr lang="it-IT" b="1" i="1" dirty="0" smtClean="0"/>
              <a:t>)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26177"/>
              </p:ext>
            </p:extLst>
          </p:nvPr>
        </p:nvGraphicFramePr>
        <p:xfrm>
          <a:off x="457200" y="2362199"/>
          <a:ext cx="8229600" cy="3505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701040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1" i="1" dirty="0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σ</a:t>
                      </a:r>
                      <a:r>
                        <a:rPr lang="it-IT" sz="2000" b="1" i="1" baseline="-25000" dirty="0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regno = sregno</a:t>
                      </a:r>
                      <a:r>
                        <a:rPr lang="it-IT" sz="2000" b="1" i="1" dirty="0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 (</a:t>
                      </a:r>
                      <a:r>
                        <a:rPr lang="it-IT" sz="2000" b="1" i="1" dirty="0">
                          <a:effectLst/>
                          <a:latin typeface="book antiqua"/>
                        </a:rPr>
                        <a:t>student X sub_regd</a:t>
                      </a:r>
                      <a:r>
                        <a:rPr lang="it-IT" sz="2000" b="1" i="1" dirty="0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)</a:t>
                      </a:r>
                      <a:endParaRPr lang="it-IT" sz="2000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Regno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Name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Age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Phone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SRegno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Subject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BIT001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Ram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15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8652398452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BIT001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Physics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BIT023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Selvi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17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7894562310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BIT023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Computer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BIT023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Selvi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17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7894562310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BIT023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dirty="0">
                          <a:effectLst/>
                          <a:latin typeface="book antiqua"/>
                        </a:rPr>
                        <a:t>OS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830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IN" i="1" dirty="0" smtClean="0"/>
              <a:t>List </a:t>
            </a:r>
            <a:r>
              <a:rPr lang="en-IN" i="1" dirty="0" err="1" smtClean="0"/>
              <a:t>regno</a:t>
            </a:r>
            <a:r>
              <a:rPr lang="en-IN" i="1" dirty="0"/>
              <a:t>, name, phone FROM student, </a:t>
            </a:r>
            <a:r>
              <a:rPr lang="en-IN" i="1" dirty="0" err="1"/>
              <a:t>sub_regd</a:t>
            </a:r>
            <a:r>
              <a:rPr lang="en-IN" i="1" dirty="0"/>
              <a:t> WHERE </a:t>
            </a:r>
            <a:r>
              <a:rPr lang="en-IN" i="1" dirty="0" err="1"/>
              <a:t>regno</a:t>
            </a:r>
            <a:r>
              <a:rPr lang="en-IN" i="1" dirty="0"/>
              <a:t> = </a:t>
            </a:r>
            <a:r>
              <a:rPr lang="en-IN" i="1" dirty="0" err="1"/>
              <a:t>sregno</a:t>
            </a:r>
            <a:r>
              <a:rPr lang="en-IN" i="1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64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IN" b="1" dirty="0"/>
              <a:t>RA</a:t>
            </a:r>
            <a:r>
              <a:rPr lang="en-IN" b="1" i="1" dirty="0"/>
              <a:t>: </a:t>
            </a:r>
            <a:r>
              <a:rPr lang="el-GR" b="1" i="1" dirty="0"/>
              <a:t>σ</a:t>
            </a:r>
            <a:r>
              <a:rPr lang="en-IN" b="1" i="1" baseline="-25000" dirty="0" err="1"/>
              <a:t>regno</a:t>
            </a:r>
            <a:r>
              <a:rPr lang="en-IN" b="1" i="1" baseline="-25000" dirty="0"/>
              <a:t> = </a:t>
            </a:r>
            <a:r>
              <a:rPr lang="en-IN" b="1" i="1" baseline="-25000" dirty="0" err="1"/>
              <a:t>sregno</a:t>
            </a:r>
            <a:r>
              <a:rPr lang="en-IN" b="1" i="1" dirty="0"/>
              <a:t>(</a:t>
            </a:r>
            <a:r>
              <a:rPr lang="el-GR" b="1" i="1" dirty="0"/>
              <a:t>Π </a:t>
            </a:r>
            <a:r>
              <a:rPr lang="en-IN" b="1" i="1" baseline="-25000" dirty="0" err="1"/>
              <a:t>regno</a:t>
            </a:r>
            <a:r>
              <a:rPr lang="en-IN" b="1" i="1" baseline="-25000" dirty="0"/>
              <a:t>, name, phone</a:t>
            </a:r>
            <a:r>
              <a:rPr lang="en-IN" b="1" i="1" dirty="0"/>
              <a:t> (student) X </a:t>
            </a:r>
            <a:r>
              <a:rPr lang="en-IN" b="1" i="1" dirty="0" err="1"/>
              <a:t>sub_regd</a:t>
            </a:r>
            <a:r>
              <a:rPr lang="en-IN" b="1" i="1" dirty="0" smtClean="0"/>
              <a:t>)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95666"/>
              </p:ext>
            </p:extLst>
          </p:nvPr>
        </p:nvGraphicFramePr>
        <p:xfrm>
          <a:off x="457200" y="2209799"/>
          <a:ext cx="8229600" cy="40386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807720"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l-GR" sz="2400" b="1" i="1" dirty="0">
                          <a:solidFill>
                            <a:srgbClr val="00B050"/>
                          </a:solidFill>
                          <a:effectLst/>
                          <a:latin typeface="book antiqua"/>
                        </a:rPr>
                        <a:t>σ</a:t>
                      </a:r>
                      <a:r>
                        <a:rPr lang="en-IN" sz="2400" b="1" i="1" baseline="-25000" dirty="0" err="1">
                          <a:solidFill>
                            <a:srgbClr val="00B050"/>
                          </a:solidFill>
                          <a:effectLst/>
                          <a:latin typeface="book antiqua"/>
                        </a:rPr>
                        <a:t>regno</a:t>
                      </a:r>
                      <a:r>
                        <a:rPr lang="en-IN" sz="2400" b="1" i="1" baseline="-25000" dirty="0">
                          <a:solidFill>
                            <a:srgbClr val="00B050"/>
                          </a:solidFill>
                          <a:effectLst/>
                          <a:latin typeface="book antiqua"/>
                        </a:rPr>
                        <a:t> = </a:t>
                      </a:r>
                      <a:r>
                        <a:rPr lang="en-IN" sz="2400" b="1" i="1" baseline="-25000" dirty="0" err="1">
                          <a:solidFill>
                            <a:srgbClr val="00B050"/>
                          </a:solidFill>
                          <a:effectLst/>
                          <a:latin typeface="book antiqua"/>
                        </a:rPr>
                        <a:t>sregno</a:t>
                      </a:r>
                      <a:r>
                        <a:rPr lang="en-IN" sz="2400" b="1" i="1" dirty="0">
                          <a:solidFill>
                            <a:srgbClr val="00B050"/>
                          </a:solidFill>
                          <a:effectLst/>
                          <a:latin typeface="book antiqua"/>
                        </a:rPr>
                        <a:t> (</a:t>
                      </a:r>
                      <a:r>
                        <a:rPr lang="el-GR" sz="2400" b="1" i="1" dirty="0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Π </a:t>
                      </a:r>
                      <a:r>
                        <a:rPr lang="en-IN" sz="2400" b="1" i="1" baseline="-25000" dirty="0" err="1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regno</a:t>
                      </a:r>
                      <a:r>
                        <a:rPr lang="en-IN" sz="2400" b="1" i="1" baseline="-25000" dirty="0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, name, phone</a:t>
                      </a:r>
                      <a:r>
                        <a:rPr lang="en-IN" sz="2400" b="1" i="1" dirty="0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 (student)</a:t>
                      </a:r>
                      <a:r>
                        <a:rPr lang="en-IN" sz="2400" b="1" i="1" dirty="0">
                          <a:solidFill>
                            <a:srgbClr val="C00000"/>
                          </a:solidFill>
                          <a:effectLst/>
                          <a:latin typeface="book antiqua"/>
                        </a:rPr>
                        <a:t> X </a:t>
                      </a:r>
                      <a:r>
                        <a:rPr lang="en-IN" sz="2400" b="1" i="1" dirty="0" err="1">
                          <a:solidFill>
                            <a:srgbClr val="C00000"/>
                          </a:solidFill>
                          <a:effectLst/>
                          <a:latin typeface="book antiqua"/>
                        </a:rPr>
                        <a:t>sub_regd</a:t>
                      </a:r>
                      <a:r>
                        <a:rPr lang="en-IN" sz="2400" b="1" i="1" dirty="0">
                          <a:solidFill>
                            <a:srgbClr val="00B050"/>
                          </a:solidFill>
                          <a:effectLst/>
                          <a:latin typeface="book antiqua"/>
                        </a:rPr>
                        <a:t>)</a:t>
                      </a:r>
                      <a:endParaRPr lang="en-IN" sz="2400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Regno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Name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Phone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SRegnoubject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effectLst/>
                          <a:latin typeface="book antiqua"/>
                        </a:rPr>
                        <a:t>Subject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BIT001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Ram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8652398452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BIT001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Physics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BIT023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Selvi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7894562310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BIT023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Computer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BIT023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Selvi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>
                          <a:effectLst/>
                          <a:latin typeface="book antiqua"/>
                        </a:rPr>
                        <a:t>7894562310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1">
                          <a:solidFill>
                            <a:srgbClr val="0070C0"/>
                          </a:solidFill>
                          <a:effectLst/>
                          <a:latin typeface="book antiqua"/>
                        </a:rPr>
                        <a:t>BIT023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dirty="0">
                          <a:effectLst/>
                          <a:latin typeface="book antiqua"/>
                        </a:rPr>
                        <a:t>OS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70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57800" y="762000"/>
            <a:ext cx="274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85800"/>
            <a:ext cx="274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962400"/>
            <a:ext cx="2667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3886200"/>
            <a:ext cx="274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Generalized Projection</a:t>
            </a:r>
            <a:endParaRPr lang="en-IN" dirty="0"/>
          </a:p>
        </p:txBody>
      </p:sp>
      <p:pic>
        <p:nvPicPr>
          <p:cNvPr id="2050" name="Picture 2" descr="C:\Users\Admin\Desktop\GA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34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82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JOIN Operations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join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Theta join</a:t>
            </a:r>
          </a:p>
          <a:p>
            <a:r>
              <a:rPr lang="en-US" dirty="0" smtClean="0"/>
              <a:t>Outer joins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/>
              <a:t>Left outer join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/>
              <a:t>Right outer join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/>
              <a:t>Full outer join</a:t>
            </a:r>
          </a:p>
          <a:p>
            <a:pPr lvl="1">
              <a:buFont typeface="Wingdings" pitchFamily="2" charset="2"/>
              <a:buChar char="§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231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Very useful to apply a function to a collection of</a:t>
            </a:r>
          </a:p>
          <a:p>
            <a:r>
              <a:rPr lang="en-IN" dirty="0"/>
              <a:t>values to generate a single result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Most </a:t>
            </a:r>
            <a:r>
              <a:rPr lang="en-IN" dirty="0">
                <a:solidFill>
                  <a:srgbClr val="FF0000"/>
                </a:solidFill>
              </a:rPr>
              <a:t>common aggregate functions:</a:t>
            </a:r>
          </a:p>
          <a:p>
            <a:r>
              <a:rPr lang="en-IN" dirty="0">
                <a:solidFill>
                  <a:srgbClr val="FF0000"/>
                </a:solidFill>
              </a:rPr>
              <a:t>sum </a:t>
            </a:r>
            <a:r>
              <a:rPr lang="en-IN" dirty="0"/>
              <a:t>sums the values in the collection</a:t>
            </a:r>
          </a:p>
          <a:p>
            <a:r>
              <a:rPr lang="en-IN" dirty="0" err="1">
                <a:solidFill>
                  <a:srgbClr val="FF0000"/>
                </a:solidFill>
              </a:rPr>
              <a:t>avg</a:t>
            </a:r>
            <a:r>
              <a:rPr lang="en-IN" dirty="0"/>
              <a:t> computes average of values in the collection</a:t>
            </a:r>
          </a:p>
          <a:p>
            <a:r>
              <a:rPr lang="en-IN" dirty="0">
                <a:solidFill>
                  <a:srgbClr val="FF0000"/>
                </a:solidFill>
              </a:rPr>
              <a:t>count</a:t>
            </a:r>
            <a:r>
              <a:rPr lang="en-IN" dirty="0"/>
              <a:t> </a:t>
            </a:r>
            <a:r>
              <a:rPr lang="en-IN" dirty="0" smtClean="0"/>
              <a:t> counts </a:t>
            </a:r>
            <a:r>
              <a:rPr lang="en-IN" dirty="0"/>
              <a:t>number of elements in the collection</a:t>
            </a:r>
          </a:p>
          <a:p>
            <a:r>
              <a:rPr lang="en-IN" dirty="0">
                <a:solidFill>
                  <a:srgbClr val="FF0000"/>
                </a:solidFill>
              </a:rPr>
              <a:t>min</a:t>
            </a:r>
            <a:r>
              <a:rPr lang="en-IN" dirty="0"/>
              <a:t> returns minimum value in the collection</a:t>
            </a:r>
          </a:p>
          <a:p>
            <a:r>
              <a:rPr lang="en-IN" dirty="0">
                <a:solidFill>
                  <a:srgbClr val="FF0000"/>
                </a:solidFill>
              </a:rPr>
              <a:t>max</a:t>
            </a:r>
            <a:r>
              <a:rPr lang="en-IN" dirty="0"/>
              <a:t> returns maximum value in the collection</a:t>
            </a:r>
          </a:p>
        </p:txBody>
      </p:sp>
    </p:spTree>
    <p:extLst>
      <p:ext uri="{BB962C8B-B14F-4D97-AF65-F5344CB8AC3E}">
        <p14:creationId xmlns:p14="http://schemas.microsoft.com/office/powerpoint/2010/main" val="651404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Aggregate Functions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sz="2800" i="1" dirty="0" smtClean="0"/>
              <a:t>Aggregate functions</a:t>
            </a:r>
            <a:r>
              <a:rPr lang="en-US" sz="2800" dirty="0" smtClean="0"/>
              <a:t> perform a calculation on a set of values and return a single value.</a:t>
            </a:r>
          </a:p>
          <a:p>
            <a:pPr algn="just"/>
            <a:r>
              <a:rPr lang="en-US" sz="2800" dirty="0" smtClean="0"/>
              <a:t>Denoted using the symbol ‘     .’(calligraphic G)</a:t>
            </a:r>
          </a:p>
          <a:p>
            <a:pPr algn="just"/>
            <a:r>
              <a:rPr lang="en-US" sz="2800" dirty="0" smtClean="0"/>
              <a:t>Examples: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SUM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MINIMUM (MIN)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MAXIMUM (MAX)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AVERAGE (AVG)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COUNT </a:t>
            </a:r>
          </a:p>
          <a:p>
            <a:pPr algn="just"/>
            <a:endParaRPr lang="en-US" sz="2800" dirty="0"/>
          </a:p>
        </p:txBody>
      </p:sp>
      <p:pic>
        <p:nvPicPr>
          <p:cNvPr id="6146" name="Picture 2" descr="https://encrypted-tbn3.gstatic.com/images?q=tbn:ANd9GcTyHAGfxsocBaYdkff4gUyc1tQfAZGJzK_RwFHkTH4LcAVs7Pmhx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514600"/>
            <a:ext cx="457200" cy="381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Assume the relation EMP has the following </a:t>
            </a:r>
            <a:r>
              <a:rPr lang="en-US" sz="2800" dirty="0" err="1" smtClean="0"/>
              <a:t>tuples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Find the minimum Salary:        </a:t>
            </a:r>
            <a:r>
              <a:rPr lang="en-US" sz="2800" baseline="-25000" dirty="0" smtClean="0"/>
              <a:t>MIN (salary)(</a:t>
            </a:r>
            <a:r>
              <a:rPr lang="en-US" sz="2800" dirty="0" smtClean="0"/>
              <a:t>EMP):</a:t>
            </a:r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endParaRPr lang="en-US" sz="2800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4495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s://encrypted-tbn3.gstatic.com/images?q=tbn:ANd9GcTyHAGfxsocBaYdkff4gUyc1tQfAZGJzK_RwFHkTH4LcAVs7Pmhx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5181600"/>
            <a:ext cx="457200" cy="381001"/>
          </a:xfrm>
          <a:prstGeom prst="rect">
            <a:avLst/>
          </a:prstGeom>
          <a:noFill/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029200"/>
            <a:ext cx="2057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RL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1"/>
            <a:ext cx="8229600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125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IN" dirty="0"/>
              <a:t>“Find the maximum available credit of any account</a:t>
            </a:r>
            <a:r>
              <a:rPr lang="en-IN" dirty="0" smtClean="0"/>
              <a:t>.”</a:t>
            </a:r>
          </a:p>
          <a:p>
            <a:endParaRPr lang="en-IN" dirty="0"/>
          </a:p>
        </p:txBody>
      </p:sp>
      <p:pic>
        <p:nvPicPr>
          <p:cNvPr id="3074" name="Picture 2" descr="C:\Users\Admin\Desktop\G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799"/>
            <a:ext cx="77724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954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IN" sz="2800" dirty="0"/>
              <a:t>puzzle database: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err="1">
                <a:solidFill>
                  <a:srgbClr val="FF0000"/>
                </a:solidFill>
              </a:rPr>
              <a:t>puzzle_list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  <a:r>
              <a:rPr lang="en-IN" sz="2800" dirty="0" err="1">
                <a:solidFill>
                  <a:srgbClr val="FF0000"/>
                </a:solidFill>
              </a:rPr>
              <a:t>puzzle_name</a:t>
            </a:r>
            <a:r>
              <a:rPr lang="en-IN" sz="2800" dirty="0">
                <a:solidFill>
                  <a:srgbClr val="FF0000"/>
                </a:solidFill>
              </a:rPr>
              <a:t>) </a:t>
            </a:r>
            <a:endParaRPr lang="en-I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completed(</a:t>
            </a:r>
            <a:r>
              <a:rPr lang="en-IN" sz="2800" dirty="0" err="1" smtClean="0">
                <a:solidFill>
                  <a:srgbClr val="FF0000"/>
                </a:solidFill>
              </a:rPr>
              <a:t>person_name</a:t>
            </a:r>
            <a:r>
              <a:rPr lang="en-IN" sz="2800" dirty="0">
                <a:solidFill>
                  <a:srgbClr val="FF0000"/>
                </a:solidFill>
              </a:rPr>
              <a:t>, </a:t>
            </a:r>
            <a:r>
              <a:rPr lang="en-IN" sz="2800" dirty="0" err="1">
                <a:solidFill>
                  <a:srgbClr val="FF0000"/>
                </a:solidFill>
              </a:rPr>
              <a:t>puzzle_name</a:t>
            </a:r>
            <a:r>
              <a:rPr lang="en-IN" sz="2800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098" name="Picture 2" descr="C:\Users\Admin\Desktop\G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4953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60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IN" dirty="0"/>
              <a:t>How many puzzles has each person completed?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122" name="Picture 2" descr="C:\Users\Admin\Desktop\G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447800"/>
            <a:ext cx="78390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457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r>
              <a:rPr lang="en-IN" dirty="0"/>
              <a:t>“How many puzzles has each person completed?”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655319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 descr="C:\Users\Admin\Desktop\GA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85344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837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71628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JOIN clause is used to combine rows from two or more tables, based on a common field between them.</a:t>
            </a:r>
          </a:p>
          <a:p>
            <a:pPr algn="just"/>
            <a:r>
              <a:rPr lang="en-US" sz="2800" dirty="0" smtClean="0"/>
              <a:t>The natural join is denoted as R     S.</a:t>
            </a:r>
          </a:p>
          <a:p>
            <a:pPr lvl="1" algn="just"/>
            <a:r>
              <a:rPr lang="en-US" dirty="0" smtClean="0"/>
              <a:t>Where R and S are two different relations.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 rot="5400000">
            <a:off x="5554662" y="317182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1"/>
            <a:ext cx="7924800" cy="363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Left Outer Join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LEFT JOIN keyword returns all rows from the left table (table1), with the matching rows in the right table (table2). </a:t>
            </a:r>
          </a:p>
          <a:p>
            <a:pPr algn="just"/>
            <a:r>
              <a:rPr lang="en-US" sz="2800" dirty="0" smtClean="0"/>
              <a:t>The result is NULL in the right side when there is no match.</a:t>
            </a:r>
          </a:p>
          <a:p>
            <a:pPr algn="just"/>
            <a:r>
              <a:rPr lang="en-US" sz="2800" dirty="0" smtClean="0"/>
              <a:t>In some databases LEFT JOIN is called LEFT OUTER JOIN.</a:t>
            </a:r>
          </a:p>
          <a:p>
            <a:pPr algn="just"/>
            <a:r>
              <a:rPr lang="en-US" sz="2800" dirty="0" smtClean="0"/>
              <a:t>Denoted using </a:t>
            </a:r>
            <a:endParaRPr lang="en-US" sz="2800" dirty="0"/>
          </a:p>
        </p:txBody>
      </p:sp>
      <p:pic>
        <p:nvPicPr>
          <p:cNvPr id="10242" name="Picture 2" descr="http://4.bp.blogspot.com/-YpND2_H0xpg/VHjVLvdsSiI/AAAAAAAAAv0/yPfdMBw7M74/s1600/loj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4876800"/>
            <a:ext cx="904875" cy="504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467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343400"/>
            <a:ext cx="7620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Right Outer Join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RIGHT JOIN keyword returns all rows from the right table (table2), with the matching rows in the left table (table1). </a:t>
            </a:r>
          </a:p>
          <a:p>
            <a:pPr algn="just"/>
            <a:r>
              <a:rPr lang="en-US" sz="2800" dirty="0" smtClean="0"/>
              <a:t>The result is NULL in the left side when there is no match.</a:t>
            </a:r>
          </a:p>
          <a:p>
            <a:pPr algn="just"/>
            <a:r>
              <a:rPr lang="en-US" sz="2800" dirty="0" smtClean="0"/>
              <a:t>In some databases RIGHT JOIN is called RIGHT OUTER JOIN.</a:t>
            </a:r>
          </a:p>
          <a:p>
            <a:pPr algn="just"/>
            <a:r>
              <a:rPr lang="en-US" sz="2800" dirty="0" smtClean="0"/>
              <a:t>Denoted using </a:t>
            </a:r>
          </a:p>
          <a:p>
            <a:pPr algn="just"/>
            <a:endParaRPr lang="en-US" sz="2800" dirty="0"/>
          </a:p>
        </p:txBody>
      </p:sp>
      <p:pic>
        <p:nvPicPr>
          <p:cNvPr id="9218" name="Picture 2" descr="Left Outer Join symbol Relational Algebra - Selection, Projection, Joins etc natural join left outer join right outer join full outer join selection proje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4953000"/>
            <a:ext cx="904875" cy="504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0"/>
            <a:ext cx="746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990600"/>
            <a:ext cx="7696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Full Outer Join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FULL OUTER JOIN keyword returns all rows from the left table (table1) and from the right table (table2).</a:t>
            </a:r>
          </a:p>
          <a:p>
            <a:pPr algn="just"/>
            <a:r>
              <a:rPr lang="en-US" sz="2800" dirty="0" smtClean="0"/>
              <a:t>The FULL OUTER JOIN keyword combines the result of both LEFT and RIGHT joins.</a:t>
            </a:r>
          </a:p>
          <a:p>
            <a:pPr algn="just"/>
            <a:r>
              <a:rPr lang="en-US" sz="2800" dirty="0" smtClean="0"/>
              <a:t>Denoted using </a:t>
            </a:r>
            <a:endParaRPr lang="en-US" sz="2800" dirty="0"/>
          </a:p>
        </p:txBody>
      </p:sp>
      <p:pic>
        <p:nvPicPr>
          <p:cNvPr id="8194" name="Picture 2" descr="Left Outer Join symbol Relational Algebra - Selection, Projection, Joins etc natural join left outer join right outer join full outer join selection proje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886200"/>
            <a:ext cx="1123950" cy="590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556FEDBFEFD4F8B31E3504C08F59B" ma:contentTypeVersion="2" ma:contentTypeDescription="Create a new document." ma:contentTypeScope="" ma:versionID="2413f410afdf32fabf9f4c9efa2e23bb">
  <xsd:schema xmlns:xsd="http://www.w3.org/2001/XMLSchema" xmlns:xs="http://www.w3.org/2001/XMLSchema" xmlns:p="http://schemas.microsoft.com/office/2006/metadata/properties" xmlns:ns2="4fe2d601-e1b7-4bf8-9999-ab480ffd6025" targetNamespace="http://schemas.microsoft.com/office/2006/metadata/properties" ma:root="true" ma:fieldsID="9c157616cf051e3098d0460831821542" ns2:_="">
    <xsd:import namespace="4fe2d601-e1b7-4bf8-9999-ab480ffd60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2d601-e1b7-4bf8-9999-ab480ffd6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15F9E0-E84F-40EE-8C46-EB0E1CA388B3}"/>
</file>

<file path=customXml/itemProps2.xml><?xml version="1.0" encoding="utf-8"?>
<ds:datastoreItem xmlns:ds="http://schemas.openxmlformats.org/officeDocument/2006/customXml" ds:itemID="{3F073D75-9310-4BC1-AB40-DB5C840A3CB2}"/>
</file>

<file path=customXml/itemProps3.xml><?xml version="1.0" encoding="utf-8"?>
<ds:datastoreItem xmlns:ds="http://schemas.openxmlformats.org/officeDocument/2006/customXml" ds:itemID="{BFF3075A-234F-405F-923B-0F80613BD09C}"/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609</Words>
  <Application>Microsoft Office PowerPoint</Application>
  <PresentationFormat>On-screen Show (4:3)</PresentationFormat>
  <Paragraphs>200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JOIN Operations</vt:lpstr>
      <vt:lpstr>Natural Join</vt:lpstr>
      <vt:lpstr>Example</vt:lpstr>
      <vt:lpstr>Left Outer Join</vt:lpstr>
      <vt:lpstr>Example</vt:lpstr>
      <vt:lpstr>Right Outer Join</vt:lpstr>
      <vt:lpstr>Example</vt:lpstr>
      <vt:lpstr>Full Outer Join</vt:lpstr>
      <vt:lpstr>Example</vt:lpstr>
      <vt:lpstr>Theta Join(-Join)</vt:lpstr>
      <vt:lpstr>Contd..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Generalized Projection</vt:lpstr>
      <vt:lpstr>Aggregate Functions</vt:lpstr>
      <vt:lpstr>Aggregate Functions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Query Languages</dc:title>
  <dc:creator>Kiruthikaa Suresh</dc:creator>
  <cp:lastModifiedBy>Windows User</cp:lastModifiedBy>
  <cp:revision>96</cp:revision>
  <dcterms:created xsi:type="dcterms:W3CDTF">2015-01-29T08:33:56Z</dcterms:created>
  <dcterms:modified xsi:type="dcterms:W3CDTF">2021-09-23T04:14:51Z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0x010100691556FEDBFEFD4F8B31E3504C08F59B</vt:lpwstr>
  </property>
</Properties>
</file>