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30ED0-BA51-4740-8240-72B3B9BC52FD}" type="datetimeFigureOut">
              <a:rPr lang="en-IN" smtClean="0"/>
              <a:t>09-02-2020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0C9597-E0D8-4424-8A84-FEB58D314B51}" type="slidenum">
              <a:rPr lang="en-IN" smtClean="0"/>
              <a:t>‹#›</a:t>
            </a:fld>
            <a:endParaRPr lang="en-IN"/>
          </a:p>
        </p:txBody>
      </p:sp>
    </p:spTree>
    <p:extLst>
      <p:ext uri="{BB962C8B-B14F-4D97-AF65-F5344CB8AC3E}">
        <p14:creationId xmlns:p14="http://schemas.microsoft.com/office/powerpoint/2010/main" val="60145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578985-1942-4ACC-AB87-639C7C80A636}" type="slidenum">
              <a:rPr lang="en-US"/>
              <a:pPr/>
              <a:t>2</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2121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File and Record Organization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92091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fontAlgn="base"/>
            <a:r>
              <a:rPr lang="en-IN" b="1" dirty="0"/>
              <a:t>Pros and Cons of Sequential File Organization –</a:t>
            </a:r>
            <a:r>
              <a:rPr lang="en-IN" dirty="0"/>
              <a:t/>
            </a:r>
            <a:br>
              <a:rPr lang="en-IN" dirty="0"/>
            </a:br>
            <a:r>
              <a:rPr lang="en-IN" b="1" dirty="0"/>
              <a:t>Pros –</a:t>
            </a:r>
            <a:endParaRPr lang="en-IN" dirty="0"/>
          </a:p>
          <a:p>
            <a:pPr fontAlgn="base"/>
            <a:r>
              <a:rPr lang="en-IN" dirty="0"/>
              <a:t>Fast and efficient method for huge amount of data.</a:t>
            </a:r>
          </a:p>
          <a:p>
            <a:pPr fontAlgn="base"/>
            <a:r>
              <a:rPr lang="en-IN" dirty="0"/>
              <a:t>Simple design.</a:t>
            </a:r>
          </a:p>
          <a:p>
            <a:pPr fontAlgn="base"/>
            <a:r>
              <a:rPr lang="en-IN" dirty="0"/>
              <a:t>Files can be easily stored in magnetic tapes </a:t>
            </a:r>
            <a:r>
              <a:rPr lang="en-IN" dirty="0" err="1"/>
              <a:t>i.e</a:t>
            </a:r>
            <a:r>
              <a:rPr lang="en-IN" dirty="0"/>
              <a:t> cheaper storage mechanism.</a:t>
            </a:r>
          </a:p>
          <a:p>
            <a:pPr fontAlgn="base"/>
            <a:r>
              <a:rPr lang="en-IN" b="1" dirty="0"/>
              <a:t>Cons –</a:t>
            </a:r>
            <a:endParaRPr lang="en-IN" dirty="0"/>
          </a:p>
          <a:p>
            <a:pPr fontAlgn="base"/>
            <a:r>
              <a:rPr lang="en-IN" dirty="0"/>
              <a:t>Time wastage as we cannot jump on a particular record that is required, but we have to move in a sequential manner which takes our time.</a:t>
            </a:r>
          </a:p>
          <a:p>
            <a:pPr fontAlgn="base"/>
            <a:r>
              <a:rPr lang="en-IN" dirty="0"/>
              <a:t>Sorted file method is inefficient as it takes time and space for sorting records.</a:t>
            </a:r>
          </a:p>
          <a:p>
            <a:endParaRPr lang="en-IN" dirty="0"/>
          </a:p>
        </p:txBody>
      </p:sp>
    </p:spTree>
    <p:extLst>
      <p:ext uri="{BB962C8B-B14F-4D97-AF65-F5344CB8AC3E}">
        <p14:creationId xmlns:p14="http://schemas.microsoft.com/office/powerpoint/2010/main" val="2223210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smtClean="0"/>
              <a:t/>
            </a:r>
            <a:br>
              <a:rPr lang="en-IN" b="1" dirty="0" smtClean="0"/>
            </a:br>
            <a:r>
              <a:rPr lang="en-IN" b="1" dirty="0" smtClean="0"/>
              <a:t>Heap </a:t>
            </a:r>
            <a:r>
              <a:rPr lang="en-IN" b="1" dirty="0"/>
              <a:t>File Organization</a:t>
            </a:r>
            <a:br>
              <a:rPr lang="en-IN" b="1" dirty="0"/>
            </a:br>
            <a:endParaRPr lang="en-IN" dirty="0"/>
          </a:p>
        </p:txBody>
      </p:sp>
      <p:sp>
        <p:nvSpPr>
          <p:cNvPr id="3" name="Content Placeholder 2"/>
          <p:cNvSpPr>
            <a:spLocks noGrp="1"/>
          </p:cNvSpPr>
          <p:nvPr>
            <p:ph idx="1"/>
          </p:nvPr>
        </p:nvSpPr>
        <p:spPr>
          <a:xfrm>
            <a:off x="457200" y="838200"/>
            <a:ext cx="8229600" cy="5287963"/>
          </a:xfrm>
        </p:spPr>
        <p:txBody>
          <a:bodyPr>
            <a:normAutofit/>
          </a:bodyPr>
          <a:lstStyle/>
          <a:p>
            <a:r>
              <a:rPr lang="en-IN" sz="2800" dirty="0"/>
              <a:t>Heap File Organization works with data blocks. In this method records are inserted at the end of the file, into the data blocks. </a:t>
            </a:r>
            <a:endParaRPr lang="en-IN" sz="2800" dirty="0" smtClean="0"/>
          </a:p>
          <a:p>
            <a:r>
              <a:rPr lang="en-IN" sz="2800" dirty="0" smtClean="0"/>
              <a:t>No </a:t>
            </a:r>
            <a:r>
              <a:rPr lang="en-IN" sz="2800" dirty="0"/>
              <a:t>Sorting or Ordering is required in this method</a:t>
            </a:r>
            <a:r>
              <a:rPr lang="en-IN" sz="2800" dirty="0" smtClean="0"/>
              <a:t>.</a:t>
            </a:r>
          </a:p>
          <a:p>
            <a:r>
              <a:rPr lang="en-IN" sz="2800" dirty="0" smtClean="0"/>
              <a:t> </a:t>
            </a:r>
            <a:r>
              <a:rPr lang="en-IN" sz="2800" dirty="0"/>
              <a:t>If a data block is full, the new record is stored in some other block, Here the other data block need not be the very next data block, but it can be any block in the memory. </a:t>
            </a:r>
            <a:endParaRPr lang="en-IN" sz="2800" dirty="0" smtClean="0"/>
          </a:p>
          <a:p>
            <a:r>
              <a:rPr lang="en-IN" sz="2800" dirty="0" smtClean="0"/>
              <a:t>It </a:t>
            </a:r>
            <a:r>
              <a:rPr lang="en-IN" sz="2800" dirty="0"/>
              <a:t>is the responsibility of DBMS to store and manage the new records.</a:t>
            </a:r>
          </a:p>
        </p:txBody>
      </p:sp>
    </p:spTree>
    <p:extLst>
      <p:ext uri="{BB962C8B-B14F-4D97-AF65-F5344CB8AC3E}">
        <p14:creationId xmlns:p14="http://schemas.microsoft.com/office/powerpoint/2010/main" val="784669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a:t>Heap File Organization</a:t>
            </a:r>
            <a:endParaRPr lang="en-IN" dirty="0"/>
          </a:p>
        </p:txBody>
      </p:sp>
      <p:sp>
        <p:nvSpPr>
          <p:cNvPr id="5" name="Content Placeholder 4"/>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282" y="2057400"/>
            <a:ext cx="6934200" cy="409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653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IN" b="1" dirty="0"/>
              <a:t>Insertion of new record </a:t>
            </a:r>
            <a:r>
              <a:rPr lang="en-IN" b="1" dirty="0" smtClean="0"/>
              <a:t>–</a:t>
            </a:r>
          </a:p>
          <a:p>
            <a:pPr algn="just"/>
            <a:r>
              <a:rPr lang="en-IN" dirty="0"/>
              <a:t>Suppose we have four records in the heap R1, R5, R6, R4 and R3 and suppose a new record R2 has to be inserted in the heap then, </a:t>
            </a:r>
            <a:endParaRPr lang="en-IN" dirty="0" smtClean="0"/>
          </a:p>
          <a:p>
            <a:pPr algn="just"/>
            <a:r>
              <a:rPr lang="en-IN" dirty="0" smtClean="0"/>
              <a:t>since </a:t>
            </a:r>
            <a:r>
              <a:rPr lang="en-IN" dirty="0"/>
              <a:t>the last data block </a:t>
            </a:r>
            <a:r>
              <a:rPr lang="en-IN" dirty="0" err="1"/>
              <a:t>i.e</a:t>
            </a:r>
            <a:r>
              <a:rPr lang="en-IN" dirty="0"/>
              <a:t> data block 3 is full it will be inserted in any of the data blocks selected by the DBMS, lets say data block 1</a:t>
            </a:r>
            <a:r>
              <a:rPr lang="en-IN" dirty="0" smtClean="0"/>
              <a:t>.</a:t>
            </a:r>
          </a:p>
          <a:p>
            <a:pPr algn="just"/>
            <a:r>
              <a:rPr lang="en-IN" dirty="0"/>
              <a:t>If we want to search, delete or update data in heap file Organization the we will traverse the data from the beginning of the file till we get the requested record. </a:t>
            </a:r>
            <a:endParaRPr lang="en-IN" dirty="0" smtClean="0"/>
          </a:p>
          <a:p>
            <a:pPr algn="just"/>
            <a:r>
              <a:rPr lang="en-IN" dirty="0" smtClean="0"/>
              <a:t>Thus </a:t>
            </a:r>
            <a:r>
              <a:rPr lang="en-IN" dirty="0"/>
              <a:t>if the database is very huge, searching, deleting or updating the record will take a lot of time.</a:t>
            </a:r>
          </a:p>
        </p:txBody>
      </p:sp>
    </p:spTree>
    <p:extLst>
      <p:ext uri="{BB962C8B-B14F-4D97-AF65-F5344CB8AC3E}">
        <p14:creationId xmlns:p14="http://schemas.microsoft.com/office/powerpoint/2010/main" val="4168267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Insertion of new record</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128838"/>
            <a:ext cx="7315200"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84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fontAlgn="base"/>
            <a:r>
              <a:rPr lang="en-IN" b="1" dirty="0"/>
              <a:t>Pros and Cons of Heap File Organization –</a:t>
            </a:r>
            <a:r>
              <a:rPr lang="en-IN" dirty="0"/>
              <a:t/>
            </a:r>
            <a:br>
              <a:rPr lang="en-IN" dirty="0"/>
            </a:br>
            <a:r>
              <a:rPr lang="en-IN" b="1" dirty="0"/>
              <a:t>Pros –</a:t>
            </a:r>
            <a:endParaRPr lang="en-IN" dirty="0"/>
          </a:p>
          <a:p>
            <a:pPr fontAlgn="base"/>
            <a:r>
              <a:rPr lang="en-IN" dirty="0"/>
              <a:t>Fetching and retrieving records is faster than sequential record but only in case of small databases.</a:t>
            </a:r>
          </a:p>
          <a:p>
            <a:pPr fontAlgn="base"/>
            <a:r>
              <a:rPr lang="en-IN" dirty="0"/>
              <a:t>When there is a huge number of data needs to be loaded into the database at a time, then this method of file Organization is best suited.</a:t>
            </a:r>
          </a:p>
          <a:p>
            <a:pPr fontAlgn="base"/>
            <a:r>
              <a:rPr lang="en-IN" b="1" dirty="0"/>
              <a:t>Cons –</a:t>
            </a:r>
            <a:endParaRPr lang="en-IN" dirty="0"/>
          </a:p>
          <a:p>
            <a:pPr fontAlgn="base"/>
            <a:r>
              <a:rPr lang="en-IN" dirty="0"/>
              <a:t>Problem of unused memory blocks</a:t>
            </a:r>
            <a:r>
              <a:rPr lang="en-IN" dirty="0" smtClean="0"/>
              <a:t>.</a:t>
            </a:r>
          </a:p>
          <a:p>
            <a:pPr fontAlgn="base"/>
            <a:r>
              <a:rPr lang="en-IN" dirty="0"/>
              <a:t>Inefficient for larger databases.</a:t>
            </a:r>
          </a:p>
          <a:p>
            <a:endParaRPr lang="en-IN" dirty="0"/>
          </a:p>
        </p:txBody>
      </p:sp>
    </p:spTree>
    <p:extLst>
      <p:ext uri="{BB962C8B-B14F-4D97-AF65-F5344CB8AC3E}">
        <p14:creationId xmlns:p14="http://schemas.microsoft.com/office/powerpoint/2010/main" val="3967883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a:t>Hash File Organization</a:t>
            </a:r>
            <a:br>
              <a:rPr lang="en-IN" dirty="0"/>
            </a:br>
            <a:endParaRPr lang="en-IN" dirty="0"/>
          </a:p>
        </p:txBody>
      </p:sp>
      <p:sp>
        <p:nvSpPr>
          <p:cNvPr id="3" name="Content Placeholder 2"/>
          <p:cNvSpPr>
            <a:spLocks noGrp="1"/>
          </p:cNvSpPr>
          <p:nvPr>
            <p:ph idx="1"/>
          </p:nvPr>
        </p:nvSpPr>
        <p:spPr>
          <a:xfrm>
            <a:off x="457200" y="685800"/>
            <a:ext cx="8229600" cy="5440363"/>
          </a:xfrm>
        </p:spPr>
        <p:txBody>
          <a:bodyPr>
            <a:normAutofit fontScale="85000" lnSpcReduction="20000"/>
          </a:bodyPr>
          <a:lstStyle/>
          <a:p>
            <a:r>
              <a:rPr lang="en-IN" dirty="0"/>
              <a:t>Hash File Organization uses the computation of hash function on some fields of the records. The hash function's output determines the location of disk block where the records are to be placed</a:t>
            </a:r>
            <a:r>
              <a:rPr lang="en-IN" dirty="0" smtClean="0"/>
              <a:t>.</a:t>
            </a:r>
          </a:p>
          <a:p>
            <a:r>
              <a:rPr lang="en-IN" b="1" dirty="0"/>
              <a:t>Hash File Organization :</a:t>
            </a:r>
          </a:p>
          <a:p>
            <a:pPr fontAlgn="base"/>
            <a:r>
              <a:rPr lang="en-IN" b="1" dirty="0"/>
              <a:t>Data bucket –</a:t>
            </a:r>
            <a:r>
              <a:rPr lang="en-IN" dirty="0"/>
              <a:t> Data buckets are the memory locations where the records are stored. These buckets are also considered as </a:t>
            </a:r>
            <a:r>
              <a:rPr lang="en-IN" i="1" dirty="0"/>
              <a:t>Unit Of Storage</a:t>
            </a:r>
            <a:r>
              <a:rPr lang="en-IN" dirty="0"/>
              <a:t>.</a:t>
            </a:r>
          </a:p>
          <a:p>
            <a:pPr fontAlgn="base"/>
            <a:r>
              <a:rPr lang="en-IN" b="1" dirty="0"/>
              <a:t>Hash Function –</a:t>
            </a:r>
            <a:r>
              <a:rPr lang="en-IN" dirty="0"/>
              <a:t> Hash function is a mapping function that maps all the set of search keys to actual record address. </a:t>
            </a:r>
            <a:endParaRPr lang="en-IN" dirty="0" smtClean="0"/>
          </a:p>
          <a:p>
            <a:pPr fontAlgn="base"/>
            <a:r>
              <a:rPr lang="en-IN" dirty="0" smtClean="0"/>
              <a:t>Generally</a:t>
            </a:r>
            <a:r>
              <a:rPr lang="en-IN" dirty="0"/>
              <a:t>, hash function uses primary key to generate the hash index – address of the data block. Hash function can be simple mathematical function to any complex mathematical function.</a:t>
            </a:r>
          </a:p>
          <a:p>
            <a:endParaRPr lang="en-IN" dirty="0"/>
          </a:p>
        </p:txBody>
      </p:sp>
    </p:spTree>
    <p:extLst>
      <p:ext uri="{BB962C8B-B14F-4D97-AF65-F5344CB8AC3E}">
        <p14:creationId xmlns:p14="http://schemas.microsoft.com/office/powerpoint/2010/main" val="25272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Hash File Organization</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9154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948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B+ File Organization</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IN" dirty="0"/>
              <a:t>B+ tree file organization is the advanced method of an indexed sequential access method. It uses a tree-like structure to store records in File.</a:t>
            </a:r>
          </a:p>
          <a:p>
            <a:r>
              <a:rPr lang="en-IN" dirty="0"/>
              <a:t>It uses the same concept of key-index where the primary key is used to sort the records. For each primary key, the value of the index is generated and mapped with the record.</a:t>
            </a:r>
          </a:p>
          <a:p>
            <a:r>
              <a:rPr lang="en-IN" dirty="0"/>
              <a:t>The B+ tree is similar to a binary search tree (BST), but it can have more than two children. In this method, all the records are stored only at the leaf node. Intermediate nodes act as a pointer to the leaf nodes. They do not contain any records.</a:t>
            </a:r>
          </a:p>
          <a:p>
            <a:endParaRPr lang="en-IN" dirty="0"/>
          </a:p>
        </p:txBody>
      </p:sp>
    </p:spTree>
    <p:extLst>
      <p:ext uri="{BB962C8B-B14F-4D97-AF65-F5344CB8AC3E}">
        <p14:creationId xmlns:p14="http://schemas.microsoft.com/office/powerpoint/2010/main" val="2185911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IN" b="1" dirty="0"/>
              <a:t>Pros of B+ tree file organization</a:t>
            </a:r>
          </a:p>
          <a:p>
            <a:r>
              <a:rPr lang="en-IN" dirty="0"/>
              <a:t>In this method, searching becomes very easy as all the records are stored only in the leaf nodes and sorted the sequential linked list.</a:t>
            </a:r>
          </a:p>
          <a:p>
            <a:r>
              <a:rPr lang="en-IN" dirty="0"/>
              <a:t>Traversing through the tree structure is easier and faster.</a:t>
            </a:r>
          </a:p>
          <a:p>
            <a:r>
              <a:rPr lang="en-IN" dirty="0"/>
              <a:t>The size of the B+ tree has no restrictions, so the number of records can increase or decrease and the B+ tree structure can also grow or shrink.</a:t>
            </a:r>
          </a:p>
          <a:p>
            <a:r>
              <a:rPr lang="en-IN" dirty="0"/>
              <a:t>It is a balanced tree structure, and any insert/update/delete does not affect the performance of tree.</a:t>
            </a:r>
          </a:p>
          <a:p>
            <a:r>
              <a:rPr lang="en-IN" b="1" dirty="0"/>
              <a:t>Cons of B+ tree file organization</a:t>
            </a:r>
          </a:p>
          <a:p>
            <a:r>
              <a:rPr lang="en-IN" dirty="0"/>
              <a:t>This method is inefficient for the static method.</a:t>
            </a:r>
          </a:p>
          <a:p>
            <a:endParaRPr lang="en-IN" dirty="0"/>
          </a:p>
        </p:txBody>
      </p:sp>
    </p:spTree>
    <p:extLst>
      <p:ext uri="{BB962C8B-B14F-4D97-AF65-F5344CB8AC3E}">
        <p14:creationId xmlns:p14="http://schemas.microsoft.com/office/powerpoint/2010/main" val="3218336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274638"/>
            <a:ext cx="8229600" cy="868362"/>
          </a:xfrm>
        </p:spPr>
        <p:txBody>
          <a:bodyPr>
            <a:normAutofit/>
          </a:bodyPr>
          <a:lstStyle/>
          <a:p>
            <a:pPr>
              <a:defRPr/>
            </a:pPr>
            <a:r>
              <a:rPr lang="en-US" sz="4000" dirty="0">
                <a:ea typeface="+mj-ea"/>
              </a:rPr>
              <a:t>File Organization</a:t>
            </a:r>
          </a:p>
        </p:txBody>
      </p:sp>
      <p:sp>
        <p:nvSpPr>
          <p:cNvPr id="41987" name="Rectangle 3"/>
          <p:cNvSpPr>
            <a:spLocks noGrp="1" noChangeArrowheads="1"/>
          </p:cNvSpPr>
          <p:nvPr>
            <p:ph type="body" idx="1"/>
          </p:nvPr>
        </p:nvSpPr>
        <p:spPr>
          <a:xfrm>
            <a:off x="381000" y="1828800"/>
            <a:ext cx="8305800" cy="4310063"/>
          </a:xfrm>
        </p:spPr>
        <p:txBody>
          <a:bodyPr>
            <a:noAutofit/>
          </a:bodyPr>
          <a:lstStyle/>
          <a:p>
            <a:pPr algn="just"/>
            <a:r>
              <a:rPr lang="en-US" sz="2800" dirty="0" smtClean="0"/>
              <a:t>File </a:t>
            </a:r>
            <a:r>
              <a:rPr lang="en-US" sz="2800" dirty="0" smtClean="0">
                <a:sym typeface="Wingdings" panose="05000000000000000000" pitchFamily="2" charset="2"/>
              </a:rPr>
              <a:t></a:t>
            </a:r>
            <a:r>
              <a:rPr lang="en-US" sz="2800" dirty="0" smtClean="0"/>
              <a:t> organized as </a:t>
            </a:r>
            <a:r>
              <a:rPr lang="en-US" sz="2800" dirty="0" smtClean="0">
                <a:solidFill>
                  <a:srgbClr val="00B0F0"/>
                </a:solidFill>
              </a:rPr>
              <a:t>sequence of records</a:t>
            </a:r>
            <a:r>
              <a:rPr lang="en-US" sz="2800" i="1" dirty="0" smtClean="0"/>
              <a:t>.  </a:t>
            </a:r>
          </a:p>
          <a:p>
            <a:pPr algn="just"/>
            <a:r>
              <a:rPr lang="en-US" sz="2800" dirty="0" smtClean="0"/>
              <a:t>Record </a:t>
            </a:r>
            <a:r>
              <a:rPr lang="en-US" sz="2800" dirty="0" smtClean="0">
                <a:sym typeface="Wingdings" panose="05000000000000000000" pitchFamily="2" charset="2"/>
              </a:rPr>
              <a:t></a:t>
            </a:r>
            <a:r>
              <a:rPr lang="en-US" sz="2800" dirty="0" smtClean="0"/>
              <a:t> sequence of </a:t>
            </a:r>
            <a:r>
              <a:rPr lang="en-US" sz="2800" dirty="0" smtClean="0">
                <a:solidFill>
                  <a:srgbClr val="00B0F0"/>
                </a:solidFill>
              </a:rPr>
              <a:t>fields</a:t>
            </a:r>
            <a:r>
              <a:rPr lang="en-US" sz="2800" dirty="0" smtClean="0"/>
              <a:t>.</a:t>
            </a:r>
          </a:p>
          <a:p>
            <a:pPr algn="just"/>
            <a:r>
              <a:rPr lang="en-US" sz="2800" dirty="0" smtClean="0"/>
              <a:t>Each ﬁle is </a:t>
            </a:r>
            <a:r>
              <a:rPr lang="en-US" sz="2800" dirty="0"/>
              <a:t>also logically partitioned into ﬁxed-length </a:t>
            </a:r>
            <a:r>
              <a:rPr lang="en-US" sz="2800" dirty="0">
                <a:solidFill>
                  <a:srgbClr val="00B0F0"/>
                </a:solidFill>
              </a:rPr>
              <a:t>storage units </a:t>
            </a:r>
            <a:r>
              <a:rPr lang="en-US" sz="2800" dirty="0"/>
              <a:t>called </a:t>
            </a:r>
            <a:r>
              <a:rPr lang="en-US" sz="2800" dirty="0" smtClean="0">
                <a:solidFill>
                  <a:srgbClr val="00B0F0"/>
                </a:solidFill>
              </a:rPr>
              <a:t>blocks.</a:t>
            </a:r>
          </a:p>
          <a:p>
            <a:pPr algn="just"/>
            <a:r>
              <a:rPr lang="en-US" sz="2800" dirty="0"/>
              <a:t>A block may </a:t>
            </a:r>
            <a:r>
              <a:rPr lang="en-US" sz="2800" dirty="0" smtClean="0"/>
              <a:t>contain/n </a:t>
            </a:r>
            <a:r>
              <a:rPr lang="en-US" sz="2800" dirty="0"/>
              <a:t>several</a:t>
            </a:r>
            <a:r>
              <a:rPr lang="en-US" sz="2800" dirty="0">
                <a:solidFill>
                  <a:srgbClr val="00B0F0"/>
                </a:solidFill>
              </a:rPr>
              <a:t> </a:t>
            </a:r>
            <a:r>
              <a:rPr lang="en-US" sz="2800" dirty="0" smtClean="0">
                <a:solidFill>
                  <a:srgbClr val="00B0F0"/>
                </a:solidFill>
              </a:rPr>
              <a:t>records.</a:t>
            </a:r>
          </a:p>
          <a:p>
            <a:pPr algn="just"/>
            <a:r>
              <a:rPr lang="en-US" sz="2800" dirty="0" smtClean="0"/>
              <a:t>Size of a block vary from </a:t>
            </a:r>
            <a:r>
              <a:rPr lang="en-US" sz="2800" dirty="0" smtClean="0">
                <a:solidFill>
                  <a:srgbClr val="00B0F0"/>
                </a:solidFill>
              </a:rPr>
              <a:t>4KB to 8KB.</a:t>
            </a:r>
          </a:p>
        </p:txBody>
      </p:sp>
    </p:spTree>
    <p:extLst>
      <p:ext uri="{BB962C8B-B14F-4D97-AF65-F5344CB8AC3E}">
        <p14:creationId xmlns:p14="http://schemas.microsoft.com/office/powerpoint/2010/main" val="218339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Files</a:t>
            </a:r>
            <a:endParaRPr lang="en-IN"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IN" dirty="0"/>
              <a:t>A database consist of a huge amount of data. The data is grouped within a table in RDBMS, and each table have related records. </a:t>
            </a:r>
            <a:endParaRPr lang="en-IN" dirty="0" smtClean="0"/>
          </a:p>
          <a:p>
            <a:pPr algn="just"/>
            <a:r>
              <a:rPr lang="en-IN" dirty="0" smtClean="0"/>
              <a:t>A </a:t>
            </a:r>
            <a:r>
              <a:rPr lang="en-IN" dirty="0"/>
              <a:t>user can see that the data is stored in form of tables, but in </a:t>
            </a:r>
            <a:r>
              <a:rPr lang="en-IN" dirty="0" smtClean="0"/>
              <a:t>actual </a:t>
            </a:r>
            <a:r>
              <a:rPr lang="en-IN" dirty="0"/>
              <a:t>this huge amount of data is stored in physical memory in form of files</a:t>
            </a:r>
            <a:r>
              <a:rPr lang="en-IN" dirty="0" smtClean="0"/>
              <a:t>.</a:t>
            </a:r>
          </a:p>
          <a:p>
            <a:pPr algn="just"/>
            <a:r>
              <a:rPr lang="en-IN" b="1" dirty="0"/>
              <a:t>File –</a:t>
            </a:r>
            <a:r>
              <a:rPr lang="en-IN" dirty="0"/>
              <a:t> A file is named collection of related information that is recorded on secondary storage such as magnetic disks, magnetic tables and optical disks.</a:t>
            </a:r>
          </a:p>
        </p:txBody>
      </p:sp>
    </p:spTree>
    <p:extLst>
      <p:ext uri="{BB962C8B-B14F-4D97-AF65-F5344CB8AC3E}">
        <p14:creationId xmlns:p14="http://schemas.microsoft.com/office/powerpoint/2010/main" val="1338502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What is File Organization?</a:t>
            </a:r>
            <a:endParaRPr lang="en-IN"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IN" dirty="0"/>
              <a:t>File Organization refers to the logical relationships among various records that constitute the file, particularly with respect to the means of identification and access to any specific record. </a:t>
            </a:r>
            <a:endParaRPr lang="en-IN" dirty="0" smtClean="0"/>
          </a:p>
          <a:p>
            <a:pPr algn="just"/>
            <a:r>
              <a:rPr lang="en-IN" dirty="0" smtClean="0"/>
              <a:t>In </a:t>
            </a:r>
            <a:r>
              <a:rPr lang="en-IN" dirty="0"/>
              <a:t>simple terms, Storing the files in certain order is called file Organization. </a:t>
            </a:r>
            <a:endParaRPr lang="en-IN" dirty="0" smtClean="0"/>
          </a:p>
          <a:p>
            <a:pPr algn="just"/>
            <a:r>
              <a:rPr lang="en-IN" b="1" dirty="0" smtClean="0"/>
              <a:t>File </a:t>
            </a:r>
            <a:r>
              <a:rPr lang="en-IN" b="1" dirty="0"/>
              <a:t>Structure</a:t>
            </a:r>
            <a:r>
              <a:rPr lang="en-IN" dirty="0"/>
              <a:t> refers to the format of the label and data blocks and of any logical control record.</a:t>
            </a:r>
          </a:p>
        </p:txBody>
      </p:sp>
    </p:spTree>
    <p:extLst>
      <p:ext uri="{BB962C8B-B14F-4D97-AF65-F5344CB8AC3E}">
        <p14:creationId xmlns:p14="http://schemas.microsoft.com/office/powerpoint/2010/main" val="2232962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t>Types of File Organizations </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lstStyle/>
          <a:p>
            <a:pPr fontAlgn="base"/>
            <a:r>
              <a:rPr lang="en-IN" dirty="0"/>
              <a:t>Sequential File Organization</a:t>
            </a:r>
          </a:p>
          <a:p>
            <a:pPr fontAlgn="base"/>
            <a:r>
              <a:rPr lang="en-IN" dirty="0"/>
              <a:t>Heap File Organization</a:t>
            </a:r>
          </a:p>
          <a:p>
            <a:pPr fontAlgn="base"/>
            <a:r>
              <a:rPr lang="en-IN" dirty="0"/>
              <a:t>Hash File Organization</a:t>
            </a:r>
          </a:p>
          <a:p>
            <a:pPr fontAlgn="base"/>
            <a:r>
              <a:rPr lang="en-IN" dirty="0"/>
              <a:t>B+ Tree File Organization</a:t>
            </a:r>
          </a:p>
          <a:p>
            <a:pPr fontAlgn="base"/>
            <a:r>
              <a:rPr lang="en-IN" dirty="0"/>
              <a:t>Clustered File Organization</a:t>
            </a:r>
          </a:p>
          <a:p>
            <a:pPr marL="0" indent="0">
              <a:buNone/>
            </a:pPr>
            <a:endParaRPr lang="en-IN" dirty="0"/>
          </a:p>
        </p:txBody>
      </p:sp>
    </p:spTree>
    <p:extLst>
      <p:ext uri="{BB962C8B-B14F-4D97-AF65-F5344CB8AC3E}">
        <p14:creationId xmlns:p14="http://schemas.microsoft.com/office/powerpoint/2010/main" val="20911283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t>Sequential File Organization </a:t>
            </a:r>
            <a:br>
              <a:rPr lang="en-IN" b="1" dirty="0"/>
            </a:br>
            <a:endParaRPr lang="en-IN" dirty="0"/>
          </a:p>
        </p:txBody>
      </p:sp>
      <p:sp>
        <p:nvSpPr>
          <p:cNvPr id="3" name="Content Placeholder 2"/>
          <p:cNvSpPr>
            <a:spLocks noGrp="1"/>
          </p:cNvSpPr>
          <p:nvPr>
            <p:ph idx="1"/>
          </p:nvPr>
        </p:nvSpPr>
        <p:spPr>
          <a:xfrm>
            <a:off x="457200" y="609600"/>
            <a:ext cx="8229600" cy="5516563"/>
          </a:xfrm>
        </p:spPr>
        <p:txBody>
          <a:bodyPr>
            <a:normAutofit/>
          </a:bodyPr>
          <a:lstStyle/>
          <a:p>
            <a:pPr algn="just" fontAlgn="base"/>
            <a:r>
              <a:rPr lang="en-IN" sz="2800" dirty="0"/>
              <a:t>The easiest method for file Organization is Sequential method. In this method </a:t>
            </a:r>
            <a:r>
              <a:rPr lang="en-IN" sz="2800" dirty="0" smtClean="0"/>
              <a:t>the </a:t>
            </a:r>
            <a:r>
              <a:rPr lang="en-IN" sz="2800" dirty="0"/>
              <a:t>file are stored one after another in a sequential manner. There are two ways to implement this method:</a:t>
            </a:r>
          </a:p>
          <a:p>
            <a:pPr algn="just" fontAlgn="base"/>
            <a:r>
              <a:rPr lang="en-IN" sz="2800" b="1" dirty="0" smtClean="0"/>
              <a:t>Pipe </a:t>
            </a:r>
            <a:r>
              <a:rPr lang="en-IN" sz="2800" b="1" dirty="0"/>
              <a:t>File Method –</a:t>
            </a:r>
            <a:r>
              <a:rPr lang="en-IN" sz="2800" dirty="0"/>
              <a:t>     This method is quite simple, in which we store the records in a sequence </a:t>
            </a:r>
            <a:r>
              <a:rPr lang="en-IN" sz="2800" dirty="0" err="1"/>
              <a:t>i.e</a:t>
            </a:r>
            <a:r>
              <a:rPr lang="en-IN" sz="2800" dirty="0"/>
              <a:t> one after other in the order in which they are inserted into the tables</a:t>
            </a:r>
            <a:r>
              <a:rPr lang="en-IN" sz="2800" dirty="0" smtClean="0"/>
              <a:t>.</a:t>
            </a:r>
          </a:p>
          <a:p>
            <a:pPr algn="just" fontAlgn="base"/>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267200"/>
            <a:ext cx="434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26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IN" b="1" dirty="0"/>
              <a:t>Insertion of new record –</a:t>
            </a:r>
            <a:r>
              <a:rPr lang="en-IN" dirty="0"/>
              <a:t/>
            </a:r>
            <a:br>
              <a:rPr lang="en-IN" dirty="0"/>
            </a:br>
            <a:r>
              <a:rPr lang="en-IN" sz="2800" dirty="0"/>
              <a:t>Let the R1, R3 and so on </a:t>
            </a:r>
            <a:r>
              <a:rPr lang="en-IN" sz="2800" dirty="0" err="1"/>
              <a:t>upto</a:t>
            </a:r>
            <a:r>
              <a:rPr lang="en-IN" sz="2800" dirty="0"/>
              <a:t> R5 and R4 be four records in the sequence. Here, records are nothing but a row in any table. </a:t>
            </a:r>
            <a:endParaRPr lang="en-IN" sz="2800" dirty="0" smtClean="0"/>
          </a:p>
          <a:p>
            <a:r>
              <a:rPr lang="en-IN" sz="2800" dirty="0" smtClean="0"/>
              <a:t>Suppose </a:t>
            </a:r>
            <a:r>
              <a:rPr lang="en-IN" sz="2800" dirty="0"/>
              <a:t>a new record R2 has to be inserted in the sequence, then it is simply placed at the end of the file</a:t>
            </a:r>
            <a:r>
              <a:rPr lang="en-IN" sz="2800" dirty="0" smtClean="0"/>
              <a:t>.</a:t>
            </a:r>
          </a:p>
          <a:p>
            <a:pPr marL="0" indent="0">
              <a:buNone/>
            </a:pPr>
            <a:r>
              <a:rPr lang="en-IN" sz="2800" dirty="0"/>
              <a:t/>
            </a:r>
            <a:br>
              <a:rPr lang="en-IN" sz="2800" dirty="0"/>
            </a:br>
            <a:endParaRPr lang="en-IN"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733800"/>
            <a:ext cx="7848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9271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smtClean="0"/>
              <a:t>2.</a:t>
            </a:r>
            <a:r>
              <a:rPr lang="en-IN" b="1" dirty="0"/>
              <a:t> Sorted File Method</a:t>
            </a:r>
            <a:endParaRPr lang="en-IN" dirty="0"/>
          </a:p>
        </p:txBody>
      </p:sp>
      <p:sp>
        <p:nvSpPr>
          <p:cNvPr id="3" name="Content Placeholder 2"/>
          <p:cNvSpPr>
            <a:spLocks noGrp="1"/>
          </p:cNvSpPr>
          <p:nvPr>
            <p:ph idx="1"/>
          </p:nvPr>
        </p:nvSpPr>
        <p:spPr>
          <a:xfrm>
            <a:off x="457200" y="1066800"/>
            <a:ext cx="8229600" cy="5059363"/>
          </a:xfrm>
        </p:spPr>
        <p:txBody>
          <a:bodyPr/>
          <a:lstStyle/>
          <a:p>
            <a:pPr algn="just"/>
            <a:r>
              <a:rPr lang="en-IN" dirty="0"/>
              <a:t>In this method, As the name itself suggest whenever a new record has to be inserted, it is always inserted in a sorted (ascending or descending) manner. </a:t>
            </a:r>
            <a:endParaRPr lang="en-IN" dirty="0" smtClean="0"/>
          </a:p>
          <a:p>
            <a:pPr algn="just"/>
            <a:r>
              <a:rPr lang="en-IN" dirty="0" smtClean="0"/>
              <a:t>Sorting </a:t>
            </a:r>
            <a:r>
              <a:rPr lang="en-IN" dirty="0"/>
              <a:t>of records may be based on any primary key or any other key</a:t>
            </a:r>
            <a:r>
              <a:rPr lang="en-IN" dirty="0" smtClean="0"/>
              <a:t>.</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343400"/>
            <a:ext cx="68294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391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IN" b="1" dirty="0"/>
              <a:t>Insertion of new record –</a:t>
            </a:r>
            <a:r>
              <a:rPr lang="en-IN" dirty="0"/>
              <a:t/>
            </a:r>
            <a:br>
              <a:rPr lang="en-IN" dirty="0"/>
            </a:br>
            <a:r>
              <a:rPr lang="en-IN" dirty="0"/>
              <a:t>Let us assume that there is a </a:t>
            </a:r>
            <a:r>
              <a:rPr lang="en-IN" dirty="0" err="1"/>
              <a:t>preexisting</a:t>
            </a:r>
            <a:r>
              <a:rPr lang="en-IN" dirty="0"/>
              <a:t> sorted sequence of four records R1, R3, and so on </a:t>
            </a:r>
            <a:r>
              <a:rPr lang="en-IN" dirty="0" err="1"/>
              <a:t>upto</a:t>
            </a:r>
            <a:r>
              <a:rPr lang="en-IN" dirty="0"/>
              <a:t> R7 and R8</a:t>
            </a:r>
            <a:r>
              <a:rPr lang="en-IN" dirty="0" smtClean="0"/>
              <a:t>.</a:t>
            </a:r>
          </a:p>
          <a:p>
            <a:pPr algn="just"/>
            <a:r>
              <a:rPr lang="en-IN" dirty="0" smtClean="0"/>
              <a:t> </a:t>
            </a:r>
            <a:r>
              <a:rPr lang="en-IN" dirty="0"/>
              <a:t>Suppose a new record R2 has to be inserted in the sequence, then it will be inserted at the end of the file and then it will sort the sequence </a:t>
            </a:r>
            <a:r>
              <a:rPr lang="en-IN" dirty="0" smtClean="0"/>
              <a:t>.</a:t>
            </a:r>
          </a:p>
          <a:p>
            <a:pPr algn="just"/>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343400"/>
            <a:ext cx="56388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353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1556FEDBFEFD4F8B31E3504C08F59B" ma:contentTypeVersion="4" ma:contentTypeDescription="Create a new document." ma:contentTypeScope="" ma:versionID="48a62240e32e842833d8bb8cf3158552">
  <xsd:schema xmlns:xsd="http://www.w3.org/2001/XMLSchema" xmlns:xs="http://www.w3.org/2001/XMLSchema" xmlns:p="http://schemas.microsoft.com/office/2006/metadata/properties" xmlns:ns2="4fe2d601-e1b7-4bf8-9999-ab480ffd6025" targetNamespace="http://schemas.microsoft.com/office/2006/metadata/properties" ma:root="true" ma:fieldsID="5577311c9ce981604f647aeee2c95a2a" ns2:_="">
    <xsd:import namespace="4fe2d601-e1b7-4bf8-9999-ab480ffd602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e2d601-e1b7-4bf8-9999-ab480ffd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ADA994-5022-4281-BB8A-5895F5244468}"/>
</file>

<file path=customXml/itemProps2.xml><?xml version="1.0" encoding="utf-8"?>
<ds:datastoreItem xmlns:ds="http://schemas.openxmlformats.org/officeDocument/2006/customXml" ds:itemID="{44056948-F4DA-45A6-A49C-E7369421CB3C}"/>
</file>

<file path=customXml/itemProps3.xml><?xml version="1.0" encoding="utf-8"?>
<ds:datastoreItem xmlns:ds="http://schemas.openxmlformats.org/officeDocument/2006/customXml" ds:itemID="{D60648D4-9C83-4FD5-85C4-07B168A060CD}"/>
</file>

<file path=docProps/app.xml><?xml version="1.0" encoding="utf-8"?>
<Properties xmlns="http://schemas.openxmlformats.org/officeDocument/2006/extended-properties" xmlns:vt="http://schemas.openxmlformats.org/officeDocument/2006/docPropsVTypes">
  <TotalTime>791</TotalTime>
  <Words>805</Words>
  <Application>Microsoft Office PowerPoint</Application>
  <PresentationFormat>On-screen Show (4:3)</PresentationFormat>
  <Paragraphs>76</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File and Record Organization</vt:lpstr>
      <vt:lpstr>File Organization</vt:lpstr>
      <vt:lpstr>Files</vt:lpstr>
      <vt:lpstr>What is File Organization?</vt:lpstr>
      <vt:lpstr>Types of File Organizations  </vt:lpstr>
      <vt:lpstr>Sequential File Organization  </vt:lpstr>
      <vt:lpstr>PowerPoint Presentation</vt:lpstr>
      <vt:lpstr>2. Sorted File Method</vt:lpstr>
      <vt:lpstr>PowerPoint Presentation</vt:lpstr>
      <vt:lpstr>PowerPoint Presentation</vt:lpstr>
      <vt:lpstr> Heap File Organization </vt:lpstr>
      <vt:lpstr>Heap File Organization</vt:lpstr>
      <vt:lpstr>PowerPoint Presentation</vt:lpstr>
      <vt:lpstr>Insertion of new record</vt:lpstr>
      <vt:lpstr>PowerPoint Presentation</vt:lpstr>
      <vt:lpstr>Hash File Organization </vt:lpstr>
      <vt:lpstr>Hash File Organization </vt:lpstr>
      <vt:lpstr>B+ File Organization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Record Organization</dc:title>
  <dc:creator>Admin</dc:creator>
  <cp:lastModifiedBy>Windows User</cp:lastModifiedBy>
  <cp:revision>17</cp:revision>
  <dcterms:created xsi:type="dcterms:W3CDTF">2006-08-16T00:00:00Z</dcterms:created>
  <dcterms:modified xsi:type="dcterms:W3CDTF">2020-02-10T03:47:44Z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0x010100691556FEDBFEFD4F8B31E3504C08F59B</vt:lpwstr>
  </property>
</Properties>
</file>