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5CC1E2-1A9C-4A8B-95AC-3E09E1FBE99A}"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931FA-9CD4-4E80-BFC8-1759F0AE38C2}" type="slidenum">
              <a:rPr lang="en-US" smtClean="0"/>
              <a:t>‹#›</a:t>
            </a:fld>
            <a:endParaRPr lang="en-US"/>
          </a:p>
        </p:txBody>
      </p:sp>
    </p:spTree>
    <p:extLst>
      <p:ext uri="{BB962C8B-B14F-4D97-AF65-F5344CB8AC3E}">
        <p14:creationId xmlns:p14="http://schemas.microsoft.com/office/powerpoint/2010/main" val="364508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F3300B8-F3A6-4B11-A3BD-F4D314A6AE04}" type="slidenum">
              <a:rPr lang="en-US" altLang="en-US"/>
              <a:pPr/>
              <a:t>6</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3260" y="4343713"/>
            <a:ext cx="5031482" cy="4113862"/>
          </a:xfrm>
          <a:noFill/>
          <a:ln/>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98633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C012B2-3FA5-44AC-8CE8-A31CB625611C}"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109532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012B2-3FA5-44AC-8CE8-A31CB625611C}"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115007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012B2-3FA5-44AC-8CE8-A31CB625611C}"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64802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012B2-3FA5-44AC-8CE8-A31CB625611C}"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334369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012B2-3FA5-44AC-8CE8-A31CB625611C}"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385740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C012B2-3FA5-44AC-8CE8-A31CB625611C}"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202776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C012B2-3FA5-44AC-8CE8-A31CB625611C}"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382167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C012B2-3FA5-44AC-8CE8-A31CB625611C}"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30793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012B2-3FA5-44AC-8CE8-A31CB625611C}"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208101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012B2-3FA5-44AC-8CE8-A31CB625611C}"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3306945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012B2-3FA5-44AC-8CE8-A31CB625611C}"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216D2-FE24-4054-8606-84E1A7EC82F7}" type="slidenum">
              <a:rPr lang="en-US" smtClean="0"/>
              <a:t>‹#›</a:t>
            </a:fld>
            <a:endParaRPr lang="en-US"/>
          </a:p>
        </p:txBody>
      </p:sp>
    </p:spTree>
    <p:extLst>
      <p:ext uri="{BB962C8B-B14F-4D97-AF65-F5344CB8AC3E}">
        <p14:creationId xmlns:p14="http://schemas.microsoft.com/office/powerpoint/2010/main" val="358153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012B2-3FA5-44AC-8CE8-A31CB625611C}" type="datetimeFigureOut">
              <a:rPr lang="en-US" smtClean="0"/>
              <a:t>4/18/2022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216D2-FE24-4054-8606-84E1A7EC82F7}" type="slidenum">
              <a:rPr lang="en-US" smtClean="0"/>
              <a:t>‹#›</a:t>
            </a:fld>
            <a:endParaRPr lang="en-US"/>
          </a:p>
        </p:txBody>
      </p:sp>
    </p:spTree>
    <p:extLst>
      <p:ext uri="{BB962C8B-B14F-4D97-AF65-F5344CB8AC3E}">
        <p14:creationId xmlns:p14="http://schemas.microsoft.com/office/powerpoint/2010/main" val="198266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9337" y="1171977"/>
            <a:ext cx="4191001" cy="4031088"/>
          </a:xfrm>
          <a:prstGeom prst="rect">
            <a:avLst/>
          </a:prstGeom>
        </p:spPr>
      </p:pic>
      <p:pic>
        <p:nvPicPr>
          <p:cNvPr id="5" name="Picture 4"/>
          <p:cNvPicPr>
            <a:picLocks noChangeAspect="1"/>
          </p:cNvPicPr>
          <p:nvPr/>
        </p:nvPicPr>
        <p:blipFill>
          <a:blip r:embed="rId3"/>
          <a:stretch>
            <a:fillRect/>
          </a:stretch>
        </p:blipFill>
        <p:spPr>
          <a:xfrm>
            <a:off x="6721095" y="1171976"/>
            <a:ext cx="4406251" cy="4468969"/>
          </a:xfrm>
          <a:prstGeom prst="rect">
            <a:avLst/>
          </a:prstGeom>
        </p:spPr>
      </p:pic>
    </p:spTree>
    <p:extLst>
      <p:ext uri="{BB962C8B-B14F-4D97-AF65-F5344CB8AC3E}">
        <p14:creationId xmlns:p14="http://schemas.microsoft.com/office/powerpoint/2010/main" val="1669152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600" dirty="0" smtClean="0"/>
              <a:t>E.g. index on </a:t>
            </a:r>
            <a:r>
              <a:rPr lang="en-US" altLang="en-US" sz="3600" i="1" dirty="0" smtClean="0"/>
              <a:t>ID</a:t>
            </a:r>
            <a:r>
              <a:rPr lang="en-US" altLang="en-US" sz="3600" dirty="0" smtClean="0"/>
              <a:t> attribute of </a:t>
            </a:r>
            <a:r>
              <a:rPr lang="en-US" altLang="en-US" sz="3600" i="1" dirty="0" smtClean="0"/>
              <a:t>instructor</a:t>
            </a:r>
            <a:r>
              <a:rPr lang="en-US" altLang="en-US" sz="3600" dirty="0" smtClean="0"/>
              <a:t> relation </a:t>
            </a:r>
          </a:p>
        </p:txBody>
      </p:sp>
      <p:sp>
        <p:nvSpPr>
          <p:cNvPr id="3" name="Content Placeholder 2"/>
          <p:cNvSpPr>
            <a:spLocks noGrp="1"/>
          </p:cNvSpPr>
          <p:nvPr>
            <p:ph idx="1"/>
          </p:nvPr>
        </p:nvSpPr>
        <p:spPr/>
        <p:txBody>
          <a:bodyPr/>
          <a:lstStyle/>
          <a:p>
            <a:endParaRPr lang="en-US"/>
          </a:p>
        </p:txBody>
      </p:sp>
      <p:pic>
        <p:nvPicPr>
          <p:cNvPr id="4" name="Picture 8"/>
          <p:cNvPicPr>
            <a:picLocks noChangeAspect="1" noChangeArrowheads="1"/>
          </p:cNvPicPr>
          <p:nvPr/>
        </p:nvPicPr>
        <p:blipFill>
          <a:blip r:embed="rId2"/>
          <a:srcRect/>
          <a:stretch>
            <a:fillRect/>
          </a:stretch>
        </p:blipFill>
        <p:spPr bwMode="auto">
          <a:xfrm>
            <a:off x="1821534" y="2044700"/>
            <a:ext cx="8056562" cy="3913187"/>
          </a:xfrm>
          <a:prstGeom prst="rect">
            <a:avLst/>
          </a:prstGeom>
          <a:noFill/>
          <a:ln w="9525">
            <a:noFill/>
            <a:miter lim="800000"/>
            <a:headEnd/>
            <a:tailEnd/>
          </a:ln>
        </p:spPr>
      </p:pic>
    </p:spTree>
    <p:extLst>
      <p:ext uri="{BB962C8B-B14F-4D97-AF65-F5344CB8AC3E}">
        <p14:creationId xmlns:p14="http://schemas.microsoft.com/office/powerpoint/2010/main" val="468498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2" y="365125"/>
            <a:ext cx="11243256" cy="1325563"/>
          </a:xfrm>
        </p:spPr>
        <p:txBody>
          <a:bodyPr>
            <a:noAutofit/>
          </a:bodyPr>
          <a:lstStyle/>
          <a:p>
            <a:pPr algn="ctr"/>
            <a:r>
              <a:rPr lang="en-US" altLang="en-US" sz="3600" dirty="0" err="1" smtClean="0"/>
              <a:t>Eg</a:t>
            </a:r>
            <a:r>
              <a:rPr lang="en-US" altLang="en-US" sz="3600" dirty="0" smtClean="0"/>
              <a:t>: Dense index on </a:t>
            </a:r>
            <a:r>
              <a:rPr lang="en-US" altLang="en-US" sz="3600" i="1" dirty="0" err="1" smtClean="0"/>
              <a:t>dept_name</a:t>
            </a:r>
            <a:r>
              <a:rPr lang="en-US" altLang="en-US" sz="3600" dirty="0" smtClean="0"/>
              <a:t>, with </a:t>
            </a:r>
            <a:r>
              <a:rPr lang="en-US" altLang="en-US" sz="3600" i="1" dirty="0" smtClean="0"/>
              <a:t>instructor </a:t>
            </a:r>
            <a:r>
              <a:rPr lang="en-US" altLang="en-US" sz="3600" dirty="0" smtClean="0"/>
              <a:t>file sorted on </a:t>
            </a:r>
            <a:r>
              <a:rPr lang="en-US" altLang="en-US" sz="3600" i="1" dirty="0" err="1" smtClean="0"/>
              <a:t>dept_name</a:t>
            </a:r>
            <a:r>
              <a:rPr lang="en-US" altLang="en-US" sz="3600" dirty="0" smtClean="0"/>
              <a:t/>
            </a:r>
            <a:br>
              <a:rPr lang="en-US" altLang="en-US" sz="3600" dirty="0" smtClean="0"/>
            </a:br>
            <a:endParaRPr lang="en-US" sz="3600" dirty="0"/>
          </a:p>
        </p:txBody>
      </p:sp>
      <p:pic>
        <p:nvPicPr>
          <p:cNvPr id="4" name="Picture 7"/>
          <p:cNvPicPr>
            <a:picLocks noGrp="1" noChangeAspect="1" noChangeArrowheads="1"/>
          </p:cNvPicPr>
          <p:nvPr>
            <p:ph idx="1"/>
          </p:nvPr>
        </p:nvPicPr>
        <p:blipFill>
          <a:blip r:embed="rId2"/>
          <a:srcRect/>
          <a:stretch>
            <a:fillRect/>
          </a:stretch>
        </p:blipFill>
        <p:spPr bwMode="auto">
          <a:xfrm>
            <a:off x="940158" y="2086377"/>
            <a:ext cx="10470524" cy="4043966"/>
          </a:xfrm>
          <a:prstGeom prst="rect">
            <a:avLst/>
          </a:prstGeom>
          <a:noFill/>
          <a:ln w="9525">
            <a:noFill/>
            <a:miter lim="800000"/>
            <a:headEnd/>
            <a:tailEnd/>
          </a:ln>
        </p:spPr>
      </p:pic>
    </p:spTree>
    <p:extLst>
      <p:ext uri="{BB962C8B-B14F-4D97-AF65-F5344CB8AC3E}">
        <p14:creationId xmlns:p14="http://schemas.microsoft.com/office/powerpoint/2010/main" val="3429540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normAutofit/>
          </a:bodyPr>
          <a:lstStyle/>
          <a:p>
            <a:pPr algn="ctr"/>
            <a:r>
              <a:rPr lang="en-US" sz="4000" dirty="0" smtClean="0"/>
              <a:t>Sparse Index</a:t>
            </a:r>
            <a:endParaRPr lang="en-US" sz="4000" dirty="0"/>
          </a:p>
        </p:txBody>
      </p:sp>
      <p:sp>
        <p:nvSpPr>
          <p:cNvPr id="3" name="Content Placeholder 2"/>
          <p:cNvSpPr>
            <a:spLocks noGrp="1"/>
          </p:cNvSpPr>
          <p:nvPr>
            <p:ph idx="1"/>
          </p:nvPr>
        </p:nvSpPr>
        <p:spPr>
          <a:xfrm>
            <a:off x="360607" y="1339404"/>
            <a:ext cx="11589913" cy="4837559"/>
          </a:xfrm>
        </p:spPr>
        <p:txBody>
          <a:bodyPr/>
          <a:lstStyle/>
          <a:p>
            <a:pPr algn="just"/>
            <a:r>
              <a:rPr lang="en-US" dirty="0" smtClean="0"/>
              <a:t>The index record contains only some of the search key values and a pointer to the corresponding record.</a:t>
            </a:r>
          </a:p>
          <a:p>
            <a:pPr algn="just"/>
            <a:r>
              <a:rPr lang="en-US" dirty="0" smtClean="0"/>
              <a:t>We follow the pointers of nearly equal search key value until the desired record is found.</a:t>
            </a:r>
          </a:p>
          <a:p>
            <a:pPr algn="just"/>
            <a:r>
              <a:rPr lang="en-IN" dirty="0"/>
              <a:t>In this, instead of pointing to each record in the main table, the index points to the records in the main table in a gap.</a:t>
            </a:r>
            <a:endParaRPr lang="en-US" dirty="0" smtClean="0"/>
          </a:p>
          <a:p>
            <a:pPr algn="just"/>
            <a:endParaRPr lang="en-US" dirty="0"/>
          </a:p>
        </p:txBody>
      </p:sp>
      <p:pic>
        <p:nvPicPr>
          <p:cNvPr id="4" name="Picture 7"/>
          <p:cNvPicPr>
            <a:picLocks noChangeAspect="1" noChangeArrowheads="1"/>
          </p:cNvPicPr>
          <p:nvPr/>
        </p:nvPicPr>
        <p:blipFill>
          <a:blip r:embed="rId2"/>
          <a:srcRect/>
          <a:stretch>
            <a:fillRect/>
          </a:stretch>
        </p:blipFill>
        <p:spPr bwMode="auto">
          <a:xfrm>
            <a:off x="5095696" y="4146997"/>
            <a:ext cx="6854825" cy="2204702"/>
          </a:xfrm>
          <a:prstGeom prst="rect">
            <a:avLst/>
          </a:prstGeom>
          <a:noFill/>
          <a:ln w="9525">
            <a:noFill/>
            <a:miter lim="800000"/>
            <a:headEnd/>
            <a:tailEnd/>
          </a:ln>
        </p:spPr>
      </p:pic>
    </p:spTree>
    <p:extLst>
      <p:ext uri="{BB962C8B-B14F-4D97-AF65-F5344CB8AC3E}">
        <p14:creationId xmlns:p14="http://schemas.microsoft.com/office/powerpoint/2010/main" val="1387172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Comparison</a:t>
            </a:r>
            <a:endParaRPr lang="en-US" sz="4000" dirty="0"/>
          </a:p>
        </p:txBody>
      </p:sp>
      <p:sp>
        <p:nvSpPr>
          <p:cNvPr id="3" name="Text Placeholder 2"/>
          <p:cNvSpPr>
            <a:spLocks noGrp="1"/>
          </p:cNvSpPr>
          <p:nvPr>
            <p:ph type="body" idx="1"/>
          </p:nvPr>
        </p:nvSpPr>
        <p:spPr/>
        <p:txBody>
          <a:bodyPr/>
          <a:lstStyle/>
          <a:p>
            <a:pPr algn="ctr"/>
            <a:r>
              <a:rPr lang="en-US" u="sng" dirty="0" smtClean="0"/>
              <a:t>Dense index</a:t>
            </a:r>
          </a:p>
          <a:p>
            <a:pPr algn="ctr"/>
            <a:endParaRPr lang="en-US" u="sng" dirty="0"/>
          </a:p>
        </p:txBody>
      </p:sp>
      <p:sp>
        <p:nvSpPr>
          <p:cNvPr id="4" name="Content Placeholder 3"/>
          <p:cNvSpPr>
            <a:spLocks noGrp="1"/>
          </p:cNvSpPr>
          <p:nvPr>
            <p:ph sz="half" idx="2"/>
          </p:nvPr>
        </p:nvSpPr>
        <p:spPr/>
        <p:txBody>
          <a:bodyPr/>
          <a:lstStyle/>
          <a:p>
            <a:r>
              <a:rPr lang="en-US" dirty="0" smtClean="0"/>
              <a:t>Faster to locate a record</a:t>
            </a:r>
          </a:p>
          <a:p>
            <a:r>
              <a:rPr lang="en-US" dirty="0" smtClean="0"/>
              <a:t>More space to construct index</a:t>
            </a:r>
          </a:p>
          <a:p>
            <a:r>
              <a:rPr lang="en-US" dirty="0" smtClean="0"/>
              <a:t>Overhead during insertion and deletion</a:t>
            </a:r>
            <a:endParaRPr lang="en-US" dirty="0"/>
          </a:p>
        </p:txBody>
      </p:sp>
      <p:sp>
        <p:nvSpPr>
          <p:cNvPr id="5" name="Text Placeholder 4"/>
          <p:cNvSpPr>
            <a:spLocks noGrp="1"/>
          </p:cNvSpPr>
          <p:nvPr>
            <p:ph type="body" sz="quarter" idx="3"/>
          </p:nvPr>
        </p:nvSpPr>
        <p:spPr/>
        <p:txBody>
          <a:bodyPr/>
          <a:lstStyle/>
          <a:p>
            <a:pPr algn="ctr"/>
            <a:r>
              <a:rPr lang="en-US" u="sng" dirty="0" smtClean="0"/>
              <a:t>Sparse index</a:t>
            </a:r>
          </a:p>
          <a:p>
            <a:pPr algn="ctr"/>
            <a:endParaRPr lang="en-US" u="sng" dirty="0"/>
          </a:p>
        </p:txBody>
      </p:sp>
      <p:sp>
        <p:nvSpPr>
          <p:cNvPr id="6" name="Content Placeholder 5"/>
          <p:cNvSpPr>
            <a:spLocks noGrp="1"/>
          </p:cNvSpPr>
          <p:nvPr>
            <p:ph sz="quarter" idx="4"/>
          </p:nvPr>
        </p:nvSpPr>
        <p:spPr/>
        <p:txBody>
          <a:bodyPr/>
          <a:lstStyle/>
          <a:p>
            <a:r>
              <a:rPr lang="en-US" dirty="0" smtClean="0"/>
              <a:t>Generally slow</a:t>
            </a:r>
          </a:p>
          <a:p>
            <a:r>
              <a:rPr lang="en-US" dirty="0" smtClean="0"/>
              <a:t>Less space to construct index</a:t>
            </a:r>
          </a:p>
          <a:p>
            <a:r>
              <a:rPr lang="en-US" dirty="0" smtClean="0"/>
              <a:t>Less overhead for insertion and deletion</a:t>
            </a:r>
            <a:endParaRPr lang="en-US" dirty="0"/>
          </a:p>
        </p:txBody>
      </p:sp>
    </p:spTree>
    <p:extLst>
      <p:ext uri="{BB962C8B-B14F-4D97-AF65-F5344CB8AC3E}">
        <p14:creationId xmlns:p14="http://schemas.microsoft.com/office/powerpoint/2010/main" val="3938695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Multilevel Indices</a:t>
            </a:r>
            <a:endParaRPr lang="en-US" sz="4000" dirty="0"/>
          </a:p>
        </p:txBody>
      </p:sp>
      <p:sp>
        <p:nvSpPr>
          <p:cNvPr id="3" name="Content Placeholder 2"/>
          <p:cNvSpPr>
            <a:spLocks noGrp="1"/>
          </p:cNvSpPr>
          <p:nvPr>
            <p:ph idx="1"/>
          </p:nvPr>
        </p:nvSpPr>
        <p:spPr/>
        <p:txBody>
          <a:bodyPr/>
          <a:lstStyle/>
          <a:p>
            <a:pPr algn="just">
              <a:lnSpc>
                <a:spcPct val="100000"/>
              </a:lnSpc>
            </a:pPr>
            <a:r>
              <a:rPr lang="en-US" dirty="0"/>
              <a:t>As the size of database grows so does the </a:t>
            </a:r>
            <a:r>
              <a:rPr lang="en-US" dirty="0">
                <a:solidFill>
                  <a:srgbClr val="00B0F0"/>
                </a:solidFill>
              </a:rPr>
              <a:t>size of indices</a:t>
            </a:r>
            <a:r>
              <a:rPr lang="en-US" dirty="0"/>
              <a:t>. </a:t>
            </a:r>
            <a:endParaRPr lang="en-US" dirty="0" smtClean="0"/>
          </a:p>
          <a:p>
            <a:pPr algn="just">
              <a:lnSpc>
                <a:spcPct val="100000"/>
              </a:lnSpc>
            </a:pPr>
            <a:r>
              <a:rPr lang="en-US" dirty="0" smtClean="0"/>
              <a:t>There </a:t>
            </a:r>
            <a:r>
              <a:rPr lang="en-US" dirty="0"/>
              <a:t>is an immense need to keep the index records in the </a:t>
            </a:r>
            <a:r>
              <a:rPr lang="en-US" dirty="0">
                <a:solidFill>
                  <a:srgbClr val="00B0F0"/>
                </a:solidFill>
              </a:rPr>
              <a:t>main memory </a:t>
            </a:r>
            <a:r>
              <a:rPr lang="en-US" dirty="0"/>
              <a:t>so that the </a:t>
            </a:r>
            <a:r>
              <a:rPr lang="en-US" dirty="0">
                <a:solidFill>
                  <a:srgbClr val="00B0F0"/>
                </a:solidFill>
              </a:rPr>
              <a:t>search can speed up</a:t>
            </a:r>
            <a:r>
              <a:rPr lang="en-US" dirty="0" smtClean="0"/>
              <a:t>.</a:t>
            </a:r>
          </a:p>
          <a:p>
            <a:pPr algn="just">
              <a:lnSpc>
                <a:spcPct val="100000"/>
              </a:lnSpc>
            </a:pPr>
            <a:r>
              <a:rPr lang="en-US" dirty="0" smtClean="0"/>
              <a:t>If </a:t>
            </a:r>
            <a:r>
              <a:rPr lang="en-US" dirty="0">
                <a:solidFill>
                  <a:srgbClr val="00B0F0"/>
                </a:solidFill>
              </a:rPr>
              <a:t>single level index </a:t>
            </a:r>
            <a:r>
              <a:rPr lang="en-US" dirty="0"/>
              <a:t>is used then a large size index cannot be kept in memory as whole and this leads to multiple disk accesses</a:t>
            </a:r>
            <a:r>
              <a:rPr lang="en-US" dirty="0" smtClean="0"/>
              <a:t>.</a:t>
            </a:r>
          </a:p>
          <a:p>
            <a:pPr algn="just">
              <a:lnSpc>
                <a:spcPct val="100000"/>
              </a:lnSpc>
            </a:pPr>
            <a:r>
              <a:rPr lang="en-US" dirty="0">
                <a:solidFill>
                  <a:srgbClr val="00B0F0"/>
                </a:solidFill>
              </a:rPr>
              <a:t>Multi-level Index </a:t>
            </a:r>
            <a:r>
              <a:rPr lang="en-US" dirty="0"/>
              <a:t>helps breaking down the index into several smaller indices in order to make the outer most level so small that it can be saved in </a:t>
            </a:r>
            <a:r>
              <a:rPr lang="en-US" dirty="0">
                <a:solidFill>
                  <a:srgbClr val="00B0F0"/>
                </a:solidFill>
              </a:rPr>
              <a:t>single disk block </a:t>
            </a:r>
            <a:r>
              <a:rPr lang="en-US" dirty="0"/>
              <a:t>which can easily be accommodated anywhere in the main memory.</a:t>
            </a:r>
          </a:p>
        </p:txBody>
      </p:sp>
    </p:spTree>
    <p:extLst>
      <p:ext uri="{BB962C8B-B14F-4D97-AF65-F5344CB8AC3E}">
        <p14:creationId xmlns:p14="http://schemas.microsoft.com/office/powerpoint/2010/main" val="871886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000" dirty="0" smtClean="0"/>
              <a:t>Contd..</a:t>
            </a:r>
            <a:endParaRPr lang="en-US" sz="4000" dirty="0"/>
          </a:p>
        </p:txBody>
      </p:sp>
      <p:sp>
        <p:nvSpPr>
          <p:cNvPr id="3" name="Content Placeholder 2"/>
          <p:cNvSpPr>
            <a:spLocks noGrp="1"/>
          </p:cNvSpPr>
          <p:nvPr>
            <p:ph idx="1"/>
          </p:nvPr>
        </p:nvSpPr>
        <p:spPr/>
        <p:txBody>
          <a:bodyPr>
            <a:normAutofit/>
          </a:bodyPr>
          <a:lstStyle/>
          <a:p>
            <a:pPr algn="just">
              <a:lnSpc>
                <a:spcPct val="100000"/>
              </a:lnSpc>
            </a:pPr>
            <a:r>
              <a:rPr lang="en-US" altLang="en-US" dirty="0" smtClean="0">
                <a:solidFill>
                  <a:srgbClr val="00B0F0"/>
                </a:solidFill>
                <a:ea typeface="ＭＳ Ｐゴシック" pitchFamily="34" charset="-128"/>
              </a:rPr>
              <a:t>Outer index </a:t>
            </a:r>
            <a:r>
              <a:rPr lang="en-US" altLang="en-US" dirty="0" smtClean="0">
                <a:ea typeface="ＭＳ Ｐゴシック" pitchFamily="34" charset="-128"/>
              </a:rPr>
              <a:t>– a sparse index of primary index</a:t>
            </a:r>
          </a:p>
          <a:p>
            <a:pPr algn="just">
              <a:lnSpc>
                <a:spcPct val="100000"/>
              </a:lnSpc>
            </a:pPr>
            <a:r>
              <a:rPr lang="en-US" altLang="en-US" dirty="0" smtClean="0">
                <a:solidFill>
                  <a:srgbClr val="00B0F0"/>
                </a:solidFill>
                <a:ea typeface="ＭＳ Ｐゴシック" pitchFamily="34" charset="-128"/>
              </a:rPr>
              <a:t>Inner index </a:t>
            </a:r>
            <a:r>
              <a:rPr lang="en-US" altLang="en-US" dirty="0" smtClean="0">
                <a:ea typeface="ＭＳ Ｐゴシック" pitchFamily="34" charset="-128"/>
              </a:rPr>
              <a:t>– the primary index file</a:t>
            </a:r>
          </a:p>
          <a:p>
            <a:pPr algn="just">
              <a:lnSpc>
                <a:spcPct val="100000"/>
              </a:lnSpc>
            </a:pPr>
            <a:r>
              <a:rPr lang="en-US" altLang="en-US" dirty="0" smtClean="0"/>
              <a:t>If even </a:t>
            </a:r>
            <a:r>
              <a:rPr lang="en-US" altLang="en-US" dirty="0" smtClean="0">
                <a:solidFill>
                  <a:srgbClr val="00B0F0"/>
                </a:solidFill>
              </a:rPr>
              <a:t>outer index is too large </a:t>
            </a:r>
            <a:r>
              <a:rPr lang="en-US" altLang="en-US" dirty="0" smtClean="0"/>
              <a:t>to fit in main memory, yet </a:t>
            </a:r>
            <a:r>
              <a:rPr lang="en-US" altLang="en-US" dirty="0" smtClean="0">
                <a:solidFill>
                  <a:srgbClr val="00B0F0"/>
                </a:solidFill>
              </a:rPr>
              <a:t>another level of index </a:t>
            </a:r>
            <a:r>
              <a:rPr lang="en-US" altLang="en-US" dirty="0" smtClean="0"/>
              <a:t>can be created, and so on.</a:t>
            </a:r>
          </a:p>
          <a:p>
            <a:pPr algn="just">
              <a:lnSpc>
                <a:spcPct val="100000"/>
              </a:lnSpc>
            </a:pPr>
            <a:r>
              <a:rPr lang="en-US" altLang="en-US" dirty="0" smtClean="0"/>
              <a:t>Indices at all levels must be updated on insertion or deletion from the file.</a:t>
            </a:r>
          </a:p>
          <a:p>
            <a:pPr algn="just">
              <a:lnSpc>
                <a:spcPct val="100000"/>
              </a:lnSpc>
            </a:pPr>
            <a:endParaRPr lang="en-US" dirty="0"/>
          </a:p>
        </p:txBody>
      </p:sp>
    </p:spTree>
    <p:extLst>
      <p:ext uri="{BB962C8B-B14F-4D97-AF65-F5344CB8AC3E}">
        <p14:creationId xmlns:p14="http://schemas.microsoft.com/office/powerpoint/2010/main" val="3709311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tutorialspoint.com/dbms/images/multi_level_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803" y="365125"/>
            <a:ext cx="6388950" cy="617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2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4000" dirty="0" smtClean="0"/>
              <a:t>Secondary Indices </a:t>
            </a:r>
            <a:endParaRPr lang="en-US" sz="4000" dirty="0"/>
          </a:p>
        </p:txBody>
      </p:sp>
      <p:sp>
        <p:nvSpPr>
          <p:cNvPr id="3" name="Content Placeholder 2"/>
          <p:cNvSpPr>
            <a:spLocks noGrp="1"/>
          </p:cNvSpPr>
          <p:nvPr>
            <p:ph idx="1"/>
          </p:nvPr>
        </p:nvSpPr>
        <p:spPr/>
        <p:txBody>
          <a:bodyPr/>
          <a:lstStyle/>
          <a:p>
            <a:pPr algn="just">
              <a:lnSpc>
                <a:spcPct val="100000"/>
              </a:lnSpc>
            </a:pPr>
            <a:r>
              <a:rPr lang="en-US" dirty="0" smtClean="0"/>
              <a:t> Non-clustering index</a:t>
            </a:r>
          </a:p>
          <a:p>
            <a:pPr algn="just">
              <a:lnSpc>
                <a:spcPct val="100000"/>
              </a:lnSpc>
            </a:pPr>
            <a:r>
              <a:rPr lang="en-US" dirty="0" smtClean="0"/>
              <a:t>Search key values are not sequentially stored</a:t>
            </a:r>
          </a:p>
          <a:p>
            <a:pPr algn="just">
              <a:lnSpc>
                <a:spcPct val="100000"/>
              </a:lnSpc>
            </a:pPr>
            <a:r>
              <a:rPr lang="en-US" dirty="0" smtClean="0"/>
              <a:t>The pointers in such a secondary index do not point directly to the record, instead the point to the bucket that contains pointer to the respective records.</a:t>
            </a:r>
          </a:p>
          <a:p>
            <a:pPr algn="just">
              <a:lnSpc>
                <a:spcPct val="100000"/>
              </a:lnSpc>
            </a:pPr>
            <a:r>
              <a:rPr lang="en-US" dirty="0" smtClean="0"/>
              <a:t>Secondary indices have to be dense</a:t>
            </a:r>
          </a:p>
          <a:p>
            <a:pPr algn="just">
              <a:lnSpc>
                <a:spcPct val="100000"/>
              </a:lnSpc>
            </a:pPr>
            <a:endParaRPr lang="en-US" dirty="0"/>
          </a:p>
        </p:txBody>
      </p:sp>
    </p:spTree>
    <p:extLst>
      <p:ext uri="{BB962C8B-B14F-4D97-AF65-F5344CB8AC3E}">
        <p14:creationId xmlns:p14="http://schemas.microsoft.com/office/powerpoint/2010/main" val="3553437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600" b="1" dirty="0" smtClean="0"/>
              <a:t>Secondary index on </a:t>
            </a:r>
            <a:r>
              <a:rPr lang="en-US" altLang="en-US" sz="3600" b="1" i="1" dirty="0" smtClean="0"/>
              <a:t>salary </a:t>
            </a:r>
            <a:r>
              <a:rPr lang="en-US" altLang="en-US" sz="3600" b="1" dirty="0" smtClean="0"/>
              <a:t>field of </a:t>
            </a:r>
            <a:r>
              <a:rPr lang="en-US" altLang="en-US" sz="3600" b="1" i="1" dirty="0" smtClean="0"/>
              <a:t>instructor</a:t>
            </a:r>
            <a:r>
              <a:rPr lang="en-US" altLang="en-US" sz="3600" b="1" dirty="0" smtClean="0"/>
              <a:t/>
            </a:r>
            <a:br>
              <a:rPr lang="en-US" altLang="en-US" sz="3600" b="1" dirty="0" smtClean="0"/>
            </a:br>
            <a:endParaRPr lang="en-US" sz="3600" dirty="0"/>
          </a:p>
        </p:txBody>
      </p:sp>
      <p:pic>
        <p:nvPicPr>
          <p:cNvPr id="4" name="Picture 7"/>
          <p:cNvPicPr>
            <a:picLocks noGrp="1" noChangeAspect="1" noChangeArrowheads="1"/>
          </p:cNvPicPr>
          <p:nvPr>
            <p:ph idx="1"/>
          </p:nvPr>
        </p:nvPicPr>
        <p:blipFill>
          <a:blip r:embed="rId2"/>
          <a:srcRect/>
          <a:stretch>
            <a:fillRect/>
          </a:stretch>
        </p:blipFill>
        <p:spPr bwMode="auto">
          <a:xfrm>
            <a:off x="1120462" y="1481070"/>
            <a:ext cx="9968247" cy="4456091"/>
          </a:xfrm>
          <a:prstGeom prst="rect">
            <a:avLst/>
          </a:prstGeom>
          <a:noFill/>
          <a:ln w="9525">
            <a:noFill/>
            <a:miter lim="800000"/>
            <a:headEnd/>
            <a:tailEnd/>
          </a:ln>
        </p:spPr>
      </p:pic>
    </p:spTree>
    <p:extLst>
      <p:ext uri="{BB962C8B-B14F-4D97-AF65-F5344CB8AC3E}">
        <p14:creationId xmlns:p14="http://schemas.microsoft.com/office/powerpoint/2010/main" val="830693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Indexing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171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49" y="57286"/>
            <a:ext cx="10515600" cy="1325563"/>
          </a:xfrm>
        </p:spPr>
        <p:txBody>
          <a:bodyPr>
            <a:normAutofit/>
          </a:bodyPr>
          <a:lstStyle/>
          <a:p>
            <a:pPr algn="ctr"/>
            <a:r>
              <a:rPr lang="en-US" sz="4000" dirty="0" smtClean="0"/>
              <a:t>	Index</a:t>
            </a:r>
            <a:endParaRPr lang="en-US" sz="4000" dirty="0"/>
          </a:p>
        </p:txBody>
      </p:sp>
      <p:sp>
        <p:nvSpPr>
          <p:cNvPr id="3" name="Content Placeholder 2"/>
          <p:cNvSpPr>
            <a:spLocks noGrp="1"/>
          </p:cNvSpPr>
          <p:nvPr>
            <p:ph idx="1"/>
          </p:nvPr>
        </p:nvSpPr>
        <p:spPr>
          <a:xfrm>
            <a:off x="838199" y="1262130"/>
            <a:ext cx="10765665" cy="4914833"/>
          </a:xfrm>
        </p:spPr>
        <p:txBody>
          <a:bodyPr/>
          <a:lstStyle/>
          <a:p>
            <a:pPr algn="just"/>
            <a:r>
              <a:rPr lang="en-US" dirty="0" smtClean="0"/>
              <a:t>Similar to index in books.</a:t>
            </a:r>
          </a:p>
          <a:p>
            <a:pPr algn="just"/>
            <a:r>
              <a:rPr lang="en-US" dirty="0" smtClean="0"/>
              <a:t>Speed up the retrieval of records in response to certain search conditions.</a:t>
            </a:r>
          </a:p>
          <a:p>
            <a:pPr algn="just"/>
            <a:r>
              <a:rPr lang="en-US" dirty="0" smtClean="0"/>
              <a:t>One or more fields in a record called the indexing fields are used to construct the index file.</a:t>
            </a:r>
          </a:p>
          <a:p>
            <a:pPr algn="just"/>
            <a:r>
              <a:rPr lang="en-US" dirty="0" smtClean="0"/>
              <a:t>Index files are smaller than the original file.</a:t>
            </a:r>
          </a:p>
        </p:txBody>
      </p:sp>
      <p:pic>
        <p:nvPicPr>
          <p:cNvPr id="4" name="Picture 3"/>
          <p:cNvPicPr>
            <a:picLocks noChangeAspect="1"/>
          </p:cNvPicPr>
          <p:nvPr/>
        </p:nvPicPr>
        <p:blipFill>
          <a:blip r:embed="rId2"/>
          <a:stretch>
            <a:fillRect/>
          </a:stretch>
        </p:blipFill>
        <p:spPr>
          <a:xfrm>
            <a:off x="8357549" y="4001292"/>
            <a:ext cx="2993467" cy="2618447"/>
          </a:xfrm>
          <a:prstGeom prst="rect">
            <a:avLst/>
          </a:prstGeom>
        </p:spPr>
      </p:pic>
    </p:spTree>
    <p:extLst>
      <p:ext uri="{BB962C8B-B14F-4D97-AF65-F5344CB8AC3E}">
        <p14:creationId xmlns:p14="http://schemas.microsoft.com/office/powerpoint/2010/main" val="615213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normAutofit/>
          </a:bodyPr>
          <a:lstStyle/>
          <a:p>
            <a:pPr algn="ctr"/>
            <a:r>
              <a:rPr lang="en-US" sz="4000" dirty="0" smtClean="0"/>
              <a:t>Index Structure</a:t>
            </a:r>
            <a:endParaRPr lang="en-US" sz="4000" dirty="0"/>
          </a:p>
        </p:txBody>
      </p:sp>
      <p:sp>
        <p:nvSpPr>
          <p:cNvPr id="3" name="Content Placeholder 2"/>
          <p:cNvSpPr>
            <a:spLocks noGrp="1"/>
          </p:cNvSpPr>
          <p:nvPr>
            <p:ph idx="1"/>
          </p:nvPr>
        </p:nvSpPr>
        <p:spPr>
          <a:xfrm>
            <a:off x="838200" y="1429555"/>
            <a:ext cx="10515600" cy="4747408"/>
          </a:xfrm>
        </p:spPr>
        <p:txBody>
          <a:bodyPr>
            <a:noAutofit/>
          </a:bodyPr>
          <a:lstStyle/>
          <a:p>
            <a:pPr algn="just"/>
            <a:r>
              <a:rPr lang="en-US" dirty="0" smtClean="0"/>
              <a:t>Entries in index files </a:t>
            </a:r>
            <a:r>
              <a:rPr lang="en-US" dirty="0" smtClean="0">
                <a:sym typeface="Wingdings" panose="05000000000000000000" pitchFamily="2" charset="2"/>
              </a:rPr>
              <a:t> index entries.</a:t>
            </a:r>
          </a:p>
          <a:p>
            <a:pPr algn="just"/>
            <a:r>
              <a:rPr lang="en-US" dirty="0" smtClean="0">
                <a:sym typeface="Wingdings" panose="05000000000000000000" pitchFamily="2" charset="2"/>
              </a:rPr>
              <a:t>Index entries consists of two parts: search key and pointer</a:t>
            </a:r>
            <a:endParaRPr lang="en-US" dirty="0" smtClean="0"/>
          </a:p>
          <a:p>
            <a:pPr algn="just"/>
            <a:endParaRPr lang="en-US" dirty="0" smtClean="0"/>
          </a:p>
          <a:p>
            <a:pPr algn="just"/>
            <a:r>
              <a:rPr lang="en-US" dirty="0" smtClean="0"/>
              <a:t>Search Key : </a:t>
            </a:r>
          </a:p>
          <a:p>
            <a:pPr lvl="1" algn="just"/>
            <a:r>
              <a:rPr lang="en-US" sz="2800" dirty="0" smtClean="0"/>
              <a:t>An attribute or set of attributes used to look-up (search) records in a file.</a:t>
            </a:r>
          </a:p>
          <a:p>
            <a:pPr lvl="1" algn="just"/>
            <a:r>
              <a:rPr lang="en-US" sz="2800" dirty="0" smtClean="0"/>
              <a:t>Need not to be primary key, candidate key or super key.</a:t>
            </a:r>
          </a:p>
          <a:p>
            <a:pPr algn="just"/>
            <a:r>
              <a:rPr lang="en-US" dirty="0" smtClean="0"/>
              <a:t>Pointer:</a:t>
            </a:r>
          </a:p>
          <a:p>
            <a:pPr lvl="1" algn="just"/>
            <a:r>
              <a:rPr lang="en-US" sz="2800" dirty="0" smtClean="0"/>
              <a:t>Points to the physical location of the record.</a:t>
            </a:r>
          </a:p>
          <a:p>
            <a:pPr algn="just"/>
            <a:r>
              <a:rPr lang="en-US" dirty="0" smtClean="0"/>
              <a:t>Several indices </a:t>
            </a:r>
            <a:r>
              <a:rPr lang="en-US" dirty="0" smtClean="0">
                <a:sym typeface="Wingdings" panose="05000000000000000000" pitchFamily="2" charset="2"/>
              </a:rPr>
              <a:t> several search keys.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6267573"/>
              </p:ext>
            </p:extLst>
          </p:nvPr>
        </p:nvGraphicFramePr>
        <p:xfrm>
          <a:off x="3425782" y="2638618"/>
          <a:ext cx="3876540" cy="370840"/>
        </p:xfrm>
        <a:graphic>
          <a:graphicData uri="http://schemas.openxmlformats.org/drawingml/2006/table">
            <a:tbl>
              <a:tblPr firstRow="1" bandRow="1">
                <a:tableStyleId>{8A107856-5554-42FB-B03E-39F5DBC370BA}</a:tableStyleId>
              </a:tblPr>
              <a:tblGrid>
                <a:gridCol w="1938270"/>
                <a:gridCol w="1938270"/>
              </a:tblGrid>
              <a:tr h="370840">
                <a:tc>
                  <a:txBody>
                    <a:bodyPr/>
                    <a:lstStyle/>
                    <a:p>
                      <a:pPr algn="ctr"/>
                      <a:r>
                        <a:rPr lang="en-US" dirty="0" smtClean="0"/>
                        <a:t>Search Key</a:t>
                      </a:r>
                      <a:endParaRPr lang="en-US" dirty="0"/>
                    </a:p>
                  </a:txBody>
                  <a:tcPr anchor="ctr"/>
                </a:tc>
                <a:tc>
                  <a:txBody>
                    <a:bodyPr/>
                    <a:lstStyle/>
                    <a:p>
                      <a:pPr algn="ctr"/>
                      <a:r>
                        <a:rPr lang="en-US" dirty="0" smtClean="0"/>
                        <a:t>Pointer</a:t>
                      </a:r>
                      <a:endParaRPr lang="en-US" dirty="0"/>
                    </a:p>
                  </a:txBody>
                  <a:tcPr anchor="ctr"/>
                </a:tc>
              </a:tr>
            </a:tbl>
          </a:graphicData>
        </a:graphic>
      </p:graphicFrame>
    </p:spTree>
    <p:extLst>
      <p:ext uri="{BB962C8B-B14F-4D97-AF65-F5344CB8AC3E}">
        <p14:creationId xmlns:p14="http://schemas.microsoft.com/office/powerpoint/2010/main" val="1073093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Types of Indices</a:t>
            </a:r>
            <a:endParaRPr lang="en-US" sz="4000" dirty="0"/>
          </a:p>
        </p:txBody>
      </p:sp>
      <p:sp>
        <p:nvSpPr>
          <p:cNvPr id="3" name="Content Placeholder 2"/>
          <p:cNvSpPr>
            <a:spLocks noGrp="1"/>
          </p:cNvSpPr>
          <p:nvPr>
            <p:ph idx="1"/>
          </p:nvPr>
        </p:nvSpPr>
        <p:spPr/>
        <p:txBody>
          <a:bodyPr/>
          <a:lstStyle/>
          <a:p>
            <a:pPr algn="just"/>
            <a:r>
              <a:rPr lang="en-US" altLang="en-US" dirty="0" smtClean="0">
                <a:solidFill>
                  <a:srgbClr val="00B0F0"/>
                </a:solidFill>
                <a:ea typeface="ＭＳ Ｐゴシック" pitchFamily="34" charset="-128"/>
              </a:rPr>
              <a:t>Ordered indices</a:t>
            </a:r>
            <a:r>
              <a:rPr lang="en-US" altLang="en-US" b="1" dirty="0" smtClean="0">
                <a:ea typeface="ＭＳ Ｐゴシック" pitchFamily="34" charset="-128"/>
              </a:rPr>
              <a:t>:  </a:t>
            </a:r>
            <a:r>
              <a:rPr lang="en-US" altLang="en-US" dirty="0" smtClean="0">
                <a:ea typeface="ＭＳ Ｐゴシック" pitchFamily="34" charset="-128"/>
              </a:rPr>
              <a:t>search keys are stored in sorted order</a:t>
            </a:r>
          </a:p>
          <a:p>
            <a:pPr algn="just"/>
            <a:r>
              <a:rPr lang="en-US" altLang="en-US" dirty="0" smtClean="0">
                <a:solidFill>
                  <a:srgbClr val="00B0F0"/>
                </a:solidFill>
                <a:ea typeface="ＭＳ Ｐゴシック" pitchFamily="34" charset="-128"/>
              </a:rPr>
              <a:t>Hash indices</a:t>
            </a:r>
            <a:r>
              <a:rPr lang="en-US" altLang="en-US" b="1" dirty="0" smtClean="0">
                <a:ea typeface="ＭＳ Ｐゴシック" pitchFamily="34" charset="-128"/>
              </a:rPr>
              <a:t>:</a:t>
            </a:r>
            <a:r>
              <a:rPr lang="en-US" altLang="en-US" dirty="0" smtClean="0">
                <a:ea typeface="ＭＳ Ｐゴシック" pitchFamily="34" charset="-128"/>
              </a:rPr>
              <a:t>  search keys are distributed uniformly across “buckets” using a “hash function”. </a:t>
            </a:r>
          </a:p>
          <a:p>
            <a:pPr marL="0" indent="0" algn="just">
              <a:buNone/>
            </a:pPr>
            <a:endParaRPr lang="en-US" dirty="0"/>
          </a:p>
        </p:txBody>
      </p:sp>
    </p:spTree>
    <p:extLst>
      <p:ext uri="{BB962C8B-B14F-4D97-AF65-F5344CB8AC3E}">
        <p14:creationId xmlns:p14="http://schemas.microsoft.com/office/powerpoint/2010/main" val="1347626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title"/>
          </p:nvPr>
        </p:nvSpPr>
        <p:spPr>
          <a:xfrm>
            <a:off x="838200" y="236336"/>
            <a:ext cx="10515600" cy="781095"/>
          </a:xfrm>
        </p:spPr>
        <p:txBody>
          <a:bodyPr>
            <a:normAutofit/>
          </a:bodyPr>
          <a:lstStyle/>
          <a:p>
            <a:pPr algn="ctr">
              <a:defRPr/>
            </a:pPr>
            <a:r>
              <a:rPr lang="en-US" sz="4000" dirty="0">
                <a:ea typeface="+mj-ea"/>
              </a:rPr>
              <a:t>Index Evaluation Metrics</a:t>
            </a:r>
          </a:p>
        </p:txBody>
      </p:sp>
      <p:sp>
        <p:nvSpPr>
          <p:cNvPr id="6147" name="Rectangle 3"/>
          <p:cNvSpPr>
            <a:spLocks noGrp="1" noChangeArrowheads="1"/>
          </p:cNvSpPr>
          <p:nvPr>
            <p:ph type="body" idx="1"/>
          </p:nvPr>
        </p:nvSpPr>
        <p:spPr>
          <a:xfrm>
            <a:off x="450761" y="1159099"/>
            <a:ext cx="11346287" cy="5473521"/>
          </a:xfrm>
        </p:spPr>
        <p:txBody>
          <a:bodyPr>
            <a:noAutofit/>
          </a:bodyPr>
          <a:lstStyle/>
          <a:p>
            <a:pPr algn="just"/>
            <a:r>
              <a:rPr lang="en-US" altLang="en-US" dirty="0" smtClean="0">
                <a:solidFill>
                  <a:srgbClr val="FF0000"/>
                </a:solidFill>
              </a:rPr>
              <a:t>Access types </a:t>
            </a:r>
            <a:r>
              <a:rPr lang="en-US" altLang="en-US" dirty="0" smtClean="0"/>
              <a:t>: </a:t>
            </a:r>
          </a:p>
          <a:p>
            <a:pPr lvl="1" algn="just"/>
            <a:r>
              <a:rPr lang="en-US" altLang="en-US" dirty="0" smtClean="0"/>
              <a:t>Finding records with a specified attribute value and finding records whose attribute values fall in a specified range.</a:t>
            </a:r>
          </a:p>
          <a:p>
            <a:pPr algn="just"/>
            <a:r>
              <a:rPr lang="en-US" altLang="en-US" dirty="0" smtClean="0">
                <a:solidFill>
                  <a:srgbClr val="FF0000"/>
                </a:solidFill>
              </a:rPr>
              <a:t>Access time:</a:t>
            </a:r>
          </a:p>
          <a:p>
            <a:pPr lvl="1" algn="just"/>
            <a:r>
              <a:rPr lang="en-US" altLang="en-US" sz="2800" dirty="0" smtClean="0"/>
              <a:t>Time taken to find a particular data item</a:t>
            </a:r>
          </a:p>
          <a:p>
            <a:pPr algn="just"/>
            <a:r>
              <a:rPr lang="en-US" altLang="en-US" dirty="0" smtClean="0">
                <a:solidFill>
                  <a:srgbClr val="FF0000"/>
                </a:solidFill>
              </a:rPr>
              <a:t>Insertion time:</a:t>
            </a:r>
          </a:p>
          <a:p>
            <a:pPr lvl="1" algn="just"/>
            <a:r>
              <a:rPr lang="en-US" altLang="en-US" sz="2800" dirty="0" smtClean="0"/>
              <a:t>Time taken to insert a new data item (i.e., finding the correct place + updating time)</a:t>
            </a:r>
          </a:p>
          <a:p>
            <a:pPr algn="just"/>
            <a:r>
              <a:rPr lang="en-US" altLang="en-US" dirty="0" smtClean="0">
                <a:solidFill>
                  <a:srgbClr val="FF0000"/>
                </a:solidFill>
              </a:rPr>
              <a:t>Deletion time:</a:t>
            </a:r>
          </a:p>
          <a:p>
            <a:pPr lvl="1" algn="just"/>
            <a:r>
              <a:rPr lang="en-US" altLang="en-US" sz="2800" dirty="0" smtClean="0"/>
              <a:t>Time taken to delete a data item (i.e., finding the item + updating time)</a:t>
            </a:r>
          </a:p>
          <a:p>
            <a:pPr algn="just"/>
            <a:r>
              <a:rPr lang="en-US" altLang="en-US" dirty="0" smtClean="0">
                <a:solidFill>
                  <a:srgbClr val="FF0000"/>
                </a:solidFill>
              </a:rPr>
              <a:t>Space overhead:</a:t>
            </a:r>
          </a:p>
          <a:p>
            <a:pPr lvl="1" algn="just"/>
            <a:r>
              <a:rPr lang="en-US" altLang="en-US" sz="2800" dirty="0" smtClean="0"/>
              <a:t>Additional space occupied by an index structure.</a:t>
            </a:r>
          </a:p>
        </p:txBody>
      </p:sp>
    </p:spTree>
    <p:extLst>
      <p:ext uri="{BB962C8B-B14F-4D97-AF65-F5344CB8AC3E}">
        <p14:creationId xmlns:p14="http://schemas.microsoft.com/office/powerpoint/2010/main" val="2892921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fontScale="90000"/>
          </a:bodyPr>
          <a:lstStyle/>
          <a:p>
            <a:pPr algn="ctr"/>
            <a:r>
              <a:rPr lang="en-US" sz="4000" dirty="0" smtClean="0"/>
              <a:t>Ordered Indices</a:t>
            </a:r>
            <a:endParaRPr lang="en-US" sz="4000" dirty="0"/>
          </a:p>
        </p:txBody>
      </p:sp>
      <p:sp>
        <p:nvSpPr>
          <p:cNvPr id="3" name="Content Placeholder 2"/>
          <p:cNvSpPr>
            <a:spLocks noGrp="1"/>
          </p:cNvSpPr>
          <p:nvPr>
            <p:ph idx="1"/>
          </p:nvPr>
        </p:nvSpPr>
        <p:spPr>
          <a:xfrm>
            <a:off x="360608" y="837128"/>
            <a:ext cx="11462198" cy="5834128"/>
          </a:xfrm>
        </p:spPr>
        <p:txBody>
          <a:bodyPr>
            <a:normAutofit fontScale="92500"/>
          </a:bodyPr>
          <a:lstStyle/>
          <a:p>
            <a:pPr algn="just"/>
            <a:r>
              <a:rPr lang="en-US" sz="2400" dirty="0" smtClean="0"/>
              <a:t>Stores the values of the </a:t>
            </a:r>
            <a:r>
              <a:rPr lang="en-US" sz="2400" dirty="0" smtClean="0">
                <a:solidFill>
                  <a:srgbClr val="00B0F0"/>
                </a:solidFill>
              </a:rPr>
              <a:t>search keys </a:t>
            </a:r>
            <a:r>
              <a:rPr lang="en-US" sz="2400" dirty="0" smtClean="0"/>
              <a:t>in sorted order and associates each search key with the records that contain it (</a:t>
            </a:r>
            <a:r>
              <a:rPr lang="en-US" sz="2400" dirty="0" smtClean="0">
                <a:solidFill>
                  <a:srgbClr val="00B0F0"/>
                </a:solidFill>
              </a:rPr>
              <a:t>through pointers</a:t>
            </a:r>
            <a:r>
              <a:rPr lang="en-US" sz="2400" dirty="0" smtClean="0"/>
              <a:t>).</a:t>
            </a:r>
          </a:p>
          <a:p>
            <a:pPr algn="just"/>
            <a:r>
              <a:rPr lang="en-US" sz="2400" dirty="0" smtClean="0"/>
              <a:t>Ordered indices can be of two forms: </a:t>
            </a:r>
          </a:p>
          <a:p>
            <a:pPr marL="0" indent="0" algn="just">
              <a:buNone/>
            </a:pPr>
            <a:r>
              <a:rPr lang="en-US" sz="2400" dirty="0"/>
              <a:t>	</a:t>
            </a:r>
            <a:r>
              <a:rPr lang="en-US" sz="2400" dirty="0" smtClean="0"/>
              <a:t>1. Clustering index and</a:t>
            </a:r>
          </a:p>
          <a:p>
            <a:pPr marL="0" indent="0" algn="just">
              <a:buNone/>
            </a:pPr>
            <a:r>
              <a:rPr lang="en-US" sz="2400" dirty="0"/>
              <a:t>	</a:t>
            </a:r>
            <a:r>
              <a:rPr lang="en-US" sz="2400" dirty="0" smtClean="0"/>
              <a:t>2. </a:t>
            </a:r>
            <a:r>
              <a:rPr lang="en-US" sz="2400" dirty="0"/>
              <a:t>N</a:t>
            </a:r>
            <a:r>
              <a:rPr lang="en-US" sz="2400" dirty="0" smtClean="0"/>
              <a:t>on-clustering index</a:t>
            </a:r>
          </a:p>
          <a:p>
            <a:pPr marL="0" indent="0" algn="just">
              <a:buNone/>
            </a:pPr>
            <a:r>
              <a:rPr lang="en-US" sz="2400" dirty="0" smtClean="0">
                <a:solidFill>
                  <a:srgbClr val="00B0F0"/>
                </a:solidFill>
              </a:rPr>
              <a:t>Clustering Index:</a:t>
            </a:r>
          </a:p>
          <a:p>
            <a:pPr lvl="1" algn="just"/>
            <a:r>
              <a:rPr lang="en-US" dirty="0" smtClean="0"/>
              <a:t>Also called as </a:t>
            </a:r>
            <a:r>
              <a:rPr lang="en-US" b="1" dirty="0" smtClean="0"/>
              <a:t>primary index</a:t>
            </a:r>
          </a:p>
          <a:p>
            <a:pPr lvl="1" algn="just"/>
            <a:r>
              <a:rPr lang="en-US" dirty="0" smtClean="0"/>
              <a:t>Both the records and search key of the records are sequentially stored.</a:t>
            </a:r>
          </a:p>
          <a:p>
            <a:r>
              <a:rPr lang="en-IN" dirty="0"/>
              <a:t>If the index is created on the basis of the primary key of the table, then it is known as primary indexing. These primary keys are unique to each record and contain 1:1 relation between the records.</a:t>
            </a:r>
          </a:p>
          <a:p>
            <a:r>
              <a:rPr lang="en-IN" dirty="0"/>
              <a:t>As primary keys are stored in sorted order, the performance of the searching operation is quite efficient.</a:t>
            </a:r>
          </a:p>
          <a:p>
            <a:r>
              <a:rPr lang="en-IN" dirty="0"/>
              <a:t>The primary index can be classified into two types: Dense index and Sparse index.</a:t>
            </a:r>
          </a:p>
          <a:p>
            <a:pPr lvl="1" algn="just"/>
            <a:endParaRPr lang="en-US" dirty="0" smtClean="0"/>
          </a:p>
        </p:txBody>
      </p:sp>
    </p:spTree>
    <p:extLst>
      <p:ext uri="{BB962C8B-B14F-4D97-AF65-F5344CB8AC3E}">
        <p14:creationId xmlns:p14="http://schemas.microsoft.com/office/powerpoint/2010/main" val="3550768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Types of Primary Indices</a:t>
            </a:r>
            <a:endParaRPr lang="en-US" sz="4000" dirty="0"/>
          </a:p>
        </p:txBody>
      </p:sp>
      <p:sp>
        <p:nvSpPr>
          <p:cNvPr id="3" name="Content Placeholder 2"/>
          <p:cNvSpPr>
            <a:spLocks noGrp="1"/>
          </p:cNvSpPr>
          <p:nvPr>
            <p:ph idx="1"/>
          </p:nvPr>
        </p:nvSpPr>
        <p:spPr/>
        <p:txBody>
          <a:bodyPr>
            <a:normAutofit/>
          </a:bodyPr>
          <a:lstStyle/>
          <a:p>
            <a:pPr>
              <a:lnSpc>
                <a:spcPct val="100000"/>
              </a:lnSpc>
            </a:pPr>
            <a:r>
              <a:rPr lang="en-US" sz="3200" dirty="0" smtClean="0"/>
              <a:t>Dense and Sparse Indices</a:t>
            </a:r>
          </a:p>
          <a:p>
            <a:pPr>
              <a:lnSpc>
                <a:spcPct val="100000"/>
              </a:lnSpc>
            </a:pPr>
            <a:r>
              <a:rPr lang="en-US" sz="3200" dirty="0" smtClean="0"/>
              <a:t>Multilevel Indices</a:t>
            </a:r>
            <a:endParaRPr lang="en-US" sz="3200" dirty="0"/>
          </a:p>
        </p:txBody>
      </p:sp>
    </p:spTree>
    <p:extLst>
      <p:ext uri="{BB962C8B-B14F-4D97-AF65-F5344CB8AC3E}">
        <p14:creationId xmlns:p14="http://schemas.microsoft.com/office/powerpoint/2010/main" val="196030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pPr algn="ctr"/>
            <a:r>
              <a:rPr lang="en-US" sz="4000" dirty="0" smtClean="0"/>
              <a:t>Dense Index</a:t>
            </a:r>
            <a:endParaRPr lang="en-US" sz="4000" dirty="0"/>
          </a:p>
        </p:txBody>
      </p:sp>
      <p:sp>
        <p:nvSpPr>
          <p:cNvPr id="3" name="Content Placeholder 2"/>
          <p:cNvSpPr>
            <a:spLocks noGrp="1"/>
          </p:cNvSpPr>
          <p:nvPr>
            <p:ph idx="1"/>
          </p:nvPr>
        </p:nvSpPr>
        <p:spPr>
          <a:xfrm>
            <a:off x="838200" y="1287887"/>
            <a:ext cx="10515600" cy="4889076"/>
          </a:xfrm>
        </p:spPr>
        <p:txBody>
          <a:bodyPr/>
          <a:lstStyle/>
          <a:p>
            <a:pPr algn="just">
              <a:lnSpc>
                <a:spcPct val="100000"/>
              </a:lnSpc>
            </a:pPr>
            <a:r>
              <a:rPr lang="en-US" altLang="en-US" dirty="0" smtClean="0"/>
              <a:t>Index record appears for every search-key value in the file. </a:t>
            </a:r>
          </a:p>
          <a:p>
            <a:pPr algn="just">
              <a:lnSpc>
                <a:spcPct val="100000"/>
              </a:lnSpc>
            </a:pPr>
            <a:r>
              <a:rPr lang="en-US" dirty="0" smtClean="0"/>
              <a:t>The index record contains the search key values and a pointer to the </a:t>
            </a:r>
            <a:r>
              <a:rPr lang="en-US" dirty="0" smtClean="0">
                <a:solidFill>
                  <a:srgbClr val="00B0F0"/>
                </a:solidFill>
              </a:rPr>
              <a:t>first data record </a:t>
            </a:r>
            <a:r>
              <a:rPr lang="en-US" dirty="0" smtClean="0"/>
              <a:t>with that search key value.</a:t>
            </a:r>
          </a:p>
          <a:p>
            <a:pPr algn="just">
              <a:lnSpc>
                <a:spcPct val="100000"/>
              </a:lnSpc>
            </a:pPr>
            <a:r>
              <a:rPr lang="en-US" dirty="0" smtClean="0"/>
              <a:t>The rest of the records with the same search key value will be </a:t>
            </a:r>
            <a:r>
              <a:rPr lang="en-US" dirty="0" smtClean="0">
                <a:solidFill>
                  <a:srgbClr val="00B0F0"/>
                </a:solidFill>
              </a:rPr>
              <a:t>stored sequentially</a:t>
            </a:r>
            <a:r>
              <a:rPr lang="en-US" dirty="0" smtClean="0"/>
              <a:t> after the 1</a:t>
            </a:r>
            <a:r>
              <a:rPr lang="en-US" baseline="30000" dirty="0" smtClean="0"/>
              <a:t>st</a:t>
            </a:r>
            <a:r>
              <a:rPr lang="en-US" dirty="0" smtClean="0"/>
              <a:t> record.</a:t>
            </a:r>
          </a:p>
          <a:p>
            <a:r>
              <a:rPr lang="en-IN" dirty="0"/>
              <a:t>In this, the number of records in the index table is same as the number of records in the main table.</a:t>
            </a:r>
          </a:p>
          <a:p>
            <a:r>
              <a:rPr lang="en-IN" dirty="0"/>
              <a:t>It needs more space to store index record itself. The index records have the search key and a pointer to the actual record on the disk.</a:t>
            </a:r>
          </a:p>
          <a:p>
            <a:pPr algn="just">
              <a:lnSpc>
                <a:spcPct val="100000"/>
              </a:lnSpc>
            </a:pPr>
            <a:endParaRPr lang="en-US" dirty="0"/>
          </a:p>
        </p:txBody>
      </p:sp>
    </p:spTree>
    <p:extLst>
      <p:ext uri="{BB962C8B-B14F-4D97-AF65-F5344CB8AC3E}">
        <p14:creationId xmlns:p14="http://schemas.microsoft.com/office/powerpoint/2010/main" val="2716521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1556FEDBFEFD4F8B31E3504C08F59B" ma:contentTypeVersion="4" ma:contentTypeDescription="Create a new document." ma:contentTypeScope="" ma:versionID="48a62240e32e842833d8bb8cf3158552">
  <xsd:schema xmlns:xsd="http://www.w3.org/2001/XMLSchema" xmlns:xs="http://www.w3.org/2001/XMLSchema" xmlns:p="http://schemas.microsoft.com/office/2006/metadata/properties" xmlns:ns2="4fe2d601-e1b7-4bf8-9999-ab480ffd6025" targetNamespace="http://schemas.microsoft.com/office/2006/metadata/properties" ma:root="true" ma:fieldsID="5577311c9ce981604f647aeee2c95a2a" ns2:_="">
    <xsd:import namespace="4fe2d601-e1b7-4bf8-9999-ab480ffd602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e2d601-e1b7-4bf8-9999-ab480ffd6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89F1F5-CABC-4231-B74D-6A677ED8B6E1}"/>
</file>

<file path=customXml/itemProps2.xml><?xml version="1.0" encoding="utf-8"?>
<ds:datastoreItem xmlns:ds="http://schemas.openxmlformats.org/officeDocument/2006/customXml" ds:itemID="{A433BF78-804F-4DE6-93A4-755C1EF39F21}"/>
</file>

<file path=customXml/itemProps3.xml><?xml version="1.0" encoding="utf-8"?>
<ds:datastoreItem xmlns:ds="http://schemas.openxmlformats.org/officeDocument/2006/customXml" ds:itemID="{E8069027-DFC4-41F0-AC0E-ACB68CCA7A29}"/>
</file>

<file path=docProps/app.xml><?xml version="1.0" encoding="utf-8"?>
<Properties xmlns="http://schemas.openxmlformats.org/officeDocument/2006/extended-properties" xmlns:vt="http://schemas.openxmlformats.org/officeDocument/2006/docPropsVTypes">
  <TotalTime>2201</TotalTime>
  <Words>733</Words>
  <Application>Microsoft Office PowerPoint</Application>
  <PresentationFormat>Custom</PresentationFormat>
  <Paragraphs>84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Indexing</vt:lpstr>
      <vt:lpstr> Index</vt:lpstr>
      <vt:lpstr>Index Structure</vt:lpstr>
      <vt:lpstr>Types of Indices</vt:lpstr>
      <vt:lpstr>Index Evaluation Metrics</vt:lpstr>
      <vt:lpstr>Ordered Indices</vt:lpstr>
      <vt:lpstr>Types of Primary Indices</vt:lpstr>
      <vt:lpstr>Dense Index</vt:lpstr>
      <vt:lpstr>E.g. index on ID attribute of instructor relation </vt:lpstr>
      <vt:lpstr>Eg: Dense index on dept_name, with instructor file sorted on dept_name </vt:lpstr>
      <vt:lpstr>Sparse Index</vt:lpstr>
      <vt:lpstr>Comparison</vt:lpstr>
      <vt:lpstr>Multilevel Indices</vt:lpstr>
      <vt:lpstr>Contd..</vt:lpstr>
      <vt:lpstr>PowerPoint Presentation</vt:lpstr>
      <vt:lpstr>Secondary Indices </vt:lpstr>
      <vt:lpstr>Secondary index on salary field of instructor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 BREATHING</dc:title>
  <dc:creator>Sukishkaa</dc:creator>
  <cp:lastModifiedBy>Windows User</cp:lastModifiedBy>
  <cp:revision>46</cp:revision>
  <dcterms:created xsi:type="dcterms:W3CDTF">2015-04-01T15:24:18Z</dcterms:created>
  <dcterms:modified xsi:type="dcterms:W3CDTF">2022-04-19T03:38:00Z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0x010100691556FEDBFEFD4F8B31E3504C08F59B</vt:lpwstr>
  </property>
</Properties>
</file>