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11.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8" r:id="rId3"/>
    <p:sldId id="257" r:id="rId4"/>
    <p:sldId id="259" r:id="rId5"/>
    <p:sldId id="262"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0D1A8F-F3B9-4245-B9C6-4B1A8E29E57B}" type="datetimeFigureOut">
              <a:rPr lang="en-IN" smtClean="0"/>
              <a:t>10-12-2021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AA254E-84FF-416D-8C18-2CDAC6BD57DB}" type="slidenum">
              <a:rPr lang="en-IN" smtClean="0"/>
              <a:t>‹#›</a:t>
            </a:fld>
            <a:endParaRPr lang="en-IN"/>
          </a:p>
        </p:txBody>
      </p:sp>
    </p:spTree>
    <p:extLst>
      <p:ext uri="{BB962C8B-B14F-4D97-AF65-F5344CB8AC3E}">
        <p14:creationId xmlns:p14="http://schemas.microsoft.com/office/powerpoint/2010/main" val="3708615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4348">
              <a:defRPr sz="1600">
                <a:solidFill>
                  <a:schemeClr val="tx1"/>
                </a:solidFill>
                <a:latin typeface="Helvetica" charset="0"/>
                <a:ea typeface="MS PGothic" pitchFamily="34" charset="-128"/>
              </a:defRPr>
            </a:lvl1pPr>
            <a:lvl2pPr marL="730171" indent="-280835" defTabSz="864348">
              <a:defRPr sz="1600">
                <a:solidFill>
                  <a:schemeClr val="tx1"/>
                </a:solidFill>
                <a:latin typeface="Helvetica" charset="0"/>
                <a:ea typeface="MS PGothic" pitchFamily="34" charset="-128"/>
              </a:defRPr>
            </a:lvl2pPr>
            <a:lvl3pPr marL="1123340" indent="-224668" defTabSz="864348">
              <a:defRPr sz="1600">
                <a:solidFill>
                  <a:schemeClr val="tx1"/>
                </a:solidFill>
                <a:latin typeface="Helvetica" charset="0"/>
                <a:ea typeface="MS PGothic" pitchFamily="34" charset="-128"/>
              </a:defRPr>
            </a:lvl3pPr>
            <a:lvl4pPr marL="1572677" indent="-224668" defTabSz="864348">
              <a:defRPr sz="1600">
                <a:solidFill>
                  <a:schemeClr val="tx1"/>
                </a:solidFill>
                <a:latin typeface="Helvetica" charset="0"/>
                <a:ea typeface="MS PGothic" pitchFamily="34" charset="-128"/>
              </a:defRPr>
            </a:lvl4pPr>
            <a:lvl5pPr marL="2022013" indent="-224668" defTabSz="864348">
              <a:defRPr sz="1600">
                <a:solidFill>
                  <a:schemeClr val="tx1"/>
                </a:solidFill>
                <a:latin typeface="Helvetica" charset="0"/>
                <a:ea typeface="MS PGothic" pitchFamily="34" charset="-128"/>
              </a:defRPr>
            </a:lvl5pPr>
            <a:lvl6pPr marL="2471349" indent="-224668" defTabSz="864348" eaLnBrk="0" fontAlgn="base" hangingPunct="0">
              <a:spcBef>
                <a:spcPct val="0"/>
              </a:spcBef>
              <a:spcAft>
                <a:spcPct val="0"/>
              </a:spcAft>
              <a:defRPr sz="1600">
                <a:solidFill>
                  <a:schemeClr val="tx1"/>
                </a:solidFill>
                <a:latin typeface="Helvetica" charset="0"/>
                <a:ea typeface="MS PGothic" pitchFamily="34" charset="-128"/>
              </a:defRPr>
            </a:lvl6pPr>
            <a:lvl7pPr marL="2920685" indent="-224668" defTabSz="864348" eaLnBrk="0" fontAlgn="base" hangingPunct="0">
              <a:spcBef>
                <a:spcPct val="0"/>
              </a:spcBef>
              <a:spcAft>
                <a:spcPct val="0"/>
              </a:spcAft>
              <a:defRPr sz="1600">
                <a:solidFill>
                  <a:schemeClr val="tx1"/>
                </a:solidFill>
                <a:latin typeface="Helvetica" charset="0"/>
                <a:ea typeface="MS PGothic" pitchFamily="34" charset="-128"/>
              </a:defRPr>
            </a:lvl7pPr>
            <a:lvl8pPr marL="3370021" indent="-224668" defTabSz="864348" eaLnBrk="0" fontAlgn="base" hangingPunct="0">
              <a:spcBef>
                <a:spcPct val="0"/>
              </a:spcBef>
              <a:spcAft>
                <a:spcPct val="0"/>
              </a:spcAft>
              <a:defRPr sz="1600">
                <a:solidFill>
                  <a:schemeClr val="tx1"/>
                </a:solidFill>
                <a:latin typeface="Helvetica" charset="0"/>
                <a:ea typeface="MS PGothic" pitchFamily="34" charset="-128"/>
              </a:defRPr>
            </a:lvl8pPr>
            <a:lvl9pPr marL="3819357" indent="-224668" defTabSz="864348" eaLnBrk="0" fontAlgn="base" hangingPunct="0">
              <a:spcBef>
                <a:spcPct val="0"/>
              </a:spcBef>
              <a:spcAft>
                <a:spcPct val="0"/>
              </a:spcAft>
              <a:defRPr sz="1600">
                <a:solidFill>
                  <a:schemeClr val="tx1"/>
                </a:solidFill>
                <a:latin typeface="Helvetica" charset="0"/>
                <a:ea typeface="MS PGothic" pitchFamily="34" charset="-128"/>
              </a:defRPr>
            </a:lvl9pPr>
          </a:lstStyle>
          <a:p>
            <a:fld id="{FDC6F786-5971-4E12-8E7C-7B479018BD56}" type="slidenum">
              <a:rPr lang="en-US" sz="1200">
                <a:latin typeface="Times New Roman" pitchFamily="18" charset="0"/>
              </a:rPr>
              <a:pPr/>
              <a:t>2</a:t>
            </a:fld>
            <a:endParaRPr lang="en-US" sz="1200">
              <a:latin typeface="Times New Roman" pitchFamily="18" charset="0"/>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geeksforgeeks.org/acid-properties-in-dbm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Recovery</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37543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Log and log records </a:t>
            </a:r>
            <a:endParaRPr lang="en-IN" dirty="0"/>
          </a:p>
        </p:txBody>
      </p:sp>
      <p:sp>
        <p:nvSpPr>
          <p:cNvPr id="3" name="Content Placeholder 2"/>
          <p:cNvSpPr>
            <a:spLocks noGrp="1"/>
          </p:cNvSpPr>
          <p:nvPr>
            <p:ph idx="1"/>
          </p:nvPr>
        </p:nvSpPr>
        <p:spPr/>
        <p:txBody>
          <a:bodyPr>
            <a:normAutofit lnSpcReduction="10000"/>
          </a:bodyPr>
          <a:lstStyle/>
          <a:p>
            <a:r>
              <a:rPr lang="en-IN" dirty="0"/>
              <a:t>The log is a sequence of log records, recording all the update activities in the database. In a stable storage, logs for each transaction are maintained. </a:t>
            </a:r>
            <a:endParaRPr lang="en-IN" dirty="0" smtClean="0"/>
          </a:p>
          <a:p>
            <a:r>
              <a:rPr lang="en-IN" dirty="0" smtClean="0"/>
              <a:t>Any </a:t>
            </a:r>
            <a:r>
              <a:rPr lang="en-IN" dirty="0"/>
              <a:t>operation which is performed on the database is recorded is on the log. Prior to performing any modification to database, an update log record is created to reflect that modification.</a:t>
            </a:r>
          </a:p>
        </p:txBody>
      </p:sp>
    </p:spTree>
    <p:extLst>
      <p:ext uri="{BB962C8B-B14F-4D97-AF65-F5344CB8AC3E}">
        <p14:creationId xmlns:p14="http://schemas.microsoft.com/office/powerpoint/2010/main" val="477407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85000" lnSpcReduction="10000"/>
          </a:bodyPr>
          <a:lstStyle/>
          <a:p>
            <a:r>
              <a:rPr lang="en-IN" dirty="0"/>
              <a:t>An update log record represented as: &lt;Ti, </a:t>
            </a:r>
            <a:r>
              <a:rPr lang="en-IN" dirty="0" err="1"/>
              <a:t>Xj</a:t>
            </a:r>
            <a:r>
              <a:rPr lang="en-IN" dirty="0"/>
              <a:t>, V1, V2&gt; has these fields</a:t>
            </a:r>
            <a:r>
              <a:rPr lang="en-IN" dirty="0" smtClean="0"/>
              <a:t>:</a:t>
            </a:r>
          </a:p>
          <a:p>
            <a:pPr fontAlgn="base"/>
            <a:r>
              <a:rPr lang="en-IN" b="1" dirty="0"/>
              <a:t>Transaction identifier:</a:t>
            </a:r>
            <a:r>
              <a:rPr lang="en-IN" dirty="0"/>
              <a:t> Unique Identifier of the transaction that performed the write operation.</a:t>
            </a:r>
          </a:p>
          <a:p>
            <a:pPr fontAlgn="base"/>
            <a:r>
              <a:rPr lang="en-IN" b="1" dirty="0"/>
              <a:t>Data item:</a:t>
            </a:r>
            <a:r>
              <a:rPr lang="en-IN" dirty="0"/>
              <a:t> Unique identifier of the data item written.</a:t>
            </a:r>
          </a:p>
          <a:p>
            <a:pPr fontAlgn="base"/>
            <a:r>
              <a:rPr lang="en-IN" b="1" dirty="0"/>
              <a:t>Old value:</a:t>
            </a:r>
            <a:r>
              <a:rPr lang="en-IN" dirty="0"/>
              <a:t> Value of data item prior to write.</a:t>
            </a:r>
          </a:p>
          <a:p>
            <a:pPr fontAlgn="base"/>
            <a:r>
              <a:rPr lang="en-IN" b="1" dirty="0"/>
              <a:t>New value:</a:t>
            </a:r>
            <a:r>
              <a:rPr lang="en-IN" dirty="0"/>
              <a:t> Value of data item after write operation.</a:t>
            </a:r>
          </a:p>
          <a:p>
            <a:pPr marL="0" indent="0" fontAlgn="base">
              <a:buNone/>
            </a:pPr>
            <a:r>
              <a:rPr lang="en-IN" dirty="0"/>
              <a:t>Other type of log records are:</a:t>
            </a:r>
          </a:p>
          <a:p>
            <a:pPr fontAlgn="base"/>
            <a:r>
              <a:rPr lang="en-IN" b="1" dirty="0"/>
              <a:t>&lt;Ti start&gt;</a:t>
            </a:r>
            <a:r>
              <a:rPr lang="en-IN" dirty="0"/>
              <a:t>: It contains information about when a transaction Ti starts.</a:t>
            </a:r>
          </a:p>
          <a:p>
            <a:pPr fontAlgn="base"/>
            <a:r>
              <a:rPr lang="en-IN" b="1" dirty="0"/>
              <a:t>&lt;Ti commit&gt;</a:t>
            </a:r>
            <a:r>
              <a:rPr lang="en-IN" dirty="0"/>
              <a:t>: It contains information about when a transaction Ti commits.</a:t>
            </a:r>
          </a:p>
          <a:p>
            <a:pPr fontAlgn="base"/>
            <a:r>
              <a:rPr lang="en-IN" b="1" dirty="0"/>
              <a:t>&lt;Ti abort&gt;</a:t>
            </a:r>
            <a:r>
              <a:rPr lang="en-IN" dirty="0"/>
              <a:t>: It contains information about when a transaction Ti aborts.</a:t>
            </a:r>
          </a:p>
          <a:p>
            <a:endParaRPr lang="en-IN" dirty="0"/>
          </a:p>
        </p:txBody>
      </p:sp>
    </p:spTree>
    <p:extLst>
      <p:ext uri="{BB962C8B-B14F-4D97-AF65-F5344CB8AC3E}">
        <p14:creationId xmlns:p14="http://schemas.microsoft.com/office/powerpoint/2010/main" val="1224906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r>
              <a:rPr lang="en-IN" b="1" dirty="0"/>
              <a:t>Undo and Redo Operations </a:t>
            </a:r>
            <a:r>
              <a:rPr lang="en-IN" b="1" dirty="0" smtClean="0"/>
              <a:t>–</a:t>
            </a:r>
          </a:p>
          <a:p>
            <a:pPr algn="just" fontAlgn="base"/>
            <a:r>
              <a:rPr lang="en-IN" dirty="0"/>
              <a:t>Because all database modifications must be preceded by creation of log record, the system has available both the old value prior to modification of data item and new value that is to be written for data item. This allows system to perform redo and undo operations as appropriate:</a:t>
            </a:r>
          </a:p>
          <a:p>
            <a:pPr fontAlgn="base"/>
            <a:r>
              <a:rPr lang="en-IN" b="1" dirty="0"/>
              <a:t>Undo:</a:t>
            </a:r>
            <a:r>
              <a:rPr lang="en-IN" dirty="0"/>
              <a:t> using a log record sets the data item specified in log record to old value.</a:t>
            </a:r>
          </a:p>
          <a:p>
            <a:pPr fontAlgn="base"/>
            <a:r>
              <a:rPr lang="en-IN" b="1" dirty="0"/>
              <a:t>Redo:</a:t>
            </a:r>
            <a:r>
              <a:rPr lang="en-IN" dirty="0"/>
              <a:t> using a log record sets the data item specified in log record to new value.</a:t>
            </a:r>
          </a:p>
          <a:p>
            <a:endParaRPr lang="en-IN" dirty="0"/>
          </a:p>
        </p:txBody>
      </p:sp>
    </p:spTree>
    <p:extLst>
      <p:ext uri="{BB962C8B-B14F-4D97-AF65-F5344CB8AC3E}">
        <p14:creationId xmlns:p14="http://schemas.microsoft.com/office/powerpoint/2010/main" val="2371755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r>
              <a:rPr lang="en-IN" b="1" dirty="0"/>
              <a:t>Use of Checkpoints </a:t>
            </a:r>
            <a:r>
              <a:rPr lang="en-IN" b="1" dirty="0" smtClean="0"/>
              <a:t>–</a:t>
            </a:r>
          </a:p>
          <a:p>
            <a:pPr algn="just" fontAlgn="base"/>
            <a:r>
              <a:rPr lang="en-IN" dirty="0"/>
              <a:t>When a system crash occurs, user must consult the log. In principle, that need to search the entire log to determine this information. There are two major difficulties with this approach:</a:t>
            </a:r>
          </a:p>
          <a:p>
            <a:pPr algn="just" fontAlgn="base"/>
            <a:r>
              <a:rPr lang="en-IN" dirty="0"/>
              <a:t>The search process is time-consuming.</a:t>
            </a:r>
          </a:p>
          <a:p>
            <a:pPr algn="just" fontAlgn="base"/>
            <a:r>
              <a:rPr lang="en-IN" dirty="0"/>
              <a:t>Most of the transactions that, according to our algorithm, need to be redone have already written their updates into the database. Although redoing them will cause no harm, it will cause recovery to take longer.</a:t>
            </a:r>
          </a:p>
          <a:p>
            <a:pPr algn="just"/>
            <a:endParaRPr lang="en-IN" dirty="0"/>
          </a:p>
        </p:txBody>
      </p:sp>
    </p:spTree>
    <p:extLst>
      <p:ext uri="{BB962C8B-B14F-4D97-AF65-F5344CB8AC3E}">
        <p14:creationId xmlns:p14="http://schemas.microsoft.com/office/powerpoint/2010/main" val="622539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10000"/>
          </a:bodyPr>
          <a:lstStyle/>
          <a:p>
            <a:pPr algn="just"/>
            <a:r>
              <a:rPr lang="en-IN" dirty="0"/>
              <a:t>A log record of the form &lt;checkpoint L&gt; is used to represent a checkpoint in log where L is a list of transactions active at the time of the checkpoint. </a:t>
            </a:r>
            <a:endParaRPr lang="en-IN" dirty="0" smtClean="0"/>
          </a:p>
          <a:p>
            <a:pPr algn="just"/>
            <a:r>
              <a:rPr lang="en-IN" dirty="0" smtClean="0"/>
              <a:t>When </a:t>
            </a:r>
            <a:r>
              <a:rPr lang="en-IN" dirty="0"/>
              <a:t>a checkpoint log record is added to log all the transactions that have committed before this checkpoint have &lt;Ti commit&gt; log record before the checkpoint record</a:t>
            </a:r>
            <a:r>
              <a:rPr lang="en-IN" dirty="0" smtClean="0"/>
              <a:t>.</a:t>
            </a:r>
          </a:p>
          <a:p>
            <a:pPr algn="just"/>
            <a:r>
              <a:rPr lang="en-IN" dirty="0"/>
              <a:t>For example, consider the set of transactions {T0, T1, . . ., T100}. Suppose that the most recent checkpoint took place during the execution of transaction T67 and T69, while T68 and all transactions with subscripts lower than 67 completed before the checkpoint. Thus, only transactions T67, T69, . . ., T100 need to be considered during the recovery scheme. </a:t>
            </a:r>
          </a:p>
        </p:txBody>
      </p:sp>
    </p:spTree>
    <p:extLst>
      <p:ext uri="{BB962C8B-B14F-4D97-AF65-F5344CB8AC3E}">
        <p14:creationId xmlns:p14="http://schemas.microsoft.com/office/powerpoint/2010/main" val="551956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IN" dirty="0"/>
              <a:t>Transaction Isolation Levels in DBMS</a:t>
            </a:r>
            <a:br>
              <a:rPr lang="en-IN" dirty="0"/>
            </a:br>
            <a:endParaRPr lang="en-IN" dirty="0"/>
          </a:p>
        </p:txBody>
      </p:sp>
      <p:sp>
        <p:nvSpPr>
          <p:cNvPr id="3" name="Content Placeholder 2"/>
          <p:cNvSpPr>
            <a:spLocks noGrp="1"/>
          </p:cNvSpPr>
          <p:nvPr>
            <p:ph idx="1"/>
          </p:nvPr>
        </p:nvSpPr>
        <p:spPr>
          <a:xfrm>
            <a:off x="457200" y="1066800"/>
            <a:ext cx="8229600" cy="5486400"/>
          </a:xfrm>
        </p:spPr>
        <p:txBody>
          <a:bodyPr>
            <a:normAutofit fontScale="92500" lnSpcReduction="10000"/>
          </a:bodyPr>
          <a:lstStyle/>
          <a:p>
            <a:pPr algn="just"/>
            <a:r>
              <a:rPr lang="en-IN" dirty="0" smtClean="0"/>
              <a:t>Among </a:t>
            </a:r>
            <a:r>
              <a:rPr lang="en-IN" dirty="0"/>
              <a:t>these four properties (Atomicity, Consistency, Isolation and Durability) Isolation determines how transaction integrity is visible to other users and systems. </a:t>
            </a:r>
            <a:endParaRPr lang="en-IN" dirty="0" smtClean="0"/>
          </a:p>
          <a:p>
            <a:pPr algn="just"/>
            <a:r>
              <a:rPr lang="en-IN" dirty="0" smtClean="0"/>
              <a:t>It </a:t>
            </a:r>
            <a:r>
              <a:rPr lang="en-IN" dirty="0"/>
              <a:t>means that a transaction should take place in a system in such a way that it is the only transaction that is accessing the resources in a database system</a:t>
            </a:r>
            <a:r>
              <a:rPr lang="en-IN" dirty="0" smtClean="0"/>
              <a:t>.</a:t>
            </a:r>
          </a:p>
          <a:p>
            <a:pPr algn="just"/>
            <a:r>
              <a:rPr lang="en-IN" dirty="0"/>
              <a:t>Isolation levels define the degree to which a transaction must be isolated from the data modifications made by any other transaction in the database system.</a:t>
            </a:r>
          </a:p>
        </p:txBody>
      </p:sp>
    </p:spTree>
    <p:extLst>
      <p:ext uri="{BB962C8B-B14F-4D97-AF65-F5344CB8AC3E}">
        <p14:creationId xmlns:p14="http://schemas.microsoft.com/office/powerpoint/2010/main" val="139039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lstStyle/>
          <a:p>
            <a:pPr fontAlgn="base"/>
            <a:r>
              <a:rPr lang="en-IN" dirty="0"/>
              <a:t> A transaction isolation level is defined by the following phenomena –</a:t>
            </a:r>
          </a:p>
          <a:p>
            <a:pPr fontAlgn="base"/>
            <a:r>
              <a:rPr lang="en-IN" b="1" dirty="0"/>
              <a:t>Dirty Read – </a:t>
            </a:r>
            <a:r>
              <a:rPr lang="en-IN" dirty="0"/>
              <a:t>A Dirty read is the situation when a transaction reads a data that has not yet been committed.</a:t>
            </a:r>
          </a:p>
          <a:p>
            <a:r>
              <a:rPr lang="en-IN" b="1" dirty="0"/>
              <a:t>Non Repeatable read – </a:t>
            </a:r>
            <a:r>
              <a:rPr lang="en-IN" dirty="0"/>
              <a:t>Non Repeatable read occurs when a transaction reads same row twice, and get a different value each time</a:t>
            </a:r>
            <a:r>
              <a:rPr lang="en-IN" dirty="0" smtClean="0"/>
              <a:t>.</a:t>
            </a:r>
          </a:p>
          <a:p>
            <a:r>
              <a:rPr lang="en-IN" b="1" dirty="0"/>
              <a:t>Phantom Read – </a:t>
            </a:r>
            <a:r>
              <a:rPr lang="en-IN" dirty="0"/>
              <a:t>Phantom Read occurs when two same queries are executed, but the rows retrieved by the two, are </a:t>
            </a:r>
            <a:r>
              <a:rPr lang="en-IN" dirty="0" smtClean="0"/>
              <a:t>different.</a:t>
            </a:r>
            <a:endParaRPr lang="en-IN" dirty="0"/>
          </a:p>
        </p:txBody>
      </p:sp>
    </p:spTree>
    <p:extLst>
      <p:ext uri="{BB962C8B-B14F-4D97-AF65-F5344CB8AC3E}">
        <p14:creationId xmlns:p14="http://schemas.microsoft.com/office/powerpoint/2010/main" val="1626961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10000"/>
          </a:bodyPr>
          <a:lstStyle/>
          <a:p>
            <a:r>
              <a:rPr lang="en-IN" dirty="0"/>
              <a:t>Based on these phenomena, The SQL standard defines four isolation levels </a:t>
            </a:r>
            <a:r>
              <a:rPr lang="en-IN" dirty="0" smtClean="0"/>
              <a:t>:</a:t>
            </a:r>
          </a:p>
          <a:p>
            <a:pPr algn="just" fontAlgn="base"/>
            <a:r>
              <a:rPr lang="en-IN" b="1" dirty="0" smtClean="0"/>
              <a:t>Read </a:t>
            </a:r>
            <a:r>
              <a:rPr lang="en-IN" b="1" dirty="0"/>
              <a:t>Uncommitted – </a:t>
            </a:r>
            <a:r>
              <a:rPr lang="en-IN" dirty="0"/>
              <a:t>Read Uncommitted is the lowest isolation level. In this level, one transaction may read not yet committed changes made by other transaction, thereby allowing dirty reads. In this level, transactions are not isolated from each other.</a:t>
            </a:r>
          </a:p>
          <a:p>
            <a:pPr algn="just" fontAlgn="base"/>
            <a:r>
              <a:rPr lang="en-IN" b="1" dirty="0"/>
              <a:t>Read Committed – </a:t>
            </a:r>
            <a:r>
              <a:rPr lang="en-IN" dirty="0"/>
              <a:t>This isolation level guarantees that any data read is committed at the moment it is read. Thus it does not allows dirty read. The transaction holds a read or write lock on the current row, and thus prevent other transactions from reading, updating or deleting it</a:t>
            </a:r>
            <a:r>
              <a:rPr lang="en-IN" dirty="0" smtClean="0"/>
              <a:t>.</a:t>
            </a:r>
            <a:r>
              <a:rPr lang="en-IN" dirty="0"/>
              <a:t/>
            </a:r>
            <a:br>
              <a:rPr lang="en-IN" dirty="0"/>
            </a:br>
            <a:endParaRPr lang="en-IN" dirty="0"/>
          </a:p>
        </p:txBody>
      </p:sp>
    </p:spTree>
    <p:extLst>
      <p:ext uri="{BB962C8B-B14F-4D97-AF65-F5344CB8AC3E}">
        <p14:creationId xmlns:p14="http://schemas.microsoft.com/office/powerpoint/2010/main" val="4214976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715000"/>
          </a:xfrm>
        </p:spPr>
        <p:txBody>
          <a:bodyPr>
            <a:normAutofit fontScale="92500" lnSpcReduction="20000"/>
          </a:bodyPr>
          <a:lstStyle/>
          <a:p>
            <a:pPr algn="just" fontAlgn="base"/>
            <a:r>
              <a:rPr lang="en-IN" b="1" dirty="0"/>
              <a:t>Repeatable Read – </a:t>
            </a:r>
            <a:r>
              <a:rPr lang="en-IN" dirty="0"/>
              <a:t>This is the most restrictive isolation level. The transaction holds read locks on all rows it references and writes locks on all rows it inserts, updates, or deletes. Since other transaction cannot read, update or delete these rows, consequently it avoids non-repeatable read.</a:t>
            </a:r>
          </a:p>
          <a:p>
            <a:pPr fontAlgn="base"/>
            <a:r>
              <a:rPr lang="en-IN" b="1" dirty="0" err="1"/>
              <a:t>Serializable</a:t>
            </a:r>
            <a:r>
              <a:rPr lang="en-IN" b="1" dirty="0"/>
              <a:t> – </a:t>
            </a:r>
            <a:r>
              <a:rPr lang="en-IN" dirty="0"/>
              <a:t>This is the Highest isolation level. A </a:t>
            </a:r>
            <a:r>
              <a:rPr lang="en-IN" i="1" dirty="0" err="1"/>
              <a:t>serializable</a:t>
            </a:r>
            <a:r>
              <a:rPr lang="en-IN" dirty="0"/>
              <a:t> execution is guaranteed to be </a:t>
            </a:r>
            <a:r>
              <a:rPr lang="en-IN" dirty="0" err="1"/>
              <a:t>serializable</a:t>
            </a:r>
            <a:r>
              <a:rPr lang="en-IN" dirty="0"/>
              <a:t>. </a:t>
            </a:r>
            <a:endParaRPr lang="en-IN" dirty="0" smtClean="0"/>
          </a:p>
          <a:p>
            <a:pPr fontAlgn="base"/>
            <a:r>
              <a:rPr lang="en-IN" dirty="0" err="1" smtClean="0"/>
              <a:t>Serializable</a:t>
            </a:r>
            <a:r>
              <a:rPr lang="en-IN" dirty="0" smtClean="0"/>
              <a:t> </a:t>
            </a:r>
            <a:r>
              <a:rPr lang="en-IN" dirty="0"/>
              <a:t>execution is defined to be an execution of operations in which concurrently executing transactions appears to be serially executing.</a:t>
            </a:r>
          </a:p>
          <a:p>
            <a:endParaRPr lang="en-IN" dirty="0"/>
          </a:p>
        </p:txBody>
      </p:sp>
    </p:spTree>
    <p:extLst>
      <p:ext uri="{BB962C8B-B14F-4D97-AF65-F5344CB8AC3E}">
        <p14:creationId xmlns:p14="http://schemas.microsoft.com/office/powerpoint/2010/main" val="958442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438" y="762000"/>
            <a:ext cx="8239125"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1158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52400"/>
            <a:ext cx="8229600" cy="533400"/>
          </a:xfrm>
        </p:spPr>
        <p:txBody>
          <a:bodyPr>
            <a:normAutofit fontScale="90000"/>
          </a:bodyPr>
          <a:lstStyle/>
          <a:p>
            <a:r>
              <a:rPr lang="en-US" dirty="0" smtClean="0">
                <a:effectLst>
                  <a:outerShdw blurRad="38100" dist="38100" dir="2700000" algn="tl">
                    <a:srgbClr val="C0C0C0"/>
                  </a:outerShdw>
                </a:effectLst>
              </a:rPr>
              <a:t>Failure Classification</a:t>
            </a:r>
          </a:p>
        </p:txBody>
      </p:sp>
      <p:sp>
        <p:nvSpPr>
          <p:cNvPr id="20482" name="Rectangle 3"/>
          <p:cNvSpPr>
            <a:spLocks noGrp="1" noChangeArrowheads="1"/>
          </p:cNvSpPr>
          <p:nvPr>
            <p:ph type="body" idx="4294967295"/>
          </p:nvPr>
        </p:nvSpPr>
        <p:spPr>
          <a:xfrm>
            <a:off x="457200" y="762000"/>
            <a:ext cx="8229600" cy="5943600"/>
          </a:xfrm>
        </p:spPr>
        <p:txBody>
          <a:bodyPr>
            <a:normAutofit fontScale="85000" lnSpcReduction="20000"/>
          </a:bodyPr>
          <a:lstStyle/>
          <a:p>
            <a:r>
              <a:rPr lang="en-US" b="1" dirty="0" smtClean="0"/>
              <a:t>Transaction failure</a:t>
            </a:r>
            <a:r>
              <a:rPr lang="en-US" dirty="0" smtClean="0"/>
              <a:t> :</a:t>
            </a:r>
          </a:p>
          <a:p>
            <a:pPr lvl="1" algn="just"/>
            <a:r>
              <a:rPr lang="en-US" b="1" dirty="0" smtClean="0"/>
              <a:t>Logical errors</a:t>
            </a:r>
            <a:r>
              <a:rPr lang="en-US" dirty="0" smtClean="0"/>
              <a:t>: transaction cannot complete due to some internal error condition</a:t>
            </a:r>
          </a:p>
          <a:p>
            <a:pPr lvl="1" algn="just"/>
            <a:r>
              <a:rPr lang="en-US" b="1" dirty="0" smtClean="0"/>
              <a:t>System errors</a:t>
            </a:r>
            <a:r>
              <a:rPr lang="en-US" dirty="0" smtClean="0"/>
              <a:t>: the database system must terminate an active transaction due to an error condition (e.g., deadlock)</a:t>
            </a:r>
          </a:p>
          <a:p>
            <a:r>
              <a:rPr lang="en-US" b="1" dirty="0" smtClean="0"/>
              <a:t>System crash</a:t>
            </a:r>
            <a:r>
              <a:rPr lang="en-US" dirty="0" smtClean="0"/>
              <a:t>: A power failure or other hardware or software failure causes the system to crash.</a:t>
            </a:r>
          </a:p>
          <a:p>
            <a:pPr lvl="1"/>
            <a:r>
              <a:rPr lang="en-US" b="1" dirty="0" smtClean="0">
                <a:solidFill>
                  <a:srgbClr val="000099"/>
                </a:solidFill>
              </a:rPr>
              <a:t>Fail-stop assumption</a:t>
            </a:r>
            <a:r>
              <a:rPr lang="en-US" dirty="0" smtClean="0"/>
              <a:t>: non-volatile storage contents are assumed to not be corrupted by system crash</a:t>
            </a:r>
          </a:p>
          <a:p>
            <a:pPr lvl="2"/>
            <a:r>
              <a:rPr lang="en-US" sz="2600" dirty="0" smtClean="0"/>
              <a:t>Database systems have numerous integrity checks to prevent corruption of disk data </a:t>
            </a:r>
          </a:p>
          <a:p>
            <a:r>
              <a:rPr lang="en-US" b="1" dirty="0" smtClean="0"/>
              <a:t>Disk failure</a:t>
            </a:r>
            <a:r>
              <a:rPr lang="en-US" dirty="0" smtClean="0"/>
              <a:t>: a head crash or similar disk failure destroys all or part of disk storage</a:t>
            </a:r>
          </a:p>
          <a:p>
            <a:pPr lvl="1"/>
            <a:r>
              <a:rPr lang="en-US" dirty="0" smtClean="0"/>
              <a:t>Destruction is assumed to be detectable: disk drives use checksums to detect failures</a:t>
            </a:r>
          </a:p>
        </p:txBody>
      </p:sp>
    </p:spTree>
    <p:extLst>
      <p:ext uri="{BB962C8B-B14F-4D97-AF65-F5344CB8AC3E}">
        <p14:creationId xmlns:p14="http://schemas.microsoft.com/office/powerpoint/2010/main" val="11245644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Transaction Control Language</a:t>
            </a:r>
            <a:endParaRPr lang="en-IN" dirty="0"/>
          </a:p>
        </p:txBody>
      </p:sp>
      <p:sp>
        <p:nvSpPr>
          <p:cNvPr id="3" name="Content Placeholder 2"/>
          <p:cNvSpPr>
            <a:spLocks noGrp="1"/>
          </p:cNvSpPr>
          <p:nvPr>
            <p:ph idx="1"/>
          </p:nvPr>
        </p:nvSpPr>
        <p:spPr/>
        <p:txBody>
          <a:bodyPr/>
          <a:lstStyle/>
          <a:p>
            <a:pPr algn="just"/>
            <a:r>
              <a:rPr lang="en-IN" dirty="0"/>
              <a:t>Transaction Control Language(TCL) commands are used to manage transactions in the database</a:t>
            </a:r>
            <a:r>
              <a:rPr lang="en-IN" dirty="0" smtClean="0"/>
              <a:t>.</a:t>
            </a:r>
          </a:p>
          <a:p>
            <a:pPr algn="just"/>
            <a:r>
              <a:rPr lang="en-IN" dirty="0" smtClean="0"/>
              <a:t> </a:t>
            </a:r>
            <a:r>
              <a:rPr lang="en-IN" dirty="0"/>
              <a:t>These are used to manage the changes made to the data in a table by DML statements</a:t>
            </a:r>
            <a:r>
              <a:rPr lang="en-IN" dirty="0" smtClean="0"/>
              <a:t>.</a:t>
            </a:r>
          </a:p>
          <a:p>
            <a:pPr algn="just"/>
            <a:r>
              <a:rPr lang="en-IN" dirty="0" smtClean="0"/>
              <a:t> </a:t>
            </a:r>
            <a:r>
              <a:rPr lang="en-IN" dirty="0"/>
              <a:t>It also allows statements to be grouped together into logical transactions</a:t>
            </a:r>
            <a:r>
              <a:rPr lang="en-IN" dirty="0" smtClean="0"/>
              <a:t>.</a:t>
            </a:r>
          </a:p>
          <a:p>
            <a:pPr algn="just"/>
            <a:r>
              <a:rPr lang="en-IN" dirty="0" smtClean="0">
                <a:solidFill>
                  <a:srgbClr val="FF0000"/>
                </a:solidFill>
              </a:rPr>
              <a:t>Start  transaction;</a:t>
            </a:r>
            <a:endParaRPr lang="en-IN" dirty="0">
              <a:solidFill>
                <a:srgbClr val="FF0000"/>
              </a:solidFill>
            </a:endParaRPr>
          </a:p>
        </p:txBody>
      </p:sp>
    </p:spTree>
    <p:extLst>
      <p:ext uri="{BB962C8B-B14F-4D97-AF65-F5344CB8AC3E}">
        <p14:creationId xmlns:p14="http://schemas.microsoft.com/office/powerpoint/2010/main" val="3072287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381000"/>
            <a:ext cx="8229600" cy="5745163"/>
          </a:xfrm>
        </p:spPr>
        <p:txBody>
          <a:bodyPr>
            <a:normAutofit fontScale="92500" lnSpcReduction="10000"/>
          </a:bodyPr>
          <a:lstStyle/>
          <a:p>
            <a:pPr algn="just"/>
            <a:r>
              <a:rPr lang="en-IN" dirty="0">
                <a:solidFill>
                  <a:srgbClr val="FF0000"/>
                </a:solidFill>
              </a:rPr>
              <a:t>COMMIT </a:t>
            </a:r>
            <a:endParaRPr lang="en-IN" dirty="0" smtClean="0">
              <a:solidFill>
                <a:srgbClr val="FF0000"/>
              </a:solidFill>
            </a:endParaRPr>
          </a:p>
          <a:p>
            <a:pPr algn="just"/>
            <a:r>
              <a:rPr lang="en-IN" dirty="0" smtClean="0"/>
              <a:t>COMMIT</a:t>
            </a:r>
            <a:r>
              <a:rPr lang="en-IN" dirty="0"/>
              <a:t> command is used to permanently save any transaction into the database.</a:t>
            </a:r>
          </a:p>
          <a:p>
            <a:pPr algn="just"/>
            <a:r>
              <a:rPr lang="en-IN" dirty="0"/>
              <a:t>When we use any DML command like INSERT, UPDATE or DELETE, the changes made by these commands are not permanent, until the current session is closed, the changes made by these commands can be rolled back.</a:t>
            </a:r>
          </a:p>
          <a:p>
            <a:pPr algn="just"/>
            <a:r>
              <a:rPr lang="en-IN" dirty="0"/>
              <a:t>To avoid that, we use the COMMIT command to mark the changes as permanent.</a:t>
            </a:r>
          </a:p>
          <a:p>
            <a:pPr algn="just"/>
            <a:r>
              <a:rPr lang="en-IN" dirty="0"/>
              <a:t>Following is commit command's syntax,</a:t>
            </a:r>
          </a:p>
          <a:p>
            <a:pPr algn="just"/>
            <a:r>
              <a:rPr lang="en-IN" dirty="0">
                <a:solidFill>
                  <a:srgbClr val="FF0000"/>
                </a:solidFill>
              </a:rPr>
              <a:t>COMMIT;</a:t>
            </a:r>
          </a:p>
        </p:txBody>
      </p:sp>
    </p:spTree>
    <p:extLst>
      <p:ext uri="{BB962C8B-B14F-4D97-AF65-F5344CB8AC3E}">
        <p14:creationId xmlns:p14="http://schemas.microsoft.com/office/powerpoint/2010/main" val="1029287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IN" dirty="0">
                <a:solidFill>
                  <a:srgbClr val="FF0000"/>
                </a:solidFill>
              </a:rPr>
              <a:t>SAVEPOINT </a:t>
            </a:r>
            <a:endParaRPr lang="en-IN" dirty="0" smtClean="0">
              <a:solidFill>
                <a:srgbClr val="FF0000"/>
              </a:solidFill>
            </a:endParaRPr>
          </a:p>
          <a:p>
            <a:r>
              <a:rPr lang="en-IN" dirty="0" smtClean="0"/>
              <a:t>SAVEPOINT</a:t>
            </a:r>
            <a:r>
              <a:rPr lang="en-IN" dirty="0"/>
              <a:t> command is used to temporarily save a transaction so that you can rollback to that point whenever required.</a:t>
            </a:r>
          </a:p>
          <a:p>
            <a:r>
              <a:rPr lang="en-IN" dirty="0"/>
              <a:t>Following is </a:t>
            </a:r>
            <a:r>
              <a:rPr lang="en-IN" dirty="0" err="1"/>
              <a:t>savepoint</a:t>
            </a:r>
            <a:r>
              <a:rPr lang="en-IN" dirty="0"/>
              <a:t> command's syntax,</a:t>
            </a:r>
          </a:p>
          <a:p>
            <a:r>
              <a:rPr lang="en-IN" dirty="0">
                <a:solidFill>
                  <a:srgbClr val="FF0000"/>
                </a:solidFill>
              </a:rPr>
              <a:t>SAVEPOINT </a:t>
            </a:r>
            <a:r>
              <a:rPr lang="en-IN" dirty="0" err="1">
                <a:solidFill>
                  <a:srgbClr val="FF0000"/>
                </a:solidFill>
              </a:rPr>
              <a:t>savepoint_name</a:t>
            </a:r>
            <a:r>
              <a:rPr lang="en-IN" dirty="0">
                <a:solidFill>
                  <a:srgbClr val="FF0000"/>
                </a:solidFill>
              </a:rPr>
              <a:t>;</a:t>
            </a:r>
          </a:p>
        </p:txBody>
      </p:sp>
    </p:spTree>
    <p:extLst>
      <p:ext uri="{BB962C8B-B14F-4D97-AF65-F5344CB8AC3E}">
        <p14:creationId xmlns:p14="http://schemas.microsoft.com/office/powerpoint/2010/main" val="3836109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92500" lnSpcReduction="10000"/>
          </a:bodyPr>
          <a:lstStyle/>
          <a:p>
            <a:r>
              <a:rPr lang="en-IN" dirty="0">
                <a:solidFill>
                  <a:srgbClr val="FF0000"/>
                </a:solidFill>
              </a:rPr>
              <a:t>ROLLBACK </a:t>
            </a:r>
            <a:endParaRPr lang="en-IN" dirty="0" smtClean="0">
              <a:solidFill>
                <a:srgbClr val="FF0000"/>
              </a:solidFill>
            </a:endParaRPr>
          </a:p>
          <a:p>
            <a:r>
              <a:rPr lang="en-IN" dirty="0" smtClean="0"/>
              <a:t>This </a:t>
            </a:r>
            <a:r>
              <a:rPr lang="en-IN" dirty="0"/>
              <a:t>command restores the database to last </a:t>
            </a:r>
            <a:r>
              <a:rPr lang="en-IN" dirty="0" err="1"/>
              <a:t>commited</a:t>
            </a:r>
            <a:r>
              <a:rPr lang="en-IN" dirty="0"/>
              <a:t> state. It is also used with SAVEPOINT command to jump to a </a:t>
            </a:r>
            <a:r>
              <a:rPr lang="en-IN" dirty="0" err="1"/>
              <a:t>savepoint</a:t>
            </a:r>
            <a:r>
              <a:rPr lang="en-IN" dirty="0"/>
              <a:t> in an </a:t>
            </a:r>
            <a:r>
              <a:rPr lang="en-IN" dirty="0" err="1"/>
              <a:t>ongoing</a:t>
            </a:r>
            <a:r>
              <a:rPr lang="en-IN" dirty="0"/>
              <a:t> transaction.</a:t>
            </a:r>
          </a:p>
          <a:p>
            <a:r>
              <a:rPr lang="en-IN" dirty="0"/>
              <a:t>If we have used the UPDATE command to make some changes into the database, and realise that those changes were not required, then we can use the ROLLBACK command to rollback those changes, if they were not </a:t>
            </a:r>
            <a:r>
              <a:rPr lang="en-IN" dirty="0" err="1"/>
              <a:t>commited</a:t>
            </a:r>
            <a:r>
              <a:rPr lang="en-IN" dirty="0"/>
              <a:t> using the COMMIT command.</a:t>
            </a:r>
          </a:p>
          <a:p>
            <a:r>
              <a:rPr lang="en-IN" dirty="0"/>
              <a:t>Following is rollback command's syntax,</a:t>
            </a:r>
          </a:p>
          <a:p>
            <a:r>
              <a:rPr lang="en-IN" dirty="0"/>
              <a:t>ROLLBACK TO </a:t>
            </a:r>
            <a:r>
              <a:rPr lang="en-IN" dirty="0" err="1"/>
              <a:t>savepoint_name</a:t>
            </a:r>
            <a:r>
              <a:rPr lang="en-IN" dirty="0"/>
              <a:t>;</a:t>
            </a:r>
          </a:p>
        </p:txBody>
      </p:sp>
    </p:spTree>
    <p:extLst>
      <p:ext uri="{BB962C8B-B14F-4D97-AF65-F5344CB8AC3E}">
        <p14:creationId xmlns:p14="http://schemas.microsoft.com/office/powerpoint/2010/main" val="641943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64038257"/>
              </p:ext>
            </p:extLst>
          </p:nvPr>
        </p:nvGraphicFramePr>
        <p:xfrm>
          <a:off x="904875" y="1828801"/>
          <a:ext cx="7334250" cy="2887820"/>
        </p:xfrm>
        <a:graphic>
          <a:graphicData uri="http://schemas.openxmlformats.org/drawingml/2006/table">
            <a:tbl>
              <a:tblPr/>
              <a:tblGrid>
                <a:gridCol w="3667125"/>
                <a:gridCol w="3667125"/>
              </a:tblGrid>
              <a:tr h="721955">
                <a:tc>
                  <a:txBody>
                    <a:bodyPr/>
                    <a:lstStyle/>
                    <a:p>
                      <a:pPr algn="l" fontAlgn="t"/>
                      <a:r>
                        <a:rPr lang="en-IN" dirty="0">
                          <a:effectLst/>
                        </a:rPr>
                        <a:t>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a:effectLst/>
                        </a:rPr>
                        <a:t>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721955">
                <a:tc>
                  <a:txBody>
                    <a:bodyPr/>
                    <a:lstStyle/>
                    <a:p>
                      <a:pPr fontAlgn="t"/>
                      <a:r>
                        <a:rPr lang="en-IN">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Abhi</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21955">
                <a:tc>
                  <a:txBody>
                    <a:bodyPr/>
                    <a:lstStyle/>
                    <a:p>
                      <a:pPr fontAlgn="t"/>
                      <a:r>
                        <a:rPr lang="en-IN" dirty="0">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a:effectLst/>
                        </a:rPr>
                        <a:t>Adam</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721955">
                <a:tc>
                  <a:txBody>
                    <a:bodyPr/>
                    <a:lstStyle/>
                    <a:p>
                      <a:pPr fontAlgn="t"/>
                      <a:r>
                        <a:rPr lang="en-IN">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Alex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17722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fontScale="70000" lnSpcReduction="20000"/>
          </a:bodyPr>
          <a:lstStyle/>
          <a:p>
            <a:r>
              <a:rPr lang="en-IN" dirty="0"/>
              <a:t>INSERT INTO class VALUES(5, 'Rahul');</a:t>
            </a:r>
          </a:p>
          <a:p>
            <a:endParaRPr lang="en-IN" dirty="0"/>
          </a:p>
          <a:p>
            <a:r>
              <a:rPr lang="en-IN" dirty="0"/>
              <a:t>COMMIT;</a:t>
            </a:r>
          </a:p>
          <a:p>
            <a:endParaRPr lang="en-IN" dirty="0"/>
          </a:p>
          <a:p>
            <a:r>
              <a:rPr lang="en-IN" dirty="0"/>
              <a:t>UPDATE class SET name = '</a:t>
            </a:r>
            <a:r>
              <a:rPr lang="en-IN" dirty="0" err="1"/>
              <a:t>Abhijit</a:t>
            </a:r>
            <a:r>
              <a:rPr lang="en-IN" dirty="0"/>
              <a:t>' WHERE id = '5';</a:t>
            </a:r>
          </a:p>
          <a:p>
            <a:endParaRPr lang="en-IN" dirty="0"/>
          </a:p>
          <a:p>
            <a:r>
              <a:rPr lang="en-IN" dirty="0"/>
              <a:t>SAVEPOINT A;</a:t>
            </a:r>
          </a:p>
          <a:p>
            <a:endParaRPr lang="en-IN" dirty="0"/>
          </a:p>
          <a:p>
            <a:r>
              <a:rPr lang="en-IN" dirty="0"/>
              <a:t>INSERT INTO class VALUES(6, 'Chris');</a:t>
            </a:r>
          </a:p>
          <a:p>
            <a:endParaRPr lang="en-IN" dirty="0"/>
          </a:p>
          <a:p>
            <a:r>
              <a:rPr lang="en-IN" dirty="0"/>
              <a:t>SAVEPOINT B;</a:t>
            </a:r>
          </a:p>
          <a:p>
            <a:endParaRPr lang="en-IN" dirty="0"/>
          </a:p>
          <a:p>
            <a:r>
              <a:rPr lang="en-IN" dirty="0"/>
              <a:t>INSERT INTO class VALUES(7, 'Bravo');</a:t>
            </a:r>
          </a:p>
          <a:p>
            <a:endParaRPr lang="en-IN" dirty="0"/>
          </a:p>
          <a:p>
            <a:r>
              <a:rPr lang="en-IN" dirty="0"/>
              <a:t>SAVEPOINT C;</a:t>
            </a:r>
          </a:p>
          <a:p>
            <a:endParaRPr lang="en-IN" dirty="0"/>
          </a:p>
          <a:p>
            <a:r>
              <a:rPr lang="en-IN" dirty="0"/>
              <a:t>SELECT * FROM class;</a:t>
            </a:r>
          </a:p>
        </p:txBody>
      </p:sp>
    </p:spTree>
    <p:extLst>
      <p:ext uri="{BB962C8B-B14F-4D97-AF65-F5344CB8AC3E}">
        <p14:creationId xmlns:p14="http://schemas.microsoft.com/office/powerpoint/2010/main" val="2401692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SELECT statement is used to show the data stored in the table.</a:t>
            </a:r>
          </a:p>
        </p:txBody>
      </p:sp>
    </p:spTree>
    <p:extLst>
      <p:ext uri="{BB962C8B-B14F-4D97-AF65-F5344CB8AC3E}">
        <p14:creationId xmlns:p14="http://schemas.microsoft.com/office/powerpoint/2010/main" val="2771614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904875" y="2369661"/>
          <a:ext cx="7334250" cy="2987040"/>
        </p:xfrm>
        <a:graphic>
          <a:graphicData uri="http://schemas.openxmlformats.org/drawingml/2006/table">
            <a:tbl>
              <a:tblPr/>
              <a:tblGrid>
                <a:gridCol w="3667125"/>
                <a:gridCol w="3667125"/>
              </a:tblGrid>
              <a:tr h="0">
                <a:tc>
                  <a:txBody>
                    <a:bodyPr/>
                    <a:lstStyle/>
                    <a:p>
                      <a:pPr algn="l" fontAlgn="t"/>
                      <a:r>
                        <a:rPr lang="en-IN">
                          <a:effectLst/>
                        </a:rPr>
                        <a:t>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a:effectLst/>
                        </a:rPr>
                        <a:t>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fontAlgn="t"/>
                      <a:r>
                        <a:rPr lang="en-IN">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Abhi</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a:effectLst/>
                        </a:rPr>
                        <a:t>Adam</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fontAlgn="t"/>
                      <a:r>
                        <a:rPr lang="en-IN">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Alex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IN">
                          <a:effectLst/>
                        </a:rPr>
                        <a:t>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a:effectLst/>
                        </a:rPr>
                        <a:t>Abhijit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fontAlgn="t"/>
                      <a:r>
                        <a:rPr lang="en-IN">
                          <a:effectLst/>
                        </a:rPr>
                        <a:t>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Chris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IN">
                          <a:effectLst/>
                        </a:rPr>
                        <a:t>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dirty="0">
                          <a:effectLst/>
                        </a:rPr>
                        <a:t>Bravo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3146849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ROLLBACK TO B; </a:t>
            </a:r>
            <a:endParaRPr lang="en-IN" dirty="0" smtClean="0"/>
          </a:p>
          <a:p>
            <a:r>
              <a:rPr lang="en-IN" dirty="0" smtClean="0"/>
              <a:t>SELECT </a:t>
            </a:r>
            <a:r>
              <a:rPr lang="en-IN" dirty="0"/>
              <a:t>* FROM class;</a:t>
            </a:r>
          </a:p>
        </p:txBody>
      </p:sp>
    </p:spTree>
    <p:extLst>
      <p:ext uri="{BB962C8B-B14F-4D97-AF65-F5344CB8AC3E}">
        <p14:creationId xmlns:p14="http://schemas.microsoft.com/office/powerpoint/2010/main" val="147476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nvPr>
        </p:nvGraphicFramePr>
        <p:xfrm>
          <a:off x="904875" y="2583021"/>
          <a:ext cx="7334250" cy="2560320"/>
        </p:xfrm>
        <a:graphic>
          <a:graphicData uri="http://schemas.openxmlformats.org/drawingml/2006/table">
            <a:tbl>
              <a:tblPr/>
              <a:tblGrid>
                <a:gridCol w="3667125"/>
                <a:gridCol w="3667125"/>
              </a:tblGrid>
              <a:tr h="0">
                <a:tc>
                  <a:txBody>
                    <a:bodyPr/>
                    <a:lstStyle/>
                    <a:p>
                      <a:pPr algn="l" fontAlgn="t"/>
                      <a:r>
                        <a:rPr lang="en-IN">
                          <a:effectLst/>
                        </a:rPr>
                        <a:t>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a:effectLst/>
                        </a:rPr>
                        <a:t>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fontAlgn="t"/>
                      <a:r>
                        <a:rPr lang="en-IN">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Abhi</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a:effectLst/>
                        </a:rPr>
                        <a:t>Adam</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fontAlgn="t"/>
                      <a:r>
                        <a:rPr lang="en-IN">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Alex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IN">
                          <a:effectLst/>
                        </a:rPr>
                        <a:t>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a:effectLst/>
                        </a:rPr>
                        <a:t>Abhijit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fontAlgn="t"/>
                      <a:r>
                        <a:rPr lang="en-IN">
                          <a:effectLst/>
                        </a:rPr>
                        <a:t>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Chris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895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85000" lnSpcReduction="20000"/>
          </a:bodyPr>
          <a:lstStyle/>
          <a:p>
            <a:r>
              <a:rPr lang="en-IN" dirty="0"/>
              <a:t>Storage Structure</a:t>
            </a:r>
          </a:p>
          <a:p>
            <a:r>
              <a:rPr lang="en-IN" dirty="0"/>
              <a:t>We have already described the storage system. In brief, the storage structure can be divided into two categories −</a:t>
            </a:r>
          </a:p>
          <a:p>
            <a:pPr algn="just"/>
            <a:r>
              <a:rPr lang="en-IN" b="1" dirty="0"/>
              <a:t>Volatile storage</a:t>
            </a:r>
            <a:r>
              <a:rPr lang="en-IN" dirty="0"/>
              <a:t> − As the name suggests, a volatile storage cannot survive system crashes. Volatile storage devices are placed very close to the CPU; normally they are embedded onto the chipset itself. For example, main memory and cache memory are examples of volatile storage. They are fast but can store only a small amount of information.</a:t>
            </a:r>
          </a:p>
          <a:p>
            <a:pPr algn="just"/>
            <a:r>
              <a:rPr lang="en-IN" b="1" dirty="0"/>
              <a:t>Non-volatile storage</a:t>
            </a:r>
            <a:r>
              <a:rPr lang="en-IN" dirty="0"/>
              <a:t> − These memories are made to survive system crashes. They are huge in data storage capacity, but slower in accessibility. Examples may include hard-disks, magnetic tapes, flash memory, and non-volatile (battery backed up) RAM.</a:t>
            </a:r>
          </a:p>
          <a:p>
            <a:endParaRPr lang="en-IN" dirty="0"/>
          </a:p>
        </p:txBody>
      </p:sp>
    </p:spTree>
    <p:extLst>
      <p:ext uri="{BB962C8B-B14F-4D97-AF65-F5344CB8AC3E}">
        <p14:creationId xmlns:p14="http://schemas.microsoft.com/office/powerpoint/2010/main" val="1038938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ROLLBACK TO A</a:t>
            </a:r>
            <a:r>
              <a:rPr lang="en-IN" dirty="0" smtClean="0"/>
              <a:t>;</a:t>
            </a:r>
          </a:p>
          <a:p>
            <a:r>
              <a:rPr lang="en-IN" dirty="0" smtClean="0"/>
              <a:t> </a:t>
            </a:r>
            <a:r>
              <a:rPr lang="en-IN" dirty="0"/>
              <a:t>SELECT * FROM class;</a:t>
            </a:r>
          </a:p>
        </p:txBody>
      </p:sp>
    </p:spTree>
    <p:extLst>
      <p:ext uri="{BB962C8B-B14F-4D97-AF65-F5344CB8AC3E}">
        <p14:creationId xmlns:p14="http://schemas.microsoft.com/office/powerpoint/2010/main" val="14548954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53714925"/>
              </p:ext>
            </p:extLst>
          </p:nvPr>
        </p:nvGraphicFramePr>
        <p:xfrm>
          <a:off x="904875" y="2209801"/>
          <a:ext cx="7334250" cy="2720180"/>
        </p:xfrm>
        <a:graphic>
          <a:graphicData uri="http://schemas.openxmlformats.org/drawingml/2006/table">
            <a:tbl>
              <a:tblPr/>
              <a:tblGrid>
                <a:gridCol w="3667125"/>
                <a:gridCol w="3667125"/>
              </a:tblGrid>
              <a:tr h="544036">
                <a:tc>
                  <a:txBody>
                    <a:bodyPr/>
                    <a:lstStyle/>
                    <a:p>
                      <a:pPr algn="l" fontAlgn="t"/>
                      <a:r>
                        <a:rPr lang="en-IN">
                          <a:effectLst/>
                        </a:rPr>
                        <a:t>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a:effectLst/>
                        </a:rPr>
                        <a:t>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544036">
                <a:tc>
                  <a:txBody>
                    <a:bodyPr/>
                    <a:lstStyle/>
                    <a:p>
                      <a:pPr fontAlgn="t"/>
                      <a:r>
                        <a:rPr lang="en-IN">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Abhi</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44036">
                <a:tc>
                  <a:txBody>
                    <a:bodyPr/>
                    <a:lstStyle/>
                    <a:p>
                      <a:pPr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a:effectLst/>
                        </a:rPr>
                        <a:t>Adam</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544036">
                <a:tc>
                  <a:txBody>
                    <a:bodyPr/>
                    <a:lstStyle/>
                    <a:p>
                      <a:pPr fontAlgn="t"/>
                      <a:r>
                        <a:rPr lang="en-IN">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Alex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44036">
                <a:tc>
                  <a:txBody>
                    <a:bodyPr/>
                    <a:lstStyle/>
                    <a:p>
                      <a:pPr fontAlgn="t"/>
                      <a:r>
                        <a:rPr lang="en-IN">
                          <a:effectLst/>
                        </a:rPr>
                        <a:t>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dirty="0" err="1">
                          <a:effectLst/>
                        </a:rPr>
                        <a:t>Abhijit</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1856231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dirty="0" smtClean="0"/>
              <a:t/>
            </a:r>
            <a:br>
              <a:rPr lang="en-IN" dirty="0" smtClean="0"/>
            </a:br>
            <a:r>
              <a:rPr lang="en-IN" dirty="0" smtClean="0"/>
              <a:t>Recovery </a:t>
            </a:r>
            <a:r>
              <a:rPr lang="en-IN" dirty="0"/>
              <a:t>and Atomicity</a:t>
            </a:r>
            <a:br>
              <a:rPr lang="en-IN" dirty="0"/>
            </a:br>
            <a:endParaRPr lang="en-IN" dirty="0"/>
          </a:p>
        </p:txBody>
      </p:sp>
      <p:sp>
        <p:nvSpPr>
          <p:cNvPr id="3" name="Content Placeholder 2"/>
          <p:cNvSpPr>
            <a:spLocks noGrp="1"/>
          </p:cNvSpPr>
          <p:nvPr>
            <p:ph idx="1"/>
          </p:nvPr>
        </p:nvSpPr>
        <p:spPr>
          <a:xfrm>
            <a:off x="457200" y="1066800"/>
            <a:ext cx="8229600" cy="5562600"/>
          </a:xfrm>
        </p:spPr>
        <p:txBody>
          <a:bodyPr/>
          <a:lstStyle/>
          <a:p>
            <a:pPr algn="just"/>
            <a:r>
              <a:rPr lang="en-IN" dirty="0"/>
              <a:t>When a system crashes, it may have several transactions being executed and various files opened for them to modify the data items. Transactions are made of various operations, which are atomic in nature. </a:t>
            </a:r>
            <a:endParaRPr lang="en-IN" dirty="0" smtClean="0"/>
          </a:p>
          <a:p>
            <a:pPr algn="just"/>
            <a:r>
              <a:rPr lang="en-IN" dirty="0" smtClean="0"/>
              <a:t>But </a:t>
            </a:r>
            <a:r>
              <a:rPr lang="en-IN" dirty="0"/>
              <a:t>according to ACID properties of DBMS, atomicity of transactions as a whole must be maintained, that is, either all the operations are executed or none.</a:t>
            </a:r>
          </a:p>
        </p:txBody>
      </p:sp>
    </p:spTree>
    <p:extLst>
      <p:ext uri="{BB962C8B-B14F-4D97-AF65-F5344CB8AC3E}">
        <p14:creationId xmlns:p14="http://schemas.microsoft.com/office/powerpoint/2010/main" val="3930941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lnSpcReduction="10000"/>
          </a:bodyPr>
          <a:lstStyle/>
          <a:p>
            <a:pPr algn="just"/>
            <a:r>
              <a:rPr lang="en-IN" dirty="0"/>
              <a:t>When a DBMS recovers from a crash, it should maintain the following −</a:t>
            </a:r>
          </a:p>
          <a:p>
            <a:pPr algn="just"/>
            <a:r>
              <a:rPr lang="en-IN" dirty="0"/>
              <a:t>It should check the states of all the transactions, which were being executed.</a:t>
            </a:r>
          </a:p>
          <a:p>
            <a:pPr algn="just"/>
            <a:r>
              <a:rPr lang="en-IN" dirty="0"/>
              <a:t>A transaction may be in the middle of some operation; the DBMS must ensure the atomicity of the transaction in this case.</a:t>
            </a:r>
          </a:p>
          <a:p>
            <a:pPr algn="just"/>
            <a:r>
              <a:rPr lang="en-IN" dirty="0"/>
              <a:t>It should check whether the transaction can be completed now or it needs to be rolled back.</a:t>
            </a:r>
          </a:p>
          <a:p>
            <a:pPr algn="just"/>
            <a:r>
              <a:rPr lang="en-IN" dirty="0"/>
              <a:t>No transactions would be allowed to leave the DBMS in an inconsistent state.</a:t>
            </a:r>
          </a:p>
          <a:p>
            <a:endParaRPr lang="en-IN" dirty="0"/>
          </a:p>
        </p:txBody>
      </p:sp>
    </p:spTree>
    <p:extLst>
      <p:ext uri="{BB962C8B-B14F-4D97-AF65-F5344CB8AC3E}">
        <p14:creationId xmlns:p14="http://schemas.microsoft.com/office/powerpoint/2010/main" val="2374544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lgn="just"/>
            <a:r>
              <a:rPr lang="en-IN" dirty="0"/>
              <a:t>There are two types of techniques, which can help a DBMS in recovering as well as maintaining the atomicity of a transaction −</a:t>
            </a:r>
          </a:p>
          <a:p>
            <a:pPr algn="just"/>
            <a:r>
              <a:rPr lang="en-IN" dirty="0"/>
              <a:t>Maintaining the logs of each transaction, and writing them onto some stable storage before actually modifying the database.</a:t>
            </a:r>
          </a:p>
          <a:p>
            <a:pPr algn="just"/>
            <a:r>
              <a:rPr lang="en-IN" dirty="0"/>
              <a:t>Maintaining shadow paging, where the changes are done on a volatile memory, and later, the actual database is updated.</a:t>
            </a:r>
          </a:p>
          <a:p>
            <a:pPr algn="just"/>
            <a:endParaRPr lang="en-IN" dirty="0"/>
          </a:p>
        </p:txBody>
      </p:sp>
    </p:spTree>
    <p:extLst>
      <p:ext uri="{BB962C8B-B14F-4D97-AF65-F5344CB8AC3E}">
        <p14:creationId xmlns:p14="http://schemas.microsoft.com/office/powerpoint/2010/main" val="1024478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dirty="0" smtClean="0"/>
              <a:t>Two phase Commit Protocols</a:t>
            </a:r>
            <a:endParaRPr lang="en-IN" dirty="0"/>
          </a:p>
        </p:txBody>
      </p:sp>
      <p:sp>
        <p:nvSpPr>
          <p:cNvPr id="3" name="Content Placeholder 2"/>
          <p:cNvSpPr>
            <a:spLocks noGrp="1"/>
          </p:cNvSpPr>
          <p:nvPr>
            <p:ph idx="1"/>
          </p:nvPr>
        </p:nvSpPr>
        <p:spPr>
          <a:xfrm>
            <a:off x="457200" y="1066800"/>
            <a:ext cx="8229600" cy="5562600"/>
          </a:xfrm>
        </p:spPr>
        <p:txBody>
          <a:bodyPr>
            <a:normAutofit fontScale="85000" lnSpcReduction="20000"/>
          </a:bodyPr>
          <a:lstStyle/>
          <a:p>
            <a:pPr algn="just"/>
            <a:r>
              <a:rPr lang="en-IN" dirty="0"/>
              <a:t>Distributed two-phase commit reduces the vulnerability of one-phase commit </a:t>
            </a:r>
            <a:r>
              <a:rPr lang="en-IN" dirty="0" smtClean="0"/>
              <a:t>protocols</a:t>
            </a:r>
          </a:p>
          <a:p>
            <a:pPr algn="just"/>
            <a:r>
              <a:rPr lang="en-IN" b="1" dirty="0"/>
              <a:t>Phase 1: Prepare Phase</a:t>
            </a:r>
            <a:endParaRPr lang="en-IN" dirty="0"/>
          </a:p>
          <a:p>
            <a:pPr algn="just"/>
            <a:r>
              <a:rPr lang="en-IN" dirty="0"/>
              <a:t>After each slave has locally completed its transaction, it sends a “DONE” message to the controlling site. When the controlling site has received “DONE” message from all slaves, it sends a “Prepare” message to the slaves.</a:t>
            </a:r>
          </a:p>
          <a:p>
            <a:pPr algn="just"/>
            <a:r>
              <a:rPr lang="en-IN" dirty="0"/>
              <a:t>The slaves vote on whether they still want to commit or not. If a slave wants to commit, it sends a “Ready” message.</a:t>
            </a:r>
          </a:p>
          <a:p>
            <a:pPr algn="just"/>
            <a:r>
              <a:rPr lang="en-IN" dirty="0"/>
              <a:t>A slave that does not want to commit sends a “Not Ready” message. This may happen when the slave has conflicting concurrent transactions or there is a timeout</a:t>
            </a:r>
          </a:p>
          <a:p>
            <a:endParaRPr lang="en-IN" dirty="0"/>
          </a:p>
        </p:txBody>
      </p:sp>
    </p:spTree>
    <p:extLst>
      <p:ext uri="{BB962C8B-B14F-4D97-AF65-F5344CB8AC3E}">
        <p14:creationId xmlns:p14="http://schemas.microsoft.com/office/powerpoint/2010/main" val="1246729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477000"/>
          </a:xfrm>
        </p:spPr>
        <p:txBody>
          <a:bodyPr>
            <a:normAutofit fontScale="85000" lnSpcReduction="20000"/>
          </a:bodyPr>
          <a:lstStyle/>
          <a:p>
            <a:r>
              <a:rPr lang="en-IN" b="1" dirty="0"/>
              <a:t>Phase 2: Commit/Abort Phase</a:t>
            </a:r>
            <a:endParaRPr lang="en-IN" dirty="0"/>
          </a:p>
          <a:p>
            <a:r>
              <a:rPr lang="en-IN" dirty="0"/>
              <a:t>After the controlling site has received “Ready” message from all the slaves −</a:t>
            </a:r>
          </a:p>
          <a:p>
            <a:pPr lvl="1"/>
            <a:r>
              <a:rPr lang="en-IN" dirty="0"/>
              <a:t>The controlling site sends a “Global Commit” message to the slaves.</a:t>
            </a:r>
          </a:p>
          <a:p>
            <a:pPr lvl="1"/>
            <a:r>
              <a:rPr lang="en-IN" dirty="0"/>
              <a:t>The slaves apply the transaction and send a “Commit ACK” message to the controlling site.</a:t>
            </a:r>
          </a:p>
          <a:p>
            <a:pPr lvl="1"/>
            <a:r>
              <a:rPr lang="en-IN" dirty="0"/>
              <a:t>When the controlling site receives “Commit ACK” message from all the slaves, it considers the transaction as committed.</a:t>
            </a:r>
          </a:p>
          <a:p>
            <a:r>
              <a:rPr lang="en-IN" dirty="0"/>
              <a:t>After the controlling site has received the first “Not Ready” message from any slave −</a:t>
            </a:r>
          </a:p>
          <a:p>
            <a:pPr lvl="1"/>
            <a:r>
              <a:rPr lang="en-IN" dirty="0"/>
              <a:t>The controlling site sends a “Global Abort” message to the slaves.</a:t>
            </a:r>
          </a:p>
          <a:p>
            <a:pPr lvl="1"/>
            <a:r>
              <a:rPr lang="en-IN" dirty="0"/>
              <a:t>The slaves abort the transaction and send a “Abort ACK” message to the controlling site.</a:t>
            </a:r>
          </a:p>
          <a:p>
            <a:pPr lvl="1"/>
            <a:r>
              <a:rPr lang="en-IN" dirty="0"/>
              <a:t>When the controlling site receives “Abort ACK” message from all the slaves, it considers the transaction as aborted.</a:t>
            </a:r>
          </a:p>
          <a:p>
            <a:endParaRPr lang="en-IN" dirty="0"/>
          </a:p>
        </p:txBody>
      </p:sp>
    </p:spTree>
    <p:extLst>
      <p:ext uri="{BB962C8B-B14F-4D97-AF65-F5344CB8AC3E}">
        <p14:creationId xmlns:p14="http://schemas.microsoft.com/office/powerpoint/2010/main" val="922242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smtClean="0"/>
              <a:t>Log based Recovery Protocol</a:t>
            </a:r>
            <a:endParaRPr lang="en-IN" dirty="0"/>
          </a:p>
        </p:txBody>
      </p:sp>
      <p:sp>
        <p:nvSpPr>
          <p:cNvPr id="3" name="Content Placeholder 2"/>
          <p:cNvSpPr>
            <a:spLocks noGrp="1"/>
          </p:cNvSpPr>
          <p:nvPr>
            <p:ph idx="1"/>
          </p:nvPr>
        </p:nvSpPr>
        <p:spPr>
          <a:xfrm>
            <a:off x="457200" y="990600"/>
            <a:ext cx="8229600" cy="5135563"/>
          </a:xfrm>
        </p:spPr>
        <p:txBody>
          <a:bodyPr/>
          <a:lstStyle/>
          <a:p>
            <a:r>
              <a:rPr lang="en-IN" dirty="0">
                <a:hlinkClick r:id="rId2"/>
              </a:rPr>
              <a:t>Atomicity </a:t>
            </a:r>
            <a:r>
              <a:rPr lang="en-IN" dirty="0"/>
              <a:t>property of DBMS states that either all the operations of transactions must be performed or none. </a:t>
            </a:r>
            <a:endParaRPr lang="en-IN" dirty="0" smtClean="0"/>
          </a:p>
          <a:p>
            <a:r>
              <a:rPr lang="en-IN" dirty="0" smtClean="0"/>
              <a:t>The </a:t>
            </a:r>
            <a:r>
              <a:rPr lang="en-IN" dirty="0"/>
              <a:t>modifications done by an aborted transaction should not be visible to database and the modifications done by committed transaction should be visible.</a:t>
            </a:r>
          </a:p>
        </p:txBody>
      </p:sp>
    </p:spTree>
    <p:extLst>
      <p:ext uri="{BB962C8B-B14F-4D97-AF65-F5344CB8AC3E}">
        <p14:creationId xmlns:p14="http://schemas.microsoft.com/office/powerpoint/2010/main" val="1389421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91556FEDBFEFD4F8B31E3504C08F59B" ma:contentTypeVersion="4" ma:contentTypeDescription="Create a new document." ma:contentTypeScope="" ma:versionID="48a62240e32e842833d8bb8cf3158552">
  <xsd:schema xmlns:xsd="http://www.w3.org/2001/XMLSchema" xmlns:xs="http://www.w3.org/2001/XMLSchema" xmlns:p="http://schemas.microsoft.com/office/2006/metadata/properties" xmlns:ns2="4fe2d601-e1b7-4bf8-9999-ab480ffd6025" targetNamespace="http://schemas.microsoft.com/office/2006/metadata/properties" ma:root="true" ma:fieldsID="5577311c9ce981604f647aeee2c95a2a" ns2:_="">
    <xsd:import namespace="4fe2d601-e1b7-4bf8-9999-ab480ffd602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e2d601-e1b7-4bf8-9999-ab480ffd60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FEB8701-284F-496E-AEF9-FFED1FE53CA8}"/>
</file>

<file path=customXml/itemProps2.xml><?xml version="1.0" encoding="utf-8"?>
<ds:datastoreItem xmlns:ds="http://schemas.openxmlformats.org/officeDocument/2006/customXml" ds:itemID="{4C47BFEC-BAA4-4A21-BEFE-AB0589C6BF91}"/>
</file>

<file path=customXml/itemProps3.xml><?xml version="1.0" encoding="utf-8"?>
<ds:datastoreItem xmlns:ds="http://schemas.openxmlformats.org/officeDocument/2006/customXml" ds:itemID="{852A3490-592A-4527-8850-144CB63329F8}"/>
</file>

<file path=docProps/app.xml><?xml version="1.0" encoding="utf-8"?>
<Properties xmlns="http://schemas.openxmlformats.org/officeDocument/2006/extended-properties" xmlns:vt="http://schemas.openxmlformats.org/officeDocument/2006/docPropsVTypes">
  <TotalTime>258</TotalTime>
  <Words>1278</Words>
  <Application>Microsoft Office PowerPoint</Application>
  <PresentationFormat>On-screen Show (4:3)</PresentationFormat>
  <Paragraphs>167</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Recovery</vt:lpstr>
      <vt:lpstr>Failure Classification</vt:lpstr>
      <vt:lpstr>PowerPoint Presentation</vt:lpstr>
      <vt:lpstr> Recovery and Atomicity </vt:lpstr>
      <vt:lpstr>PowerPoint Presentation</vt:lpstr>
      <vt:lpstr>PowerPoint Presentation</vt:lpstr>
      <vt:lpstr>Two phase Commit Protocols</vt:lpstr>
      <vt:lpstr>PowerPoint Presentation</vt:lpstr>
      <vt:lpstr>Log based Recovery Protocol</vt:lpstr>
      <vt:lpstr>Log and log records </vt:lpstr>
      <vt:lpstr>PowerPoint Presentation</vt:lpstr>
      <vt:lpstr>PowerPoint Presentation</vt:lpstr>
      <vt:lpstr>PowerPoint Presentation</vt:lpstr>
      <vt:lpstr>PowerPoint Presentation</vt:lpstr>
      <vt:lpstr>Transaction Isolation Levels in DBMS </vt:lpstr>
      <vt:lpstr>PowerPoint Presentation</vt:lpstr>
      <vt:lpstr>PowerPoint Presentation</vt:lpstr>
      <vt:lpstr>PowerPoint Presentation</vt:lpstr>
      <vt:lpstr>PowerPoint Presentation</vt:lpstr>
      <vt:lpstr>Transaction Control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Recovery</dc:title>
  <dc:creator>Admin</dc:creator>
  <cp:lastModifiedBy>Windows User</cp:lastModifiedBy>
  <cp:revision>14</cp:revision>
  <dcterms:created xsi:type="dcterms:W3CDTF">2006-08-16T00:00:00Z</dcterms:created>
  <dcterms:modified xsi:type="dcterms:W3CDTF">2021-12-10T03:41:14Z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0x010100691556FEDBFEFD4F8B31E3504C08F59B</vt:lpwstr>
  </property>
</Properties>
</file>