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c13ddd7f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c13ddd7f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9c6bacd23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9c6bacd23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9c6bacd2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9c6bacd2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9c6bacd23_5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9c6bacd23_5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9c6bacd23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9c6bacd23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c6bacd23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c6bacd23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9c6bacd23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c6bacd23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9c6bacd23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c6bacd23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c13ddd7f0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c13ddd7f0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9c6bacd2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c6bacd2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4d6f1b4557afe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4d6f1b4557afe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4d6f1b4557afec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4d6f1b4557afec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crevad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startbootstrap.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27950" y="1114625"/>
            <a:ext cx="7688100" cy="1132500"/>
          </a:xfrm>
          <a:prstGeom prst="rect">
            <a:avLst/>
          </a:prstGeom>
        </p:spPr>
        <p:txBody>
          <a:bodyPr anchorCtr="0" anchor="ctr" bIns="91425" lIns="91425" spcFirstLastPara="1" rIns="91425" wrap="square" tIns="91425">
            <a:normAutofit/>
          </a:bodyPr>
          <a:lstStyle/>
          <a:p>
            <a:pPr indent="0" lvl="0" marL="0" rtl="0" algn="ctr">
              <a:spcBef>
                <a:spcPts val="2400"/>
              </a:spcBef>
              <a:spcAft>
                <a:spcPts val="1200"/>
              </a:spcAft>
              <a:buNone/>
            </a:pPr>
            <a:r>
              <a:rPr b="1" lang="en" sz="3800">
                <a:latin typeface="Arial"/>
                <a:ea typeface="Arial"/>
                <a:cs typeface="Arial"/>
                <a:sym typeface="Arial"/>
              </a:rPr>
              <a:t>Automated Portfolio Generator</a:t>
            </a:r>
            <a:endParaRPr b="1" sz="3800"/>
          </a:p>
        </p:txBody>
      </p:sp>
      <p:sp>
        <p:nvSpPr>
          <p:cNvPr id="129" name="Google Shape;129;p13"/>
          <p:cNvSpPr txBox="1"/>
          <p:nvPr>
            <p:ph idx="1" type="subTitle"/>
          </p:nvPr>
        </p:nvSpPr>
        <p:spPr>
          <a:xfrm>
            <a:off x="3718600" y="1759375"/>
            <a:ext cx="5320500" cy="297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2200">
              <a:solidFill>
                <a:srgbClr val="434343"/>
              </a:solidFill>
            </a:endParaRPr>
          </a:p>
          <a:p>
            <a:pPr indent="0" lvl="0" marL="0" rtl="0" algn="just">
              <a:spcBef>
                <a:spcPts val="0"/>
              </a:spcBef>
              <a:spcAft>
                <a:spcPts val="0"/>
              </a:spcAft>
              <a:buNone/>
            </a:pPr>
            <a:r>
              <a:rPr b="1" lang="en" sz="2200">
                <a:solidFill>
                  <a:srgbClr val="434343"/>
                </a:solidFill>
              </a:rPr>
              <a:t>Guide Name:</a:t>
            </a:r>
            <a:r>
              <a:rPr lang="en" sz="2200">
                <a:solidFill>
                  <a:srgbClr val="434343"/>
                </a:solidFill>
              </a:rPr>
              <a:t>  </a:t>
            </a:r>
            <a:endParaRPr sz="2200">
              <a:solidFill>
                <a:srgbClr val="434343"/>
              </a:solidFill>
            </a:endParaRPr>
          </a:p>
          <a:p>
            <a:pPr indent="0" lvl="0" marL="0" rtl="0" algn="just">
              <a:spcBef>
                <a:spcPts val="0"/>
              </a:spcBef>
              <a:spcAft>
                <a:spcPts val="0"/>
              </a:spcAft>
              <a:buNone/>
            </a:pPr>
            <a:r>
              <a:rPr lang="en" sz="2200">
                <a:solidFill>
                  <a:srgbClr val="434343"/>
                </a:solidFill>
              </a:rPr>
              <a:t>Dr. </a:t>
            </a:r>
            <a:r>
              <a:rPr lang="en" sz="2200">
                <a:solidFill>
                  <a:srgbClr val="434343"/>
                </a:solidFill>
              </a:rPr>
              <a:t>Bishwajit  </a:t>
            </a:r>
            <a:endParaRPr sz="2200">
              <a:solidFill>
                <a:srgbClr val="434343"/>
              </a:solidFill>
            </a:endParaRPr>
          </a:p>
          <a:p>
            <a:pPr indent="0" lvl="0" marL="0" rtl="0" algn="just">
              <a:spcBef>
                <a:spcPts val="0"/>
              </a:spcBef>
              <a:spcAft>
                <a:spcPts val="0"/>
              </a:spcAft>
              <a:buNone/>
            </a:pPr>
            <a:r>
              <a:t/>
            </a:r>
            <a:endParaRPr sz="2200">
              <a:solidFill>
                <a:srgbClr val="434343"/>
              </a:solidFill>
            </a:endParaRPr>
          </a:p>
          <a:p>
            <a:pPr indent="0" lvl="0" marL="0" rtl="0" algn="just">
              <a:spcBef>
                <a:spcPts val="0"/>
              </a:spcBef>
              <a:spcAft>
                <a:spcPts val="0"/>
              </a:spcAft>
              <a:buNone/>
            </a:pPr>
            <a:r>
              <a:rPr b="1" lang="en" sz="2200">
                <a:solidFill>
                  <a:srgbClr val="434343"/>
                </a:solidFill>
              </a:rPr>
              <a:t>Team Members:</a:t>
            </a:r>
            <a:endParaRPr b="1" sz="2200">
              <a:solidFill>
                <a:srgbClr val="434343"/>
              </a:solidFill>
            </a:endParaRPr>
          </a:p>
          <a:p>
            <a:pPr indent="0" lvl="0" marL="0" rtl="0" algn="just">
              <a:spcBef>
                <a:spcPts val="0"/>
              </a:spcBef>
              <a:spcAft>
                <a:spcPts val="0"/>
              </a:spcAft>
              <a:buNone/>
            </a:pPr>
            <a:r>
              <a:rPr lang="en" sz="2200">
                <a:solidFill>
                  <a:srgbClr val="434343"/>
                </a:solidFill>
                <a:latin typeface="Arial"/>
                <a:ea typeface="Arial"/>
                <a:cs typeface="Arial"/>
                <a:sym typeface="Arial"/>
              </a:rPr>
              <a:t>ABHISHEK SRIVASTAVA - 19BCE10071</a:t>
            </a:r>
            <a:endParaRPr sz="2200">
              <a:solidFill>
                <a:srgbClr val="434343"/>
              </a:solidFill>
              <a:latin typeface="Arial"/>
              <a:ea typeface="Arial"/>
              <a:cs typeface="Arial"/>
              <a:sym typeface="Arial"/>
            </a:endParaRPr>
          </a:p>
          <a:p>
            <a:pPr indent="0" lvl="0" marL="0" rtl="0" algn="just">
              <a:spcBef>
                <a:spcPts val="0"/>
              </a:spcBef>
              <a:spcAft>
                <a:spcPts val="0"/>
              </a:spcAft>
              <a:buNone/>
            </a:pPr>
            <a:r>
              <a:rPr lang="en" sz="2200">
                <a:solidFill>
                  <a:srgbClr val="434343"/>
                </a:solidFill>
                <a:latin typeface="Arial"/>
                <a:ea typeface="Arial"/>
                <a:cs typeface="Arial"/>
                <a:sym typeface="Arial"/>
              </a:rPr>
              <a:t>V SURYA KUMAR - 19BCE10286</a:t>
            </a:r>
            <a:endParaRPr sz="2200">
              <a:solidFill>
                <a:srgbClr val="434343"/>
              </a:solidFill>
              <a:latin typeface="Arial"/>
              <a:ea typeface="Arial"/>
              <a:cs typeface="Arial"/>
              <a:sym typeface="Arial"/>
            </a:endParaRPr>
          </a:p>
          <a:p>
            <a:pPr indent="0" lvl="0" marL="0" rtl="0" algn="just">
              <a:spcBef>
                <a:spcPts val="0"/>
              </a:spcBef>
              <a:spcAft>
                <a:spcPts val="0"/>
              </a:spcAft>
              <a:buNone/>
            </a:pPr>
            <a:r>
              <a:rPr lang="en" sz="2200">
                <a:solidFill>
                  <a:srgbClr val="434343"/>
                </a:solidFill>
                <a:latin typeface="Arial"/>
                <a:ea typeface="Arial"/>
                <a:cs typeface="Arial"/>
                <a:sym typeface="Arial"/>
              </a:rPr>
              <a:t>PRAVIR KADIAN - 19BCE10006</a:t>
            </a:r>
            <a:endParaRPr sz="2200">
              <a:solidFill>
                <a:srgbClr val="434343"/>
              </a:solidFill>
              <a:latin typeface="Arial"/>
              <a:ea typeface="Arial"/>
              <a:cs typeface="Arial"/>
              <a:sym typeface="Arial"/>
            </a:endParaRPr>
          </a:p>
          <a:p>
            <a:pPr indent="0" lvl="0" marL="0" rtl="0" algn="just">
              <a:spcBef>
                <a:spcPts val="0"/>
              </a:spcBef>
              <a:spcAft>
                <a:spcPts val="0"/>
              </a:spcAft>
              <a:buNone/>
            </a:pPr>
            <a:r>
              <a:t/>
            </a:r>
            <a:endParaRPr sz="22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nvSpPr>
        <p:spPr>
          <a:xfrm>
            <a:off x="234300" y="363725"/>
            <a:ext cx="86754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chemeClr val="lt1"/>
                </a:solidFill>
                <a:latin typeface="Merriweather"/>
                <a:ea typeface="Merriweather"/>
                <a:cs typeface="Merriweather"/>
                <a:sym typeface="Merriweather"/>
              </a:rPr>
              <a:t>Architecture Diagram &amp; Flow Diagram</a:t>
            </a:r>
            <a:endParaRPr b="1" sz="2700">
              <a:solidFill>
                <a:schemeClr val="lt1"/>
              </a:solidFill>
              <a:latin typeface="Merriweather"/>
              <a:ea typeface="Merriweather"/>
              <a:cs typeface="Merriweather"/>
              <a:sym typeface="Merriweather"/>
            </a:endParaRPr>
          </a:p>
        </p:txBody>
      </p:sp>
      <p:pic>
        <p:nvPicPr>
          <p:cNvPr id="181" name="Google Shape;181;p22"/>
          <p:cNvPicPr preferRelativeResize="0"/>
          <p:nvPr/>
        </p:nvPicPr>
        <p:blipFill>
          <a:blip r:embed="rId3">
            <a:alphaModFix/>
          </a:blip>
          <a:stretch>
            <a:fillRect/>
          </a:stretch>
        </p:blipFill>
        <p:spPr>
          <a:xfrm>
            <a:off x="438413" y="1128125"/>
            <a:ext cx="8267173" cy="35437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160500" y="315675"/>
            <a:ext cx="8823000" cy="48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a:t>              ORGANISATION OF MODULES AND EXPLANATION</a:t>
            </a:r>
            <a:endParaRPr b="1" sz="2300"/>
          </a:p>
        </p:txBody>
      </p:sp>
      <p:cxnSp>
        <p:nvCxnSpPr>
          <p:cNvPr id="187" name="Google Shape;187;p23"/>
          <p:cNvCxnSpPr/>
          <p:nvPr/>
        </p:nvCxnSpPr>
        <p:spPr>
          <a:xfrm flipH="1">
            <a:off x="1714400" y="1194950"/>
            <a:ext cx="2623800" cy="8961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3"/>
          <p:cNvCxnSpPr/>
          <p:nvPr/>
        </p:nvCxnSpPr>
        <p:spPr>
          <a:xfrm>
            <a:off x="4325225" y="1194950"/>
            <a:ext cx="26100" cy="831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3"/>
          <p:cNvCxnSpPr/>
          <p:nvPr/>
        </p:nvCxnSpPr>
        <p:spPr>
          <a:xfrm>
            <a:off x="4283000" y="1194950"/>
            <a:ext cx="2493900" cy="79230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23"/>
          <p:cNvSpPr txBox="1"/>
          <p:nvPr/>
        </p:nvSpPr>
        <p:spPr>
          <a:xfrm>
            <a:off x="1078050" y="2130125"/>
            <a:ext cx="18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WEBSITE DESIGNING </a:t>
            </a:r>
            <a:endParaRPr>
              <a:latin typeface="Calibri"/>
              <a:ea typeface="Calibri"/>
              <a:cs typeface="Calibri"/>
              <a:sym typeface="Calibri"/>
            </a:endParaRPr>
          </a:p>
        </p:txBody>
      </p:sp>
      <p:sp>
        <p:nvSpPr>
          <p:cNvPr id="191" name="Google Shape;191;p23"/>
          <p:cNvSpPr txBox="1"/>
          <p:nvPr/>
        </p:nvSpPr>
        <p:spPr>
          <a:xfrm>
            <a:off x="3388339" y="2130125"/>
            <a:ext cx="19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USER AUTHENTICATION</a:t>
            </a:r>
            <a:endParaRPr>
              <a:latin typeface="Calibri"/>
              <a:ea typeface="Calibri"/>
              <a:cs typeface="Calibri"/>
              <a:sym typeface="Calibri"/>
            </a:endParaRPr>
          </a:p>
        </p:txBody>
      </p:sp>
      <p:sp>
        <p:nvSpPr>
          <p:cNvPr id="192" name="Google Shape;192;p23"/>
          <p:cNvSpPr txBox="1"/>
          <p:nvPr/>
        </p:nvSpPr>
        <p:spPr>
          <a:xfrm>
            <a:off x="5863925" y="2130125"/>
            <a:ext cx="183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STORING DATA AND GENERATE PORTFOLIO</a:t>
            </a:r>
            <a:endParaRPr>
              <a:latin typeface="Calibri"/>
              <a:ea typeface="Calibri"/>
              <a:cs typeface="Calibri"/>
              <a:sym typeface="Calibri"/>
            </a:endParaRPr>
          </a:p>
        </p:txBody>
      </p:sp>
      <p:sp>
        <p:nvSpPr>
          <p:cNvPr id="193" name="Google Shape;193;p23"/>
          <p:cNvSpPr/>
          <p:nvPr/>
        </p:nvSpPr>
        <p:spPr>
          <a:xfrm>
            <a:off x="883225" y="2684000"/>
            <a:ext cx="1896300" cy="15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 HAVE DESIGNED WEBSITE USING HTML,CSS,</a:t>
            </a:r>
            <a:endParaRPr/>
          </a:p>
          <a:p>
            <a:pPr indent="0" lvl="0" marL="0" rtl="0" algn="l">
              <a:spcBef>
                <a:spcPts val="0"/>
              </a:spcBef>
              <a:spcAft>
                <a:spcPts val="0"/>
              </a:spcAft>
              <a:buNone/>
            </a:pPr>
            <a:r>
              <a:rPr lang="en"/>
              <a:t>JAVASCRIPT,</a:t>
            </a:r>
            <a:endParaRPr/>
          </a:p>
          <a:p>
            <a:pPr indent="0" lvl="0" marL="0" rtl="0" algn="l">
              <a:spcBef>
                <a:spcPts val="0"/>
              </a:spcBef>
              <a:spcAft>
                <a:spcPts val="0"/>
              </a:spcAft>
              <a:buNone/>
            </a:pPr>
            <a:r>
              <a:rPr lang="en"/>
              <a:t>REACT AND</a:t>
            </a:r>
            <a:endParaRPr/>
          </a:p>
          <a:p>
            <a:pPr indent="0" lvl="0" marL="0" rtl="0" algn="l">
              <a:spcBef>
                <a:spcPts val="0"/>
              </a:spcBef>
              <a:spcAft>
                <a:spcPts val="0"/>
              </a:spcAft>
              <a:buNone/>
            </a:pPr>
            <a:r>
              <a:rPr lang="en"/>
              <a:t>MATERIAL UI.</a:t>
            </a:r>
            <a:endParaRPr/>
          </a:p>
          <a:p>
            <a:pPr indent="0" lvl="0" marL="0" rtl="0" algn="l">
              <a:spcBef>
                <a:spcPts val="0"/>
              </a:spcBef>
              <a:spcAft>
                <a:spcPts val="0"/>
              </a:spcAft>
              <a:buNone/>
            </a:pPr>
            <a:r>
              <a:t/>
            </a:r>
            <a:endParaRPr/>
          </a:p>
        </p:txBody>
      </p:sp>
      <p:sp>
        <p:nvSpPr>
          <p:cNvPr id="194" name="Google Shape;194;p23"/>
          <p:cNvSpPr/>
          <p:nvPr/>
        </p:nvSpPr>
        <p:spPr>
          <a:xfrm>
            <a:off x="3357375" y="2683875"/>
            <a:ext cx="1896300" cy="15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USING FIREBASE TO PROVIDE USER AUTHENTICATION FUNCTIONALITY.</a:t>
            </a:r>
            <a:endParaRPr/>
          </a:p>
        </p:txBody>
      </p:sp>
      <p:sp>
        <p:nvSpPr>
          <p:cNvPr id="195" name="Google Shape;195;p23"/>
          <p:cNvSpPr/>
          <p:nvPr/>
        </p:nvSpPr>
        <p:spPr>
          <a:xfrm>
            <a:off x="5831525" y="2683875"/>
            <a:ext cx="1896300" cy="15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USING CLOUD FIRESTORE TO STORE AND FETCH USER’S DATA.</a:t>
            </a:r>
            <a:endParaRPr/>
          </a:p>
        </p:txBody>
      </p:sp>
      <p:sp>
        <p:nvSpPr>
          <p:cNvPr id="196" name="Google Shape;196;p23"/>
          <p:cNvSpPr txBox="1"/>
          <p:nvPr/>
        </p:nvSpPr>
        <p:spPr>
          <a:xfrm>
            <a:off x="741750" y="4400975"/>
            <a:ext cx="72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WE WILL CARRY OUT THE DETAILED EXPLANATION ALONG WITH THE LIVE DEMONSTRATION</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819150" y="1469175"/>
            <a:ext cx="7505700" cy="32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latin typeface="Calibri"/>
              <a:ea typeface="Calibri"/>
              <a:cs typeface="Calibri"/>
              <a:sym typeface="Calibri"/>
            </a:endParaRPr>
          </a:p>
          <a:p>
            <a:pPr indent="0" lvl="0" marL="0" rtl="0" algn="l">
              <a:lnSpc>
                <a:spcPct val="115000"/>
              </a:lnSpc>
              <a:spcBef>
                <a:spcPts val="1600"/>
              </a:spcBef>
              <a:spcAft>
                <a:spcPts val="0"/>
              </a:spcAft>
              <a:buNone/>
            </a:pPr>
            <a:r>
              <a:rPr lang="en" sz="1800">
                <a:latin typeface="Calibri"/>
                <a:ea typeface="Calibri"/>
                <a:cs typeface="Calibri"/>
                <a:sym typeface="Calibri"/>
              </a:rPr>
              <a:t>The project involved the implementation of the following technologies:-  </a:t>
            </a:r>
            <a:endParaRPr sz="1800">
              <a:latin typeface="Calibri"/>
              <a:ea typeface="Calibri"/>
              <a:cs typeface="Calibri"/>
              <a:sym typeface="Calibri"/>
            </a:endParaRPr>
          </a:p>
          <a:p>
            <a:pPr indent="0" lvl="0" marL="0" rtl="0" algn="l">
              <a:lnSpc>
                <a:spcPct val="115000"/>
              </a:lnSpc>
              <a:spcBef>
                <a:spcPts val="1600"/>
              </a:spcBef>
              <a:spcAft>
                <a:spcPts val="0"/>
              </a:spcAft>
              <a:buNone/>
            </a:pPr>
            <a:r>
              <a:rPr lang="en" sz="1800">
                <a:latin typeface="Calibri"/>
                <a:ea typeface="Calibri"/>
                <a:cs typeface="Calibri"/>
                <a:sym typeface="Calibri"/>
              </a:rPr>
              <a:t>Language:</a:t>
            </a:r>
            <a:endParaRPr sz="1800">
              <a:latin typeface="Calibri"/>
              <a:ea typeface="Calibri"/>
              <a:cs typeface="Calibri"/>
              <a:sym typeface="Calibri"/>
            </a:endParaRPr>
          </a:p>
          <a:p>
            <a:pPr indent="-342900" lvl="0" marL="457200" rtl="0" algn="l">
              <a:lnSpc>
                <a:spcPct val="115000"/>
              </a:lnSpc>
              <a:spcBef>
                <a:spcPts val="1600"/>
              </a:spcBef>
              <a:spcAft>
                <a:spcPts val="0"/>
              </a:spcAft>
              <a:buClr>
                <a:srgbClr val="000000"/>
              </a:buClr>
              <a:buSzPts val="1800"/>
              <a:buFont typeface="Calibri"/>
              <a:buChar char="●"/>
            </a:pPr>
            <a:r>
              <a:rPr lang="en" sz="1800">
                <a:latin typeface="Calibri"/>
                <a:ea typeface="Calibri"/>
                <a:cs typeface="Calibri"/>
                <a:sym typeface="Calibri"/>
              </a:rPr>
              <a:t>HTML</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sz="1800">
                <a:latin typeface="Calibri"/>
                <a:ea typeface="Calibri"/>
                <a:cs typeface="Calibri"/>
                <a:sym typeface="Calibri"/>
              </a:rPr>
              <a:t>CSS</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sz="1800">
                <a:latin typeface="Calibri"/>
                <a:ea typeface="Calibri"/>
                <a:cs typeface="Calibri"/>
                <a:sym typeface="Calibri"/>
              </a:rPr>
              <a:t>JS</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sz="1800">
                <a:latin typeface="Calibri"/>
                <a:ea typeface="Calibri"/>
                <a:cs typeface="Calibri"/>
                <a:sym typeface="Calibri"/>
              </a:rPr>
              <a:t>Python</a:t>
            </a:r>
            <a:endParaRPr sz="1800">
              <a:latin typeface="Calibri"/>
              <a:ea typeface="Calibri"/>
              <a:cs typeface="Calibri"/>
              <a:sym typeface="Calibri"/>
            </a:endParaRPr>
          </a:p>
          <a:p>
            <a:pPr indent="0" lvl="0" marL="0" rtl="0" algn="l">
              <a:lnSpc>
                <a:spcPct val="115000"/>
              </a:lnSpc>
              <a:spcBef>
                <a:spcPts val="1600"/>
              </a:spcBef>
              <a:spcAft>
                <a:spcPts val="0"/>
              </a:spcAft>
              <a:buNone/>
            </a:pPr>
            <a:r>
              <a:t/>
            </a:r>
            <a:endParaRPr sz="1300">
              <a:latin typeface="Calibri"/>
              <a:ea typeface="Calibri"/>
              <a:cs typeface="Calibri"/>
              <a:sym typeface="Calibri"/>
            </a:endParaRPr>
          </a:p>
          <a:p>
            <a:pPr indent="0" lvl="0" marL="0" rtl="0" algn="l">
              <a:lnSpc>
                <a:spcPct val="115000"/>
              </a:lnSpc>
              <a:spcBef>
                <a:spcPts val="1600"/>
              </a:spcBef>
              <a:spcAft>
                <a:spcPts val="1600"/>
              </a:spcAft>
              <a:buNone/>
            </a:pPr>
            <a:r>
              <a:t/>
            </a:r>
            <a:endParaRPr sz="1300">
              <a:latin typeface="Calibri"/>
              <a:ea typeface="Calibri"/>
              <a:cs typeface="Calibri"/>
              <a:sym typeface="Calibri"/>
            </a:endParaRPr>
          </a:p>
        </p:txBody>
      </p:sp>
      <p:sp>
        <p:nvSpPr>
          <p:cNvPr id="202" name="Google Shape;202;p24"/>
          <p:cNvSpPr txBox="1"/>
          <p:nvPr/>
        </p:nvSpPr>
        <p:spPr>
          <a:xfrm>
            <a:off x="3068250" y="2393500"/>
            <a:ext cx="2278800" cy="15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Framework</a:t>
            </a:r>
            <a:r>
              <a:rPr b="0" i="0" lang="en"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REACT</a:t>
            </a:r>
            <a:endParaRPr b="0" i="0" sz="1800" u="none" cap="none" strike="noStrike">
              <a:solidFill>
                <a:srgbClr val="000000"/>
              </a:solidFill>
              <a:latin typeface="Calibri"/>
              <a:ea typeface="Calibri"/>
              <a:cs typeface="Calibri"/>
              <a:sym typeface="Calibri"/>
            </a:endParaRPr>
          </a:p>
        </p:txBody>
      </p:sp>
      <p:sp>
        <p:nvSpPr>
          <p:cNvPr id="203" name="Google Shape;203;p24"/>
          <p:cNvSpPr txBox="1"/>
          <p:nvPr/>
        </p:nvSpPr>
        <p:spPr>
          <a:xfrm>
            <a:off x="116550" y="719525"/>
            <a:ext cx="89109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AF7B51"/>
                </a:solidFill>
                <a:latin typeface="Nunito"/>
                <a:ea typeface="Nunito"/>
                <a:cs typeface="Nunito"/>
                <a:sym typeface="Nunito"/>
              </a:rPr>
              <a:t>    </a:t>
            </a:r>
            <a:r>
              <a:rPr b="1" lang="en" sz="3000">
                <a:solidFill>
                  <a:srgbClr val="AF7B51"/>
                </a:solidFill>
                <a:latin typeface="Nunito"/>
                <a:ea typeface="Nunito"/>
                <a:cs typeface="Nunito"/>
                <a:sym typeface="Nunito"/>
              </a:rPr>
              <a:t>HARDWARE &amp; SOFTWARE REQUIREMENTS </a:t>
            </a:r>
            <a:endParaRPr b="1" sz="3000">
              <a:solidFill>
                <a:srgbClr val="AF7B51"/>
              </a:solidFill>
              <a:latin typeface="Nunito"/>
              <a:ea typeface="Nunito"/>
              <a:cs typeface="Nunito"/>
              <a:sym typeface="Nunito"/>
            </a:endParaRPr>
          </a:p>
        </p:txBody>
      </p:sp>
      <p:sp>
        <p:nvSpPr>
          <p:cNvPr id="204" name="Google Shape;204;p24"/>
          <p:cNvSpPr txBox="1"/>
          <p:nvPr/>
        </p:nvSpPr>
        <p:spPr>
          <a:xfrm>
            <a:off x="5347050" y="2393500"/>
            <a:ext cx="2615100" cy="15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Calibri"/>
                <a:ea typeface="Calibri"/>
                <a:cs typeface="Calibri"/>
                <a:sym typeface="Calibri"/>
              </a:rPr>
              <a:t>Other</a:t>
            </a:r>
            <a:r>
              <a:rPr b="0" i="0" lang="en"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lang="en" sz="1800">
                <a:latin typeface="Calibri"/>
                <a:ea typeface="Calibri"/>
                <a:cs typeface="Calibri"/>
                <a:sym typeface="Calibri"/>
              </a:rPr>
              <a:t>FIREBASE</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lang="en" sz="1800">
                <a:latin typeface="Calibri"/>
                <a:ea typeface="Calibri"/>
                <a:cs typeface="Calibri"/>
                <a:sym typeface="Calibri"/>
              </a:rPr>
              <a:t>CLOUD FIRESTORE</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 sz="1800">
                <a:latin typeface="Calibri"/>
                <a:ea typeface="Calibri"/>
                <a:cs typeface="Calibri"/>
                <a:sym typeface="Calibri"/>
              </a:rPr>
              <a:t>MATERIAL UI</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2525175" y="1953225"/>
            <a:ext cx="5712000" cy="16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5000"/>
              <a:t>THANK YOU</a:t>
            </a:r>
            <a:endParaRPr b="1"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nvSpPr>
        <p:spPr>
          <a:xfrm>
            <a:off x="819150" y="385625"/>
            <a:ext cx="7505700" cy="5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AF7B51"/>
                </a:solidFill>
                <a:latin typeface="Nunito"/>
                <a:ea typeface="Nunito"/>
                <a:cs typeface="Nunito"/>
                <a:sym typeface="Nunito"/>
              </a:rPr>
              <a:t>INTRODUCTION</a:t>
            </a:r>
            <a:endParaRPr b="1" sz="3000">
              <a:solidFill>
                <a:srgbClr val="AF7B51"/>
              </a:solidFill>
              <a:latin typeface="Nunito"/>
              <a:ea typeface="Nunito"/>
              <a:cs typeface="Nunito"/>
              <a:sym typeface="Nunito"/>
            </a:endParaRPr>
          </a:p>
        </p:txBody>
      </p:sp>
      <p:sp>
        <p:nvSpPr>
          <p:cNvPr id="135" name="Google Shape;135;p14"/>
          <p:cNvSpPr txBox="1"/>
          <p:nvPr/>
        </p:nvSpPr>
        <p:spPr>
          <a:xfrm>
            <a:off x="284525" y="938225"/>
            <a:ext cx="8343600" cy="38628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SzPts val="2100"/>
              <a:buFont typeface="Calibri"/>
              <a:buChar char="➢"/>
            </a:pPr>
            <a:r>
              <a:rPr b="1" lang="en" sz="2100">
                <a:latin typeface="Calibri"/>
                <a:ea typeface="Calibri"/>
                <a:cs typeface="Calibri"/>
                <a:sym typeface="Calibri"/>
              </a:rPr>
              <a:t>What is Portfolio?</a:t>
            </a:r>
            <a:br>
              <a:rPr b="1" lang="en" sz="2100">
                <a:latin typeface="Calibri"/>
                <a:ea typeface="Calibri"/>
                <a:cs typeface="Calibri"/>
                <a:sym typeface="Calibri"/>
              </a:rPr>
            </a:br>
            <a:endParaRPr b="1" sz="1100">
              <a:latin typeface="Calibri"/>
              <a:ea typeface="Calibri"/>
              <a:cs typeface="Calibri"/>
              <a:sym typeface="Calibri"/>
            </a:endParaRPr>
          </a:p>
          <a:p>
            <a:pPr indent="-349250" lvl="1" marL="914400" rtl="0" algn="just">
              <a:lnSpc>
                <a:spcPct val="115000"/>
              </a:lnSpc>
              <a:spcBef>
                <a:spcPts val="0"/>
              </a:spcBef>
              <a:spcAft>
                <a:spcPts val="0"/>
              </a:spcAft>
              <a:buSzPts val="1900"/>
              <a:buFont typeface="Calibri"/>
              <a:buChar char="○"/>
            </a:pPr>
            <a:r>
              <a:rPr lang="en" sz="1900">
                <a:highlight>
                  <a:srgbClr val="FFFFFF"/>
                </a:highlight>
                <a:latin typeface="Calibri"/>
                <a:ea typeface="Calibri"/>
                <a:cs typeface="Calibri"/>
                <a:sym typeface="Calibri"/>
              </a:rPr>
              <a:t>A Portfolio is more than a “</a:t>
            </a:r>
            <a:r>
              <a:rPr b="1" lang="en" sz="1900">
                <a:latin typeface="Calibri"/>
                <a:ea typeface="Calibri"/>
                <a:cs typeface="Calibri"/>
                <a:sym typeface="Calibri"/>
              </a:rPr>
              <a:t>Simple Resume</a:t>
            </a:r>
            <a:r>
              <a:rPr lang="en" sz="1900">
                <a:latin typeface="Calibri"/>
                <a:ea typeface="Calibri"/>
                <a:cs typeface="Calibri"/>
                <a:sym typeface="Calibri"/>
              </a:rPr>
              <a:t>”</a:t>
            </a:r>
            <a:r>
              <a:rPr lang="en" sz="1900">
                <a:highlight>
                  <a:srgbClr val="FFFFFF"/>
                </a:highlight>
                <a:latin typeface="Calibri"/>
                <a:ea typeface="Calibri"/>
                <a:cs typeface="Calibri"/>
                <a:sym typeface="Calibri"/>
              </a:rPr>
              <a:t>.</a:t>
            </a:r>
            <a:br>
              <a:rPr lang="en" sz="1900">
                <a:highlight>
                  <a:srgbClr val="FFFFFF"/>
                </a:highlight>
                <a:latin typeface="Calibri"/>
                <a:ea typeface="Calibri"/>
                <a:cs typeface="Calibri"/>
                <a:sym typeface="Calibri"/>
              </a:rPr>
            </a:br>
            <a:endParaRPr sz="1100">
              <a:highlight>
                <a:srgbClr val="FFFFFF"/>
              </a:highlight>
              <a:latin typeface="Calibri"/>
              <a:ea typeface="Calibri"/>
              <a:cs typeface="Calibri"/>
              <a:sym typeface="Calibri"/>
            </a:endParaRPr>
          </a:p>
          <a:p>
            <a:pPr indent="-349250" lvl="1" marL="914400" rtl="0" algn="just">
              <a:lnSpc>
                <a:spcPct val="115000"/>
              </a:lnSpc>
              <a:spcBef>
                <a:spcPts val="0"/>
              </a:spcBef>
              <a:spcAft>
                <a:spcPts val="0"/>
              </a:spcAft>
              <a:buSzPts val="1900"/>
              <a:buFont typeface="Calibri"/>
              <a:buChar char="○"/>
            </a:pPr>
            <a:r>
              <a:rPr b="1" lang="en" sz="1900">
                <a:highlight>
                  <a:srgbClr val="FFFFFF"/>
                </a:highlight>
                <a:latin typeface="Calibri"/>
                <a:ea typeface="Calibri"/>
                <a:cs typeface="Calibri"/>
                <a:sym typeface="Calibri"/>
              </a:rPr>
              <a:t>Great Tool for Personal Branding.</a:t>
            </a:r>
            <a:br>
              <a:rPr b="1" lang="en" sz="1900">
                <a:highlight>
                  <a:srgbClr val="FFFFFF"/>
                </a:highlight>
                <a:latin typeface="Calibri"/>
                <a:ea typeface="Calibri"/>
                <a:cs typeface="Calibri"/>
                <a:sym typeface="Calibri"/>
              </a:rPr>
            </a:br>
            <a:endParaRPr b="1" sz="1000">
              <a:highlight>
                <a:srgbClr val="FFFFFF"/>
              </a:highlight>
              <a:latin typeface="Calibri"/>
              <a:ea typeface="Calibri"/>
              <a:cs typeface="Calibri"/>
              <a:sym typeface="Calibri"/>
            </a:endParaRPr>
          </a:p>
          <a:p>
            <a:pPr indent="-349250" lvl="1" marL="914400" rtl="0" algn="just">
              <a:lnSpc>
                <a:spcPct val="115000"/>
              </a:lnSpc>
              <a:spcBef>
                <a:spcPts val="0"/>
              </a:spcBef>
              <a:spcAft>
                <a:spcPts val="0"/>
              </a:spcAft>
              <a:buSzPts val="1900"/>
              <a:buFont typeface="Calibri"/>
              <a:buChar char="○"/>
            </a:pPr>
            <a:r>
              <a:rPr b="1" lang="en" sz="1900">
                <a:highlight>
                  <a:srgbClr val="FFFFFF"/>
                </a:highlight>
                <a:latin typeface="Calibri"/>
                <a:ea typeface="Calibri"/>
                <a:cs typeface="Calibri"/>
                <a:sym typeface="Calibri"/>
              </a:rPr>
              <a:t>Portfolio website</a:t>
            </a:r>
            <a:r>
              <a:rPr lang="en" sz="1900">
                <a:highlight>
                  <a:srgbClr val="FFFFFF"/>
                </a:highlight>
                <a:latin typeface="Calibri"/>
                <a:ea typeface="Calibri"/>
                <a:cs typeface="Calibri"/>
                <a:sym typeface="Calibri"/>
              </a:rPr>
              <a:t> act as a showcase of our previous work samples, all the projects &amp; papers link and the site itself is an example of on which tools and stacks we are skilled.</a:t>
            </a:r>
            <a:br>
              <a:rPr lang="en" sz="1900">
                <a:highlight>
                  <a:srgbClr val="FFFFFF"/>
                </a:highlight>
                <a:latin typeface="Calibri"/>
                <a:ea typeface="Calibri"/>
                <a:cs typeface="Calibri"/>
                <a:sym typeface="Calibri"/>
              </a:rPr>
            </a:br>
            <a:endParaRPr sz="1100">
              <a:highlight>
                <a:srgbClr val="FFFFFF"/>
              </a:highlight>
              <a:latin typeface="Calibri"/>
              <a:ea typeface="Calibri"/>
              <a:cs typeface="Calibri"/>
              <a:sym typeface="Calibri"/>
            </a:endParaRPr>
          </a:p>
          <a:p>
            <a:pPr indent="-349250" lvl="1" marL="914400" rtl="0" algn="just">
              <a:lnSpc>
                <a:spcPct val="115000"/>
              </a:lnSpc>
              <a:spcBef>
                <a:spcPts val="0"/>
              </a:spcBef>
              <a:spcAft>
                <a:spcPts val="0"/>
              </a:spcAft>
              <a:buSzPts val="1900"/>
              <a:buFont typeface="Calibri"/>
              <a:buChar char="○"/>
            </a:pPr>
            <a:r>
              <a:rPr lang="en" sz="1900">
                <a:highlight>
                  <a:srgbClr val="FFFFFF"/>
                </a:highlight>
                <a:latin typeface="Calibri"/>
                <a:ea typeface="Calibri"/>
                <a:cs typeface="Calibri"/>
                <a:sym typeface="Calibri"/>
              </a:rPr>
              <a:t>Reflect What you are.</a:t>
            </a:r>
            <a:endParaRPr sz="1900">
              <a:highlight>
                <a:srgbClr val="FFFFFF"/>
              </a:highlight>
              <a:latin typeface="Calibri"/>
              <a:ea typeface="Calibri"/>
              <a:cs typeface="Calibri"/>
              <a:sym typeface="Calibri"/>
            </a:endParaRPr>
          </a:p>
          <a:p>
            <a:pPr indent="-387350" lvl="2" marL="1371600" rtl="0" algn="l">
              <a:lnSpc>
                <a:spcPct val="115000"/>
              </a:lnSpc>
              <a:spcBef>
                <a:spcPts val="0"/>
              </a:spcBef>
              <a:spcAft>
                <a:spcPts val="0"/>
              </a:spcAft>
              <a:buSzPts val="2500"/>
              <a:buFont typeface="Calibri"/>
              <a:buChar char="■"/>
            </a:pPr>
            <a:r>
              <a:rPr lang="en" sz="1800">
                <a:latin typeface="Roboto"/>
                <a:ea typeface="Roboto"/>
                <a:cs typeface="Roboto"/>
                <a:sym typeface="Roboto"/>
              </a:rPr>
              <a:t>A well-rounded programmer portfolio is a vital asset that can make all the difference when you’re competing with other hopefuls.</a:t>
            </a:r>
            <a:endParaRPr sz="19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388650" y="640350"/>
            <a:ext cx="8366700" cy="40668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SzPts val="2100"/>
              <a:buFont typeface="Calibri"/>
              <a:buChar char="➢"/>
            </a:pPr>
            <a:r>
              <a:rPr b="1" lang="en" sz="2100">
                <a:highlight>
                  <a:srgbClr val="FFFFFF"/>
                </a:highlight>
                <a:latin typeface="Calibri"/>
                <a:ea typeface="Calibri"/>
                <a:cs typeface="Calibri"/>
                <a:sym typeface="Calibri"/>
              </a:rPr>
              <a:t>Automated Portfolio Generator</a:t>
            </a:r>
            <a:br>
              <a:rPr b="1" lang="en" sz="2100">
                <a:highlight>
                  <a:srgbClr val="FFFFFF"/>
                </a:highlight>
                <a:latin typeface="Calibri"/>
                <a:ea typeface="Calibri"/>
                <a:cs typeface="Calibri"/>
                <a:sym typeface="Calibri"/>
              </a:rPr>
            </a:br>
            <a:endParaRPr b="1" sz="1000">
              <a:highlight>
                <a:srgbClr val="FFFFFF"/>
              </a:highlight>
              <a:latin typeface="Calibri"/>
              <a:ea typeface="Calibri"/>
              <a:cs typeface="Calibri"/>
              <a:sym typeface="Calibri"/>
            </a:endParaRPr>
          </a:p>
          <a:p>
            <a:pPr indent="-361950" lvl="1" marL="914400" rtl="0" algn="just">
              <a:lnSpc>
                <a:spcPct val="115000"/>
              </a:lnSpc>
              <a:spcBef>
                <a:spcPts val="0"/>
              </a:spcBef>
              <a:spcAft>
                <a:spcPts val="0"/>
              </a:spcAft>
              <a:buSzPts val="2100"/>
              <a:buFont typeface="Calibri"/>
              <a:buChar char="○"/>
            </a:pPr>
            <a:r>
              <a:rPr lang="en" sz="2100">
                <a:highlight>
                  <a:srgbClr val="FFFFFF"/>
                </a:highlight>
                <a:latin typeface="Calibri"/>
                <a:ea typeface="Calibri"/>
                <a:cs typeface="Calibri"/>
                <a:sym typeface="Calibri"/>
              </a:rPr>
              <a:t>Automated Portfolio Generator is a easy to use </a:t>
            </a:r>
            <a:r>
              <a:rPr b="1" lang="en" sz="2100">
                <a:highlight>
                  <a:srgbClr val="FFFFFF"/>
                </a:highlight>
                <a:latin typeface="Calibri"/>
                <a:ea typeface="Calibri"/>
                <a:cs typeface="Calibri"/>
                <a:sym typeface="Calibri"/>
              </a:rPr>
              <a:t>Web Application</a:t>
            </a:r>
            <a:r>
              <a:rPr lang="en" sz="2100">
                <a:highlight>
                  <a:srgbClr val="FFFFFF"/>
                </a:highlight>
                <a:latin typeface="Calibri"/>
                <a:ea typeface="Calibri"/>
                <a:cs typeface="Calibri"/>
                <a:sym typeface="Calibri"/>
              </a:rPr>
              <a:t>, which allows individuals to </a:t>
            </a:r>
            <a:r>
              <a:rPr b="1" lang="en" sz="2100">
                <a:highlight>
                  <a:srgbClr val="FFFFFF"/>
                </a:highlight>
                <a:latin typeface="Calibri"/>
                <a:ea typeface="Calibri"/>
                <a:cs typeface="Calibri"/>
                <a:sym typeface="Calibri"/>
              </a:rPr>
              <a:t>create their own portfolio</a:t>
            </a:r>
            <a:r>
              <a:rPr lang="en" sz="2100">
                <a:highlight>
                  <a:srgbClr val="FFFFFF"/>
                </a:highlight>
                <a:latin typeface="Calibri"/>
                <a:ea typeface="Calibri"/>
                <a:cs typeface="Calibri"/>
                <a:sym typeface="Calibri"/>
              </a:rPr>
              <a:t> by simply filling the basic information.</a:t>
            </a:r>
            <a:endParaRPr sz="2100">
              <a:highlight>
                <a:srgbClr val="FFFFFF"/>
              </a:highlight>
              <a:latin typeface="Calibri"/>
              <a:ea typeface="Calibri"/>
              <a:cs typeface="Calibri"/>
              <a:sym typeface="Calibri"/>
            </a:endParaRPr>
          </a:p>
          <a:p>
            <a:pPr indent="-361950" lvl="1" marL="914400" rtl="0" algn="just">
              <a:lnSpc>
                <a:spcPct val="115000"/>
              </a:lnSpc>
              <a:spcBef>
                <a:spcPts val="0"/>
              </a:spcBef>
              <a:spcAft>
                <a:spcPts val="0"/>
              </a:spcAft>
              <a:buSzPts val="2100"/>
              <a:buFont typeface="Calibri"/>
              <a:buChar char="○"/>
            </a:pPr>
            <a:r>
              <a:rPr lang="en" sz="2100">
                <a:highlight>
                  <a:srgbClr val="FFFFFF"/>
                </a:highlight>
                <a:latin typeface="Calibri"/>
                <a:ea typeface="Calibri"/>
                <a:cs typeface="Calibri"/>
                <a:sym typeface="Calibri"/>
              </a:rPr>
              <a:t>It Include all the below features:</a:t>
            </a:r>
            <a:endParaRPr sz="2100">
              <a:highlight>
                <a:srgbClr val="FFFFFF"/>
              </a:highlight>
              <a:latin typeface="Calibri"/>
              <a:ea typeface="Calibri"/>
              <a:cs typeface="Calibri"/>
              <a:sym typeface="Calibri"/>
            </a:endParaRPr>
          </a:p>
          <a:p>
            <a:pPr indent="-361950" lvl="2" marL="1371600" rtl="0" algn="just">
              <a:lnSpc>
                <a:spcPct val="115000"/>
              </a:lnSpc>
              <a:spcBef>
                <a:spcPts val="0"/>
              </a:spcBef>
              <a:spcAft>
                <a:spcPts val="0"/>
              </a:spcAft>
              <a:buSzPts val="2100"/>
              <a:buFont typeface="Calibri"/>
              <a:buChar char="■"/>
            </a:pPr>
            <a:r>
              <a:rPr lang="en" sz="2100">
                <a:highlight>
                  <a:srgbClr val="FFFFFF"/>
                </a:highlight>
                <a:latin typeface="Calibri"/>
                <a:ea typeface="Calibri"/>
                <a:cs typeface="Calibri"/>
                <a:sym typeface="Calibri"/>
              </a:rPr>
              <a:t>Creating an account &amp; setup the profile.</a:t>
            </a:r>
            <a:endParaRPr sz="2100">
              <a:highlight>
                <a:srgbClr val="FFFFFF"/>
              </a:highlight>
              <a:latin typeface="Calibri"/>
              <a:ea typeface="Calibri"/>
              <a:cs typeface="Calibri"/>
              <a:sym typeface="Calibri"/>
            </a:endParaRPr>
          </a:p>
          <a:p>
            <a:pPr indent="-361950" lvl="2" marL="1371600" rtl="0" algn="just">
              <a:lnSpc>
                <a:spcPct val="115000"/>
              </a:lnSpc>
              <a:spcBef>
                <a:spcPts val="0"/>
              </a:spcBef>
              <a:spcAft>
                <a:spcPts val="0"/>
              </a:spcAft>
              <a:buSzPts val="2100"/>
              <a:buFont typeface="Calibri"/>
              <a:buChar char="■"/>
            </a:pPr>
            <a:r>
              <a:rPr lang="en" sz="2100">
                <a:highlight>
                  <a:srgbClr val="FFFFFF"/>
                </a:highlight>
                <a:latin typeface="Calibri"/>
                <a:ea typeface="Calibri"/>
                <a:cs typeface="Calibri"/>
                <a:sym typeface="Calibri"/>
              </a:rPr>
              <a:t>Easy SignUp using Google &amp; Github authentication.</a:t>
            </a:r>
            <a:endParaRPr sz="2100">
              <a:highlight>
                <a:srgbClr val="FFFFFF"/>
              </a:highlight>
              <a:latin typeface="Calibri"/>
              <a:ea typeface="Calibri"/>
              <a:cs typeface="Calibri"/>
              <a:sym typeface="Calibri"/>
            </a:endParaRPr>
          </a:p>
          <a:p>
            <a:pPr indent="-361950" lvl="2" marL="1371600" rtl="0" algn="just">
              <a:lnSpc>
                <a:spcPct val="115000"/>
              </a:lnSpc>
              <a:spcBef>
                <a:spcPts val="0"/>
              </a:spcBef>
              <a:spcAft>
                <a:spcPts val="0"/>
              </a:spcAft>
              <a:buSzPts val="2100"/>
              <a:buFont typeface="Calibri"/>
              <a:buChar char="■"/>
            </a:pPr>
            <a:r>
              <a:rPr lang="en" sz="2100">
                <a:highlight>
                  <a:srgbClr val="FFFFFF"/>
                </a:highlight>
                <a:latin typeface="Calibri"/>
                <a:ea typeface="Calibri"/>
                <a:cs typeface="Calibri"/>
                <a:sym typeface="Calibri"/>
              </a:rPr>
              <a:t>Adding Basic Information, work experience, education details.</a:t>
            </a:r>
            <a:endParaRPr sz="2100">
              <a:highlight>
                <a:srgbClr val="FFFFFF"/>
              </a:highlight>
              <a:latin typeface="Calibri"/>
              <a:ea typeface="Calibri"/>
              <a:cs typeface="Calibri"/>
              <a:sym typeface="Calibri"/>
            </a:endParaRPr>
          </a:p>
          <a:p>
            <a:pPr indent="-361950" lvl="2" marL="1371600" rtl="0" algn="just">
              <a:lnSpc>
                <a:spcPct val="115000"/>
              </a:lnSpc>
              <a:spcBef>
                <a:spcPts val="0"/>
              </a:spcBef>
              <a:spcAft>
                <a:spcPts val="0"/>
              </a:spcAft>
              <a:buSzPts val="2100"/>
              <a:buFont typeface="Calibri"/>
              <a:buChar char="■"/>
            </a:pPr>
            <a:r>
              <a:rPr lang="en" sz="2100">
                <a:highlight>
                  <a:srgbClr val="FFFFFF"/>
                </a:highlight>
                <a:latin typeface="Calibri"/>
                <a:ea typeface="Calibri"/>
                <a:cs typeface="Calibri"/>
                <a:sym typeface="Calibri"/>
              </a:rPr>
              <a:t>Include your Achievements &amp; Skills. </a:t>
            </a:r>
            <a:endParaRPr sz="2100">
              <a:highlight>
                <a:srgbClr val="FFFFFF"/>
              </a:highlight>
              <a:latin typeface="Calibri"/>
              <a:ea typeface="Calibri"/>
              <a:cs typeface="Calibri"/>
              <a:sym typeface="Calibri"/>
            </a:endParaRPr>
          </a:p>
          <a:p>
            <a:pPr indent="-361950" lvl="2" marL="1371600" rtl="0" algn="just">
              <a:lnSpc>
                <a:spcPct val="115000"/>
              </a:lnSpc>
              <a:spcBef>
                <a:spcPts val="0"/>
              </a:spcBef>
              <a:spcAft>
                <a:spcPts val="0"/>
              </a:spcAft>
              <a:buSzPts val="2100"/>
              <a:buFont typeface="Calibri"/>
              <a:buChar char="■"/>
            </a:pPr>
            <a:r>
              <a:rPr lang="en" sz="2100">
                <a:highlight>
                  <a:srgbClr val="FFFFFF"/>
                </a:highlight>
                <a:latin typeface="Calibri"/>
                <a:ea typeface="Calibri"/>
                <a:cs typeface="Calibri"/>
                <a:sym typeface="Calibri"/>
              </a:rPr>
              <a:t>Generating a Whole dedicated Website for the user. </a:t>
            </a:r>
            <a:endParaRPr sz="2100">
              <a:highlight>
                <a:srgbClr val="FFFFFF"/>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nvSpPr>
        <p:spPr>
          <a:xfrm>
            <a:off x="819150" y="421925"/>
            <a:ext cx="7505700" cy="9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AF7B51"/>
                </a:solidFill>
                <a:latin typeface="Nunito"/>
                <a:ea typeface="Nunito"/>
                <a:cs typeface="Nunito"/>
                <a:sym typeface="Nunito"/>
              </a:rPr>
              <a:t>EXISTING WORK WITH LIMITATIONS</a:t>
            </a:r>
            <a:endParaRPr b="1" sz="3000">
              <a:solidFill>
                <a:srgbClr val="AF7B51"/>
              </a:solidFill>
              <a:latin typeface="Nunito"/>
              <a:ea typeface="Nunito"/>
              <a:cs typeface="Nunito"/>
              <a:sym typeface="Nunito"/>
            </a:endParaRPr>
          </a:p>
        </p:txBody>
      </p:sp>
      <p:sp>
        <p:nvSpPr>
          <p:cNvPr id="146" name="Google Shape;146;p16"/>
          <p:cNvSpPr txBox="1"/>
          <p:nvPr/>
        </p:nvSpPr>
        <p:spPr>
          <a:xfrm>
            <a:off x="532200" y="1212025"/>
            <a:ext cx="8079600" cy="3318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Currently, there is nothing like portfolio generators, there are only websites like wordpress.</a:t>
            </a:r>
            <a:br>
              <a:rPr lang="en" sz="2000">
                <a:latin typeface="Calibri"/>
                <a:ea typeface="Calibri"/>
                <a:cs typeface="Calibri"/>
                <a:sym typeface="Calibri"/>
              </a:rPr>
            </a:br>
            <a:endParaRPr sz="1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Wordpress is not reliable for generating portfolios, it’s more about blogging or business website. </a:t>
            </a:r>
            <a:br>
              <a:rPr lang="en" sz="2000">
                <a:latin typeface="Calibri"/>
                <a:ea typeface="Calibri"/>
                <a:cs typeface="Calibri"/>
                <a:sym typeface="Calibri"/>
              </a:rPr>
            </a:br>
            <a:endParaRPr sz="1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Closest free tool found on the internet: </a:t>
            </a:r>
            <a:r>
              <a:rPr lang="en" sz="2000" u="sng">
                <a:solidFill>
                  <a:schemeClr val="hlink"/>
                </a:solidFill>
                <a:latin typeface="Calibri"/>
                <a:ea typeface="Calibri"/>
                <a:cs typeface="Calibri"/>
                <a:sym typeface="Calibri"/>
                <a:hlinkClick r:id="rId3"/>
              </a:rPr>
              <a:t>https://crevado.com</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Char char="○"/>
            </a:pPr>
            <a:r>
              <a:rPr lang="en" sz="2000">
                <a:latin typeface="Calibri"/>
                <a:ea typeface="Calibri"/>
                <a:cs typeface="Calibri"/>
                <a:sym typeface="Calibri"/>
              </a:rPr>
              <a:t>But the website is only limited to </a:t>
            </a:r>
            <a:r>
              <a:rPr b="1" lang="en" sz="2000">
                <a:latin typeface="Calibri"/>
                <a:ea typeface="Calibri"/>
                <a:cs typeface="Calibri"/>
                <a:sym typeface="Calibri"/>
              </a:rPr>
              <a:t>create portfolios of graphic designer</a:t>
            </a:r>
            <a:r>
              <a:rPr b="1" lang="en" sz="2000">
                <a:latin typeface="Calibri"/>
                <a:ea typeface="Calibri"/>
                <a:cs typeface="Calibri"/>
                <a:sym typeface="Calibri"/>
              </a:rPr>
              <a:t>s.</a:t>
            </a:r>
            <a:endParaRPr b="1"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Char char="○"/>
            </a:pPr>
            <a:r>
              <a:rPr lang="en" sz="2000">
                <a:latin typeface="Calibri"/>
                <a:ea typeface="Calibri"/>
                <a:cs typeface="Calibri"/>
                <a:sym typeface="Calibri"/>
              </a:rPr>
              <a:t>With the only feature of uploading the images &amp; work (graphics).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nvSpPr>
        <p:spPr>
          <a:xfrm>
            <a:off x="532200" y="1212025"/>
            <a:ext cx="8079600" cy="33183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Calibri"/>
              <a:buChar char="●"/>
            </a:pPr>
            <a:r>
              <a:rPr lang="en" sz="2100">
                <a:latin typeface="Calibri"/>
                <a:ea typeface="Calibri"/>
                <a:cs typeface="Calibri"/>
                <a:sym typeface="Calibri"/>
              </a:rPr>
              <a:t>Except for this, all the remaining websites </a:t>
            </a:r>
            <a:r>
              <a:rPr b="1" lang="en" sz="2100">
                <a:latin typeface="Calibri"/>
                <a:ea typeface="Calibri"/>
                <a:cs typeface="Calibri"/>
                <a:sym typeface="Calibri"/>
              </a:rPr>
              <a:t>only provide templates.</a:t>
            </a:r>
            <a:br>
              <a:rPr b="1" lang="en" sz="2100">
                <a:latin typeface="Calibri"/>
                <a:ea typeface="Calibri"/>
                <a:cs typeface="Calibri"/>
                <a:sym typeface="Calibri"/>
              </a:rPr>
            </a:br>
            <a:endParaRPr b="1" sz="1000">
              <a:latin typeface="Calibri"/>
              <a:ea typeface="Calibri"/>
              <a:cs typeface="Calibri"/>
              <a:sym typeface="Calibri"/>
            </a:endParaRPr>
          </a:p>
          <a:p>
            <a:pPr indent="-361950" lvl="1" marL="914400" rtl="0" algn="l">
              <a:lnSpc>
                <a:spcPct val="115000"/>
              </a:lnSpc>
              <a:spcBef>
                <a:spcPts val="0"/>
              </a:spcBef>
              <a:spcAft>
                <a:spcPts val="0"/>
              </a:spcAft>
              <a:buSzPts val="2100"/>
              <a:buFont typeface="Calibri"/>
              <a:buChar char="○"/>
            </a:pPr>
            <a:r>
              <a:rPr lang="en" sz="2100">
                <a:latin typeface="Calibri"/>
                <a:ea typeface="Calibri"/>
                <a:cs typeface="Calibri"/>
                <a:sym typeface="Calibri"/>
              </a:rPr>
              <a:t>That is, user have to edit all the details from the downloaded copy of a webpage and will have to upload it on his own. </a:t>
            </a:r>
            <a:endParaRPr sz="2100">
              <a:latin typeface="Calibri"/>
              <a:ea typeface="Calibri"/>
              <a:cs typeface="Calibri"/>
              <a:sym typeface="Calibri"/>
            </a:endParaRPr>
          </a:p>
          <a:p>
            <a:pPr indent="-361950" lvl="1" marL="914400" rtl="0" algn="l">
              <a:lnSpc>
                <a:spcPct val="115000"/>
              </a:lnSpc>
              <a:spcBef>
                <a:spcPts val="0"/>
              </a:spcBef>
              <a:spcAft>
                <a:spcPts val="0"/>
              </a:spcAft>
              <a:buSzPts val="2100"/>
              <a:buFont typeface="Calibri"/>
              <a:buChar char="○"/>
            </a:pPr>
            <a:r>
              <a:rPr lang="en" sz="2100">
                <a:latin typeface="Calibri"/>
                <a:ea typeface="Calibri"/>
                <a:cs typeface="Calibri"/>
                <a:sym typeface="Calibri"/>
              </a:rPr>
              <a:t>Examples of Website providing only templates are: </a:t>
            </a:r>
            <a:r>
              <a:rPr lang="en" sz="2100" u="sng">
                <a:solidFill>
                  <a:schemeClr val="accent5"/>
                </a:solidFill>
                <a:latin typeface="Calibri"/>
                <a:ea typeface="Calibri"/>
                <a:cs typeface="Calibri"/>
                <a:sym typeface="Calibri"/>
                <a:hlinkClick r:id="rId3">
                  <a:extLst>
                    <a:ext uri="{A12FA001-AC4F-418D-AE19-62706E023703}">
                      <ahyp:hlinkClr val="tx"/>
                    </a:ext>
                  </a:extLst>
                </a:hlinkClick>
              </a:rPr>
              <a:t>https://startbootstrap.com</a:t>
            </a:r>
            <a:br>
              <a:rPr lang="en" sz="2100">
                <a:latin typeface="Calibri"/>
                <a:ea typeface="Calibri"/>
                <a:cs typeface="Calibri"/>
                <a:sym typeface="Calibri"/>
              </a:rPr>
            </a:br>
            <a:endParaRPr sz="1000">
              <a:latin typeface="Calibri"/>
              <a:ea typeface="Calibri"/>
              <a:cs typeface="Calibri"/>
              <a:sym typeface="Calibri"/>
            </a:endParaRPr>
          </a:p>
          <a:p>
            <a:pPr indent="-361950" lvl="0" marL="457200" rtl="0" algn="l">
              <a:lnSpc>
                <a:spcPct val="115000"/>
              </a:lnSpc>
              <a:spcBef>
                <a:spcPts val="0"/>
              </a:spcBef>
              <a:spcAft>
                <a:spcPts val="0"/>
              </a:spcAft>
              <a:buSzPts val="2100"/>
              <a:buFont typeface="Calibri"/>
              <a:buChar char="●"/>
            </a:pPr>
            <a:r>
              <a:rPr lang="en" sz="2100">
                <a:latin typeface="Calibri"/>
                <a:ea typeface="Calibri"/>
                <a:cs typeface="Calibri"/>
                <a:sym typeface="Calibri"/>
              </a:rPr>
              <a:t>Hence, the options available in existing websites are very limited.</a:t>
            </a:r>
            <a:endParaRPr sz="2100">
              <a:latin typeface="Calibri"/>
              <a:ea typeface="Calibri"/>
              <a:cs typeface="Calibri"/>
              <a:sym typeface="Calibri"/>
            </a:endParaRPr>
          </a:p>
          <a:p>
            <a:pPr indent="0" lvl="0" marL="457200" rtl="0" algn="l">
              <a:lnSpc>
                <a:spcPct val="115000"/>
              </a:lnSpc>
              <a:spcBef>
                <a:spcPts val="1600"/>
              </a:spcBef>
              <a:spcAft>
                <a:spcPts val="1600"/>
              </a:spcAft>
              <a:buNone/>
            </a:pPr>
            <a:r>
              <a:t/>
            </a:r>
            <a:endParaRPr sz="2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819150" y="6000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SUMMARY OF LAST PRESENTATION</a:t>
            </a:r>
            <a:endParaRPr b="1"/>
          </a:p>
        </p:txBody>
      </p:sp>
      <p:sp>
        <p:nvSpPr>
          <p:cNvPr id="157" name="Google Shape;157;p18"/>
          <p:cNvSpPr txBox="1"/>
          <p:nvPr>
            <p:ph idx="1" type="body"/>
          </p:nvPr>
        </p:nvSpPr>
        <p:spPr>
          <a:xfrm>
            <a:off x="483425" y="1420375"/>
            <a:ext cx="8138400" cy="303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On our previous presentation we introduced our very idea and the things we want to decipher via our web-app. </a:t>
            </a:r>
            <a:endParaRPr sz="1600"/>
          </a:p>
          <a:p>
            <a:pPr indent="-330200" lvl="0" marL="457200" rtl="0" algn="l">
              <a:spcBef>
                <a:spcPts val="0"/>
              </a:spcBef>
              <a:spcAft>
                <a:spcPts val="0"/>
              </a:spcAft>
              <a:buSzPts val="1600"/>
              <a:buChar char="●"/>
            </a:pPr>
            <a:r>
              <a:rPr lang="en" sz="1600"/>
              <a:t>We also declared how we want our work to progress along with the distribution of our project into smaller segments such that efficiently we can obtain the necessary results step by step.</a:t>
            </a:r>
            <a:endParaRPr sz="1600"/>
          </a:p>
          <a:p>
            <a:pPr indent="-330200" lvl="0" marL="457200" rtl="0" algn="l">
              <a:spcBef>
                <a:spcPts val="0"/>
              </a:spcBef>
              <a:spcAft>
                <a:spcPts val="0"/>
              </a:spcAft>
              <a:buSzPts val="1600"/>
              <a:buChar char="●"/>
            </a:pPr>
            <a:r>
              <a:rPr lang="en" sz="1600"/>
              <a:t>The primary question asked to us was regarding how our project is invariably different and unique from the existing softwares and what are the new features we tend to add to our web-app.</a:t>
            </a:r>
            <a:endParaRPr sz="1600"/>
          </a:p>
          <a:p>
            <a:pPr indent="-330200" lvl="0" marL="457200" rtl="0" algn="l">
              <a:spcBef>
                <a:spcPts val="0"/>
              </a:spcBef>
              <a:spcAft>
                <a:spcPts val="0"/>
              </a:spcAft>
              <a:buSzPts val="1600"/>
              <a:buChar char="●"/>
            </a:pPr>
            <a:r>
              <a:rPr lang="en" sz="1600"/>
              <a:t>We shall now discuss on the existing works and its limitations followed by how we shall overcome these and construct a relatively better version with added features.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nvSpPr>
        <p:spPr>
          <a:xfrm>
            <a:off x="606450" y="950500"/>
            <a:ext cx="7931100" cy="3853500"/>
          </a:xfrm>
          <a:prstGeom prst="rect">
            <a:avLst/>
          </a:prstGeom>
          <a:noFill/>
          <a:ln>
            <a:noFill/>
          </a:ln>
        </p:spPr>
        <p:txBody>
          <a:bodyPr anchorCtr="0" anchor="t" bIns="91425" lIns="91425" spcFirstLastPara="1" rIns="91425" wrap="square" tIns="91425">
            <a:spAutoFit/>
          </a:bodyPr>
          <a:lstStyle/>
          <a:p>
            <a:pPr indent="-361950" lvl="0" marL="457200" rtl="0" algn="just">
              <a:lnSpc>
                <a:spcPct val="115000"/>
              </a:lnSpc>
              <a:spcBef>
                <a:spcPts val="0"/>
              </a:spcBef>
              <a:spcAft>
                <a:spcPts val="0"/>
              </a:spcAft>
              <a:buSzPts val="2100"/>
              <a:buChar char="●"/>
            </a:pPr>
            <a:r>
              <a:rPr lang="en" sz="2100"/>
              <a:t>We are developing a Progressive Web Application (PWA) that allows user to get a fully functioning responsive portfolio made in them in just few clicks. </a:t>
            </a:r>
            <a:br>
              <a:rPr lang="en" sz="2100"/>
            </a:br>
            <a:endParaRPr sz="2100"/>
          </a:p>
          <a:p>
            <a:pPr indent="-361950" lvl="0" marL="457200" rtl="0" algn="just">
              <a:lnSpc>
                <a:spcPct val="115000"/>
              </a:lnSpc>
              <a:spcBef>
                <a:spcPts val="0"/>
              </a:spcBef>
              <a:spcAft>
                <a:spcPts val="0"/>
              </a:spcAft>
              <a:buSzPts val="2100"/>
              <a:buChar char="●"/>
            </a:pPr>
            <a:r>
              <a:rPr lang="en" sz="2100"/>
              <a:t>This will save a lot of time and resources and will be extremely beneficial for the one who are applying for jobs or internships.</a:t>
            </a:r>
            <a:br>
              <a:rPr lang="en" sz="2100"/>
            </a:br>
            <a:endParaRPr sz="2100"/>
          </a:p>
          <a:p>
            <a:pPr indent="-361950" lvl="0" marL="457200" rtl="0" algn="just">
              <a:lnSpc>
                <a:spcPct val="115000"/>
              </a:lnSpc>
              <a:spcBef>
                <a:spcPts val="0"/>
              </a:spcBef>
              <a:spcAft>
                <a:spcPts val="0"/>
              </a:spcAft>
              <a:buSzPts val="2100"/>
              <a:buChar char="●"/>
            </a:pPr>
            <a:r>
              <a:rPr lang="en" sz="2100"/>
              <a:t>Automate Portfolio Generator a service which allows you to create your portfolio in easiest way possible.</a:t>
            </a:r>
            <a:endParaRPr sz="2100"/>
          </a:p>
        </p:txBody>
      </p:sp>
      <p:sp>
        <p:nvSpPr>
          <p:cNvPr id="163" name="Google Shape;163;p19"/>
          <p:cNvSpPr txBox="1"/>
          <p:nvPr/>
        </p:nvSpPr>
        <p:spPr>
          <a:xfrm>
            <a:off x="819150" y="265125"/>
            <a:ext cx="7505700" cy="9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AF7B51"/>
                </a:solidFill>
                <a:latin typeface="Nunito"/>
                <a:ea typeface="Nunito"/>
                <a:cs typeface="Nunito"/>
                <a:sym typeface="Nunito"/>
              </a:rPr>
              <a:t>Proposed Work &amp; Methodology</a:t>
            </a:r>
            <a:endParaRPr b="1" sz="3200">
              <a:solidFill>
                <a:srgbClr val="AF7B5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nvSpPr>
        <p:spPr>
          <a:xfrm>
            <a:off x="749550" y="954300"/>
            <a:ext cx="7644900" cy="39096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SzPts val="2200"/>
              <a:buChar char="●"/>
            </a:pPr>
            <a:r>
              <a:rPr lang="en" sz="2200"/>
              <a:t>The project is unique because in maximum research papers this idea is not mentioned.</a:t>
            </a:r>
            <a:endParaRPr sz="2200"/>
          </a:p>
          <a:p>
            <a:pPr indent="0" lvl="0" marL="457200" rtl="0" algn="just">
              <a:spcBef>
                <a:spcPts val="0"/>
              </a:spcBef>
              <a:spcAft>
                <a:spcPts val="0"/>
              </a:spcAft>
              <a:buNone/>
            </a:pPr>
            <a:r>
              <a:t/>
            </a:r>
            <a:endParaRPr sz="2200"/>
          </a:p>
          <a:p>
            <a:pPr indent="-368300" lvl="0" marL="457200" rtl="0" algn="just">
              <a:spcBef>
                <a:spcPts val="0"/>
              </a:spcBef>
              <a:spcAft>
                <a:spcPts val="0"/>
              </a:spcAft>
              <a:buSzPts val="2200"/>
              <a:buChar char="●"/>
            </a:pPr>
            <a:r>
              <a:rPr lang="en" sz="2200"/>
              <a:t>A portfolio can be created using technologies like wordpress but it’s not efficient</a:t>
            </a:r>
            <a:endParaRPr sz="2200"/>
          </a:p>
          <a:p>
            <a:pPr indent="0" lvl="0" marL="457200" rtl="0" algn="just">
              <a:spcBef>
                <a:spcPts val="0"/>
              </a:spcBef>
              <a:spcAft>
                <a:spcPts val="0"/>
              </a:spcAft>
              <a:buNone/>
            </a:pPr>
            <a:r>
              <a:t/>
            </a:r>
            <a:endParaRPr sz="2200"/>
          </a:p>
          <a:p>
            <a:pPr indent="-368300" lvl="0" marL="457200" rtl="0" algn="just">
              <a:spcBef>
                <a:spcPts val="0"/>
              </a:spcBef>
              <a:spcAft>
                <a:spcPts val="0"/>
              </a:spcAft>
              <a:buSzPts val="2200"/>
              <a:buChar char="●"/>
            </a:pPr>
            <a:r>
              <a:rPr lang="en" sz="2200"/>
              <a:t>But it also requires skill so for a person from non technical background cannot use it. </a:t>
            </a:r>
            <a:endParaRPr sz="2200"/>
          </a:p>
          <a:p>
            <a:pPr indent="0" lvl="0" marL="457200" rtl="0" algn="just">
              <a:spcBef>
                <a:spcPts val="0"/>
              </a:spcBef>
              <a:spcAft>
                <a:spcPts val="0"/>
              </a:spcAft>
              <a:buNone/>
            </a:pPr>
            <a:r>
              <a:t/>
            </a:r>
            <a:endParaRPr sz="2200"/>
          </a:p>
          <a:p>
            <a:pPr indent="-368300" lvl="0" marL="457200" rtl="0" algn="just">
              <a:spcBef>
                <a:spcPts val="0"/>
              </a:spcBef>
              <a:spcAft>
                <a:spcPts val="0"/>
              </a:spcAft>
              <a:buSzPts val="2200"/>
              <a:buChar char="●"/>
            </a:pPr>
            <a:r>
              <a:rPr lang="en" sz="2200"/>
              <a:t>Our project focuses makes work easy for all kind of professionals.</a:t>
            </a:r>
            <a:endParaRPr sz="2200"/>
          </a:p>
        </p:txBody>
      </p:sp>
      <p:sp>
        <p:nvSpPr>
          <p:cNvPr id="169" name="Google Shape;169;p20"/>
          <p:cNvSpPr txBox="1"/>
          <p:nvPr/>
        </p:nvSpPr>
        <p:spPr>
          <a:xfrm>
            <a:off x="888150" y="317950"/>
            <a:ext cx="7505700" cy="9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AF7B51"/>
                </a:solidFill>
                <a:latin typeface="Nunito"/>
                <a:ea typeface="Nunito"/>
                <a:cs typeface="Nunito"/>
                <a:sym typeface="Nunito"/>
              </a:rPr>
              <a:t>NOVELTY OF THE PROJECT	   </a:t>
            </a:r>
            <a:endParaRPr b="1" sz="3000">
              <a:solidFill>
                <a:srgbClr val="AF7B51"/>
              </a:solidFill>
              <a:latin typeface="Nunito"/>
              <a:ea typeface="Nunito"/>
              <a:cs typeface="Nunito"/>
              <a:sym typeface="Nunito"/>
            </a:endParaRPr>
          </a:p>
          <a:p>
            <a:pPr indent="0" lvl="0" marL="0" rtl="0" algn="l">
              <a:spcBef>
                <a:spcPts val="0"/>
              </a:spcBef>
              <a:spcAft>
                <a:spcPts val="0"/>
              </a:spcAft>
              <a:buNone/>
            </a:pPr>
            <a:r>
              <a:t/>
            </a:r>
            <a:endParaRPr sz="3000">
              <a:solidFill>
                <a:srgbClr val="AF7B51"/>
              </a:solidFill>
              <a:latin typeface="Nunito"/>
              <a:ea typeface="Nunito"/>
              <a:cs typeface="Nunito"/>
              <a:sym typeface="Nunito"/>
            </a:endParaRPr>
          </a:p>
          <a:p>
            <a:pPr indent="0" lvl="0" marL="0" rtl="0" algn="l">
              <a:spcBef>
                <a:spcPts val="0"/>
              </a:spcBef>
              <a:spcAft>
                <a:spcPts val="0"/>
              </a:spcAft>
              <a:buNone/>
            </a:pPr>
            <a:r>
              <a:t/>
            </a:r>
            <a:endParaRPr sz="3000">
              <a:solidFill>
                <a:srgbClr val="AF7B5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nvSpPr>
        <p:spPr>
          <a:xfrm>
            <a:off x="819150" y="1362000"/>
            <a:ext cx="7505700" cy="28938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SzPts val="2200"/>
              <a:buAutoNum type="arabicPeriod"/>
            </a:pPr>
            <a:r>
              <a:rPr lang="en" sz="2200"/>
              <a:t>The project is very useful in real life as these days all the jobs interview requests for a portfolio which shows all the work done by the candidate in interactive manner.</a:t>
            </a:r>
            <a:endParaRPr sz="2200"/>
          </a:p>
          <a:p>
            <a:pPr indent="0" lvl="0" marL="0" rtl="0" algn="just">
              <a:spcBef>
                <a:spcPts val="0"/>
              </a:spcBef>
              <a:spcAft>
                <a:spcPts val="0"/>
              </a:spcAft>
              <a:buNone/>
            </a:pPr>
            <a:r>
              <a:t/>
            </a:r>
            <a:endParaRPr sz="2200"/>
          </a:p>
          <a:p>
            <a:pPr indent="-368300" lvl="0" marL="457200" rtl="0" algn="just">
              <a:spcBef>
                <a:spcPts val="0"/>
              </a:spcBef>
              <a:spcAft>
                <a:spcPts val="0"/>
              </a:spcAft>
              <a:buSzPts val="2200"/>
              <a:buAutoNum type="arabicPeriod"/>
            </a:pPr>
            <a:r>
              <a:rPr lang="en" sz="2200"/>
              <a:t>So portfolio has a lot of importance in technical fields as well as non technical fields and our project makes this process of creating portfolio very easy.</a:t>
            </a:r>
            <a:endParaRPr sz="2200"/>
          </a:p>
        </p:txBody>
      </p:sp>
      <p:sp>
        <p:nvSpPr>
          <p:cNvPr id="175" name="Google Shape;175;p21"/>
          <p:cNvSpPr txBox="1"/>
          <p:nvPr/>
        </p:nvSpPr>
        <p:spPr>
          <a:xfrm>
            <a:off x="819150" y="297125"/>
            <a:ext cx="7505700" cy="9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AF7B51"/>
                </a:solidFill>
                <a:latin typeface="Nunito"/>
                <a:ea typeface="Nunito"/>
                <a:cs typeface="Nunito"/>
                <a:sym typeface="Nunito"/>
              </a:rPr>
              <a:t>REAL TIME USAGE</a:t>
            </a:r>
            <a:endParaRPr b="1" sz="3000">
              <a:solidFill>
                <a:srgbClr val="AF7B5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