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jpeg" ContentType="image/jpeg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32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7" r:id="rId26"/>
    <p:sldId id="306" r:id="rId27"/>
    <p:sldId id="308" r:id="rId28"/>
    <p:sldId id="310" r:id="rId29"/>
    <p:sldId id="309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2" r:id="rId4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88" y="-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EE0C4-D9EC-40FB-8C12-6E6CD9EFEDEB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347D7-AB5D-43E5-A40D-F5AABA4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D9EB9-E4C4-4CC6-BB04-14E21A4AE91F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2589B-9162-42E2-9DFB-F04428172E48}" type="slidenum">
              <a:rPr lang="en-US"/>
              <a:pPr/>
              <a:t>11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67BF3-ED43-4769-A245-732611A372AC}" type="slidenum">
              <a:rPr lang="en-US"/>
              <a:pPr/>
              <a:t>12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0D822-672C-4E9A-8169-D996C034D049}" type="slidenum">
              <a:rPr lang="en-US"/>
              <a:pPr/>
              <a:t>13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986D2-CD97-4C18-88DA-0DA13B27E8D4}" type="slidenum">
              <a:rPr lang="en-US"/>
              <a:pPr/>
              <a:t>14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20870-DC4F-455E-B480-D95D85C7E70B}" type="slidenum">
              <a:rPr lang="en-US"/>
              <a:pPr/>
              <a:t>15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1A86B-34AB-4212-9CCD-B183F49981A1}" type="slidenum">
              <a:rPr lang="en-US"/>
              <a:pPr/>
              <a:t>16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1A1E0-A14E-4102-8AD7-B9F9DD8962AB}" type="slidenum">
              <a:rPr lang="en-US"/>
              <a:pPr/>
              <a:t>17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87431-90B3-4B84-BC8F-AB17DF653505}" type="slidenum">
              <a:rPr lang="en-US"/>
              <a:pPr/>
              <a:t>18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C20E7-DA82-4C18-B732-7E560F081B03}" type="slidenum">
              <a:rPr lang="en-US"/>
              <a:pPr/>
              <a:t>19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21F77-4B19-430F-A66D-B2210BDB947B}" type="slidenum">
              <a:rPr lang="en-US"/>
              <a:pPr/>
              <a:t>20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1B9CC-E116-4AC9-8790-7D07568C41D9}" type="slidenum">
              <a:rPr lang="en-US"/>
              <a:pPr/>
              <a:t>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A23AF-F9CD-464E-9354-95329D56C3BC}" type="slidenum">
              <a:rPr lang="en-US"/>
              <a:pPr/>
              <a:t>21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7E550-F531-4525-993E-C04B935ECCC5}" type="slidenum">
              <a:rPr lang="en-US"/>
              <a:pPr/>
              <a:t>22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1285D-E150-4DC6-A133-31C077210687}" type="slidenum">
              <a:rPr lang="en-US"/>
              <a:pPr/>
              <a:t>23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E4A00-01B7-470D-8729-751607E11063}" type="slidenum">
              <a:rPr lang="en-US"/>
              <a:pPr/>
              <a:t>24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1AA3-E528-4C0C-9809-7DD5F72289B1}" type="slidenum">
              <a:rPr lang="en-US"/>
              <a:pPr/>
              <a:t>25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BD6F8-6A9C-4D09-ADDE-7D1F25522BEA}" type="slidenum">
              <a:rPr lang="en-US"/>
              <a:pPr/>
              <a:t>26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3D233-1FE8-4E8A-8ED8-7FD08E42A1E8}" type="slidenum">
              <a:rPr lang="en-US"/>
              <a:pPr/>
              <a:t>27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90D8D-7714-4823-9187-7277C563C27A}" type="slidenum">
              <a:rPr lang="en-US"/>
              <a:pPr/>
              <a:t>28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B5239-A2A3-45D9-A8D3-D090C713C39F}" type="slidenum">
              <a:rPr lang="en-US"/>
              <a:pPr/>
              <a:t>29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12EDA-8C68-4A54-AC51-974566C39914}" type="slidenum">
              <a:rPr lang="en-US"/>
              <a:pPr/>
              <a:t>30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EE704-1296-4D6F-8139-C73B70A86F20}" type="slidenum">
              <a:rPr lang="en-US"/>
              <a:pPr/>
              <a:t>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5BDD7E-E684-430E-9CBC-9FAFAA4DC6C1}" type="slidenum">
              <a:rPr lang="en-US"/>
              <a:pPr/>
              <a:t>31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B11C4-A9A0-4E66-A2E7-C44660C69FD7}" type="slidenum">
              <a:rPr lang="en-US"/>
              <a:pPr/>
              <a:t>32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AD65B-A76C-492A-8CCF-BCAF5E5853D2}" type="slidenum">
              <a:rPr lang="en-US"/>
              <a:pPr/>
              <a:t>33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3C9CC-97AF-40F7-A00B-F7C8CC22EAC8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66CF4-B2D2-489F-BA38-490E7A7AB368}" type="slidenum">
              <a:rPr lang="en-US"/>
              <a:pPr/>
              <a:t>35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6EE2C-5E18-4DDE-BF69-19F9E9951FCD}" type="slidenum">
              <a:rPr lang="en-US"/>
              <a:pPr/>
              <a:t>36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2AB92-22D4-477B-8371-8C2E69C31CE0}" type="slidenum">
              <a:rPr lang="en-US"/>
              <a:pPr/>
              <a:t>37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31EBD-6431-49C9-B300-F93FE9868ECD}" type="slidenum">
              <a:rPr lang="en-US"/>
              <a:pPr/>
              <a:t>38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E5339-D50B-47E1-9034-3C2842CC37FB}" type="slidenum">
              <a:rPr lang="en-US"/>
              <a:pPr/>
              <a:t>39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8738F-B687-4092-9F7A-C94FB6638FCD}" type="slidenum">
              <a:rPr lang="en-US"/>
              <a:pPr/>
              <a:t>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4D6AF-935C-4700-9644-E08919B8A108}" type="slidenum">
              <a:rPr lang="en-US"/>
              <a:pPr/>
              <a:t>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79FF8-6C3C-4687-B688-3664A8EB7005}" type="slidenum">
              <a:rPr lang="en-US"/>
              <a:pPr/>
              <a:t>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1E4FB-BF54-467E-8A26-71D8717B8225}" type="slidenum">
              <a:rPr lang="en-US"/>
              <a:pPr/>
              <a:t>8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EEC3C-0AB8-4320-B299-850DD698C834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FE31-F292-4BCA-AD50-1C12671A51D7}" type="slidenum">
              <a:rPr lang="en-US"/>
              <a:pPr/>
              <a:t>10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8B54FD-583A-4CE0-9C89-1C2705CD964F}" type="datetimeFigureOut">
              <a:rPr lang="en-IN" smtClean="0"/>
              <a:pPr/>
              <a:t>14-03-2022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914E47-281F-44D1-87A4-58CC4227819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850" y="748145"/>
            <a:ext cx="8505952" cy="1505529"/>
          </a:xfrm>
        </p:spPr>
        <p:txBody>
          <a:bodyPr>
            <a:normAutofit fontScale="90000"/>
          </a:bodyPr>
          <a:lstStyle/>
          <a:p>
            <a:pPr algn="ctr"/>
            <a:r>
              <a:rPr lang="en-IN" i="1" dirty="0" smtClean="0">
                <a:solidFill>
                  <a:srgbClr val="FFFF00"/>
                </a:solidFill>
                <a:latin typeface="Arial Black" pitchFamily="34" charset="0"/>
              </a:rPr>
              <a:t>Organizational Behaviour</a:t>
            </a:r>
            <a:endParaRPr lang="en-US" i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849" y="3879273"/>
            <a:ext cx="8898659" cy="1496291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IN" i="1" dirty="0" smtClean="0"/>
              <a:t>VITBS</a:t>
            </a:r>
            <a:endParaRPr lang="en-IN" i="1" dirty="0" smtClean="0"/>
          </a:p>
          <a:p>
            <a:pPr algn="ctr"/>
            <a:r>
              <a:rPr lang="en-IN" i="1" dirty="0" smtClean="0"/>
              <a:t>VIT Bhopal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Management Functions (cont’d)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26716" y="1327151"/>
            <a:ext cx="7677150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Controlling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latin typeface="Tahoma" pitchFamily="34" charset="0"/>
              </a:rPr>
              <a:t>Monitoring activities to ensure they are being accomplished as planned and correcting any significant deviations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blackWhite">
          <a:xfrm>
            <a:off x="742950" y="365125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Mintzberg’s Managerial Roles</a:t>
            </a:r>
          </a:p>
        </p:txBody>
      </p:sp>
      <p:pic>
        <p:nvPicPr>
          <p:cNvPr id="29700" name="Picture 4" descr="Chap01Bkgd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811742" y="1427163"/>
            <a:ext cx="8268758" cy="3427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42950" y="6096001"/>
            <a:ext cx="520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i="1">
                <a:solidFill>
                  <a:schemeClr val="tx1"/>
                </a:solidFill>
              </a:rPr>
              <a:t>Source: </a:t>
            </a:r>
            <a:r>
              <a:rPr lang="en-US" sz="900">
                <a:solidFill>
                  <a:schemeClr val="tx1"/>
                </a:solidFill>
              </a:rPr>
              <a:t>Adapted from </a:t>
            </a:r>
            <a:r>
              <a:rPr lang="en-US" sz="900" i="1">
                <a:solidFill>
                  <a:schemeClr val="tx1"/>
                </a:solidFill>
              </a:rPr>
              <a:t>The Nature of Managerial Work </a:t>
            </a:r>
            <a:r>
              <a:rPr lang="en-US" sz="900">
                <a:solidFill>
                  <a:schemeClr val="tx1"/>
                </a:solidFill>
              </a:rPr>
              <a:t>by H. Mintzberg. Copyright © 1973 by H. Mintzberg. Reprinted by permission of Pearson Education.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Mintzberg’s Managerial Roles (cont’d)</a:t>
            </a:r>
          </a:p>
        </p:txBody>
      </p:sp>
      <p:pic>
        <p:nvPicPr>
          <p:cNvPr id="30724" name="Picture 4" descr="Chap01Bkgd03"/>
          <p:cNvPicPr>
            <a:picLocks noChangeAspect="1" noChangeArrowheads="1"/>
          </p:cNvPicPr>
          <p:nvPr/>
        </p:nvPicPr>
        <p:blipFill>
          <a:blip r:embed="rId3"/>
          <a:srcRect r="241" b="441"/>
          <a:stretch>
            <a:fillRect/>
          </a:stretch>
        </p:blipFill>
        <p:spPr bwMode="gray">
          <a:xfrm>
            <a:off x="851298" y="1409700"/>
            <a:ext cx="8182769" cy="413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42950" y="6111876"/>
            <a:ext cx="520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i="1">
                <a:solidFill>
                  <a:schemeClr val="tx1"/>
                </a:solidFill>
              </a:rPr>
              <a:t>Source: </a:t>
            </a:r>
            <a:r>
              <a:rPr lang="en-US" sz="900">
                <a:solidFill>
                  <a:schemeClr val="tx1"/>
                </a:solidFill>
              </a:rPr>
              <a:t>Adapted from </a:t>
            </a:r>
            <a:r>
              <a:rPr lang="en-US" sz="900" i="1">
                <a:solidFill>
                  <a:schemeClr val="tx1"/>
                </a:solidFill>
              </a:rPr>
              <a:t>The Nature of Managerial Work </a:t>
            </a:r>
            <a:r>
              <a:rPr lang="en-US" sz="900">
                <a:solidFill>
                  <a:schemeClr val="tx1"/>
                </a:solidFill>
              </a:rPr>
              <a:t>by H. Mintzberg. Copyright © 1973 by H. Mintzberg. Reprinted by permission of Pearson Education.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Mintzberg’s Managerial Roles (cont’d)</a:t>
            </a:r>
          </a:p>
        </p:txBody>
      </p:sp>
      <p:pic>
        <p:nvPicPr>
          <p:cNvPr id="31748" name="Picture 4" descr="Chap01Bkgd03"/>
          <p:cNvPicPr>
            <a:picLocks noChangeAspect="1" noChangeArrowheads="1"/>
          </p:cNvPicPr>
          <p:nvPr/>
        </p:nvPicPr>
        <p:blipFill>
          <a:blip r:embed="rId3"/>
          <a:srcRect t="3044" r="243" b="406"/>
          <a:stretch>
            <a:fillRect/>
          </a:stretch>
        </p:blipFill>
        <p:spPr bwMode="gray">
          <a:xfrm>
            <a:off x="861617" y="1357313"/>
            <a:ext cx="8160411" cy="4348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42950" y="6111876"/>
            <a:ext cx="520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i="1">
                <a:solidFill>
                  <a:schemeClr val="tx1"/>
                </a:solidFill>
              </a:rPr>
              <a:t>Source: </a:t>
            </a:r>
            <a:r>
              <a:rPr lang="en-US" sz="900">
                <a:solidFill>
                  <a:schemeClr val="tx1"/>
                </a:solidFill>
              </a:rPr>
              <a:t>Adapted from </a:t>
            </a:r>
            <a:r>
              <a:rPr lang="en-US" sz="900" i="1">
                <a:solidFill>
                  <a:schemeClr val="tx1"/>
                </a:solidFill>
              </a:rPr>
              <a:t>The Nature of Managerial Work </a:t>
            </a:r>
            <a:r>
              <a:rPr lang="en-US" sz="900">
                <a:solidFill>
                  <a:schemeClr val="tx1"/>
                </a:solidFill>
              </a:rPr>
              <a:t>by H. Mintzberg. Copyright © 1973 by H. Mintzberg. Reprinted by permission of Pearson Education.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Management Skills</a:t>
            </a:r>
          </a:p>
        </p:txBody>
      </p:sp>
      <p:pic>
        <p:nvPicPr>
          <p:cNvPr id="32772" name="Picture 4" descr="j02307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873376"/>
            <a:ext cx="4375150" cy="2841625"/>
          </a:xfrm>
          <a:prstGeom prst="rect">
            <a:avLst/>
          </a:prstGeom>
          <a:noFill/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14677" y="1371600"/>
            <a:ext cx="4787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Technical Skills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The ability to apply specialized knowledge or expertise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990600" y="2743201"/>
            <a:ext cx="470535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Human Skills</a:t>
            </a:r>
            <a:endParaRPr lang="en-US" sz="2000">
              <a:solidFill>
                <a:srgbClr val="CC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The ability to work with, understand, and motivate other people, both individually and      in groups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990600" y="4800600"/>
            <a:ext cx="52006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Conceptual Skills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The mental ability to analyze and diagnose complex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4" grpId="0" autoUpdateAnimBg="0"/>
      <p:bldP spid="327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blackWhite">
          <a:xfrm>
            <a:off x="742950" y="304800"/>
            <a:ext cx="8420100" cy="9144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 sz="2900"/>
              <a:t>Effective Versus Successful Managerial Activities (Luthans)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blackWhite">
          <a:xfrm>
            <a:off x="784225" y="1600200"/>
            <a:ext cx="8337550" cy="4191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anchor="ctr"/>
          <a:lstStyle/>
          <a:p>
            <a:pPr marL="568325" indent="-457200">
              <a:spcBef>
                <a:spcPct val="35000"/>
              </a:spcBef>
              <a:buClr>
                <a:srgbClr val="336699"/>
              </a:buClr>
              <a:buFontTx/>
              <a:buAutoNum type="arabicPeriod"/>
            </a:pPr>
            <a:r>
              <a:rPr lang="en-US" sz="2400" dirty="0">
                <a:solidFill>
                  <a:srgbClr val="D3E307"/>
                </a:solidFill>
              </a:rPr>
              <a:t>Traditional Management</a:t>
            </a:r>
          </a:p>
          <a:p>
            <a:pPr marL="1025525" lvl="1" indent="-457200">
              <a:spcBef>
                <a:spcPct val="35000"/>
              </a:spcBef>
              <a:buClr>
                <a:srgbClr val="CC6600"/>
              </a:buClr>
              <a:buFontTx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Decision making, planning, and controlling</a:t>
            </a:r>
          </a:p>
          <a:p>
            <a:pPr marL="568325" indent="-457200">
              <a:spcBef>
                <a:spcPct val="35000"/>
              </a:spcBef>
              <a:buClr>
                <a:srgbClr val="336699"/>
              </a:buClr>
              <a:buFontTx/>
              <a:buAutoNum type="arabicPeriod"/>
            </a:pPr>
            <a:r>
              <a:rPr lang="en-US" sz="2400" dirty="0">
                <a:solidFill>
                  <a:srgbClr val="D3E307"/>
                </a:solidFill>
              </a:rPr>
              <a:t>Communication</a:t>
            </a:r>
          </a:p>
          <a:p>
            <a:pPr marL="1025525" lvl="1" indent="-457200">
              <a:spcBef>
                <a:spcPct val="35000"/>
              </a:spcBef>
              <a:buClr>
                <a:srgbClr val="CC6600"/>
              </a:buClr>
              <a:buFontTx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Exchanging routine information and processing paperwork</a:t>
            </a:r>
          </a:p>
          <a:p>
            <a:pPr marL="568325" indent="-457200">
              <a:spcBef>
                <a:spcPct val="35000"/>
              </a:spcBef>
              <a:buClr>
                <a:srgbClr val="336699"/>
              </a:buClr>
              <a:buFontTx/>
              <a:buAutoNum type="arabicPeriod"/>
            </a:pPr>
            <a:r>
              <a:rPr lang="en-US" sz="2400" dirty="0">
                <a:solidFill>
                  <a:srgbClr val="D3E307"/>
                </a:solidFill>
              </a:rPr>
              <a:t>Human Resource Management</a:t>
            </a:r>
          </a:p>
          <a:p>
            <a:pPr marL="1025525" lvl="1" indent="-457200">
              <a:spcBef>
                <a:spcPct val="35000"/>
              </a:spcBef>
              <a:buClr>
                <a:srgbClr val="CC6600"/>
              </a:buClr>
              <a:buFontTx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Motivating, disciplining, managing conflict, staffing, and training</a:t>
            </a:r>
          </a:p>
          <a:p>
            <a:pPr marL="568325" indent="-457200">
              <a:spcBef>
                <a:spcPct val="35000"/>
              </a:spcBef>
              <a:buClr>
                <a:srgbClr val="336699"/>
              </a:buClr>
              <a:buFontTx/>
              <a:buAutoNum type="arabicPeriod"/>
            </a:pPr>
            <a:r>
              <a:rPr lang="en-US" sz="2400" dirty="0">
                <a:solidFill>
                  <a:srgbClr val="D3E307"/>
                </a:solidFill>
              </a:rPr>
              <a:t>Networking</a:t>
            </a:r>
          </a:p>
          <a:p>
            <a:pPr marL="1025525" lvl="1" indent="-457200">
              <a:spcBef>
                <a:spcPct val="35000"/>
              </a:spcBef>
              <a:buClr>
                <a:srgbClr val="CC6600"/>
              </a:buClr>
              <a:buFontTx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Socializing, politicking, and interacting with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Allocation of Activities by Time</a:t>
            </a: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5834" y="1319214"/>
            <a:ext cx="715433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blackWhite">
          <a:xfrm>
            <a:off x="742950" y="951339"/>
            <a:ext cx="8420100" cy="674253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 dirty="0" smtClean="0"/>
              <a:t>Organizational </a:t>
            </a:r>
            <a:r>
              <a:rPr lang="en-US" dirty="0"/>
              <a:t>Behavior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75855" y="2050473"/>
            <a:ext cx="846974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6600"/>
                </a:solidFill>
              </a:rPr>
              <a:t>Organizational Behavior (OB)</a:t>
            </a:r>
          </a:p>
          <a:p>
            <a:pPr algn="just">
              <a:spcBef>
                <a:spcPct val="50000"/>
              </a:spcBef>
            </a:pPr>
            <a:r>
              <a:rPr lang="en-US" sz="3600" dirty="0">
                <a:solidFill>
                  <a:schemeClr val="tx1"/>
                </a:solidFill>
              </a:rPr>
              <a:t>A field of study that investigates the impact that individuals, groups, and structure have on behavior within organizations, for the purpose of applying such knowledge toward improving an organization’s effectiveness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blackWhite">
          <a:xfrm>
            <a:off x="660400" y="381000"/>
            <a:ext cx="8667750" cy="8382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 sz="2900"/>
              <a:t>Complementing Intuition with Systematic Study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02639" y="3962400"/>
            <a:ext cx="800735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Systematic Study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Looking at relationships, attempting to attribute causes and effects, and drawing conclusions based on scientific evidence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Provides a means to predict behaviors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073150" y="1600200"/>
            <a:ext cx="8255000" cy="143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Intuition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“Gut” feelings about “why I do what I do” and “what makes others tick”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2971801"/>
            <a:ext cx="8172450" cy="1096963"/>
            <a:chOff x="576" y="2093"/>
            <a:chExt cx="4752" cy="691"/>
          </a:xfrm>
        </p:grpSpPr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576" y="2439"/>
              <a:ext cx="4752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8920" name="Picture 8" descr="j01996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4" y="2093"/>
              <a:ext cx="1151" cy="691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837" y="1071417"/>
            <a:ext cx="9795164" cy="556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898650" y="2057400"/>
            <a:ext cx="6438900" cy="14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4400" b="1" dirty="0">
                <a:solidFill>
                  <a:srgbClr val="CC6600"/>
                </a:solidFill>
              </a:rPr>
              <a:t>What Is Organizational Behavior?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036" y="803564"/>
            <a:ext cx="7462982" cy="591126"/>
          </a:xfrm>
          <a:solidFill>
            <a:srgbClr val="FFC000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Contributing Disciplines to the OB Field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3112655"/>
            <a:ext cx="8172450" cy="3519053"/>
            <a:chOff x="168" y="1476"/>
            <a:chExt cx="4992" cy="2508"/>
          </a:xfrm>
        </p:grpSpPr>
        <p:pic>
          <p:nvPicPr>
            <p:cNvPr id="4198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" y="1476"/>
              <a:ext cx="3768" cy="2508"/>
            </a:xfrm>
            <a:prstGeom prst="rect">
              <a:avLst/>
            </a:prstGeom>
            <a:solidFill>
              <a:srgbClr val="CC6600"/>
            </a:solidFill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6" y="2520"/>
              <a:ext cx="180" cy="174"/>
            </a:xfrm>
            <a:prstGeom prst="rect">
              <a:avLst/>
            </a:prstGeom>
            <a:solidFill>
              <a:srgbClr val="CC6600"/>
            </a:solidFill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991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68" y="3782"/>
              <a:ext cx="180" cy="66"/>
            </a:xfrm>
            <a:prstGeom prst="rect">
              <a:avLst/>
            </a:prstGeom>
            <a:solidFill>
              <a:srgbClr val="CC6600"/>
            </a:solidFill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936" y="2346"/>
              <a:ext cx="1224" cy="636"/>
              <a:chOff x="4152" y="2346"/>
              <a:chExt cx="1224" cy="636"/>
            </a:xfrm>
          </p:grpSpPr>
          <p:pic>
            <p:nvPicPr>
              <p:cNvPr id="41993" name="Picture 9"/>
              <p:cNvPicPr>
                <a:picLocks noChangeAspect="1" noChangeArrowheads="1"/>
              </p:cNvPicPr>
              <p:nvPr/>
            </p:nvPicPr>
            <p:blipFill>
              <a:blip r:embed="rId6"/>
              <a:srcRect l="15866"/>
              <a:stretch>
                <a:fillRect/>
              </a:stretch>
            </p:blipFill>
            <p:spPr bwMode="auto">
              <a:xfrm>
                <a:off x="4152" y="2346"/>
                <a:ext cx="1220" cy="636"/>
              </a:xfrm>
              <a:prstGeom prst="rect">
                <a:avLst/>
              </a:prstGeom>
              <a:solidFill>
                <a:srgbClr val="CC6600"/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1994" name="Picture 10"/>
              <p:cNvPicPr>
                <a:picLocks noChangeAspect="1" noChangeArrowheads="1"/>
              </p:cNvPicPr>
              <p:nvPr/>
            </p:nvPicPr>
            <p:blipFill>
              <a:blip r:embed="rId7"/>
              <a:srcRect r="27411"/>
              <a:stretch>
                <a:fillRect/>
              </a:stretch>
            </p:blipFill>
            <p:spPr bwMode="auto">
              <a:xfrm>
                <a:off x="5284" y="2592"/>
                <a:ext cx="92" cy="54"/>
              </a:xfrm>
              <a:prstGeom prst="rect">
                <a:avLst/>
              </a:prstGeom>
              <a:solidFill>
                <a:srgbClr val="CC6600"/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990600" y="1588655"/>
            <a:ext cx="7677150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6600"/>
                </a:solidFill>
              </a:rPr>
              <a:t>Psychology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1"/>
                </a:solidFill>
              </a:rPr>
              <a:t>The science that seeks to measure, explain, and sometimes change the behavior of humans and other animals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6438900" y="3433763"/>
            <a:ext cx="742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6438900" y="5257800"/>
            <a:ext cx="742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012" name="Picture 4" descr="Ex1-3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983" y="4038601"/>
            <a:ext cx="1857375" cy="708025"/>
          </a:xfrm>
          <a:prstGeom prst="rect">
            <a:avLst/>
          </a:prstGeom>
          <a:noFill/>
        </p:spPr>
      </p:pic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2255" y="720436"/>
            <a:ext cx="7804728" cy="574964"/>
          </a:xfrm>
          <a:solidFill>
            <a:srgbClr val="FFC000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900"/>
              <a:t>Contributing Disciplines to the OB Field (cont’d)</a:t>
            </a:r>
          </a:p>
        </p:txBody>
      </p:sp>
      <p:pic>
        <p:nvPicPr>
          <p:cNvPr id="43014" name="Picture 6" descr="Ex1-3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9191" y="2443164"/>
            <a:ext cx="3706151" cy="1976437"/>
          </a:xfrm>
          <a:prstGeom prst="rect">
            <a:avLst/>
          </a:prstGeom>
          <a:noFill/>
        </p:spPr>
      </p:pic>
      <p:pic>
        <p:nvPicPr>
          <p:cNvPr id="43015" name="Picture 7" descr="Ex1-3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8109" y="4537076"/>
            <a:ext cx="3685514" cy="1406525"/>
          </a:xfrm>
          <a:prstGeom prst="rect">
            <a:avLst/>
          </a:prstGeom>
          <a:noFill/>
        </p:spPr>
      </p:pic>
      <p:pic>
        <p:nvPicPr>
          <p:cNvPr id="43016" name="Picture 8" descr="Ex1-3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99300" y="2900364"/>
            <a:ext cx="2146300" cy="1030287"/>
          </a:xfrm>
          <a:prstGeom prst="rect">
            <a:avLst/>
          </a:prstGeom>
          <a:noFill/>
        </p:spPr>
      </p:pic>
      <p:sp>
        <p:nvSpPr>
          <p:cNvPr id="43017" name="AutoShape 9"/>
          <p:cNvSpPr>
            <a:spLocks/>
          </p:cNvSpPr>
          <p:nvPr/>
        </p:nvSpPr>
        <p:spPr bwMode="auto">
          <a:xfrm>
            <a:off x="2765425" y="3429000"/>
            <a:ext cx="330200" cy="18288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2517775" y="4349750"/>
            <a:ext cx="24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3019" name="Picture 11" descr="Ex1-3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99301" y="4729163"/>
            <a:ext cx="1461823" cy="1028700"/>
          </a:xfrm>
          <a:prstGeom prst="rect">
            <a:avLst/>
          </a:prstGeom>
          <a:noFill/>
        </p:spPr>
      </p:pic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037035" y="1371600"/>
            <a:ext cx="77597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Sociology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The study of people in relation to their fellow human beings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831272"/>
            <a:ext cx="8667750" cy="464127"/>
          </a:xfrm>
          <a:solidFill>
            <a:srgbClr val="FFC000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2900"/>
              <a:t>Contributing Disciplines to the OB Field (cont’d)</a:t>
            </a:r>
          </a:p>
        </p:txBody>
      </p:sp>
      <p:pic>
        <p:nvPicPr>
          <p:cNvPr id="44035" name="Picture 3" descr="Ex1-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4035425"/>
            <a:ext cx="2774025" cy="731838"/>
          </a:xfrm>
          <a:prstGeom prst="rect">
            <a:avLst/>
          </a:prstGeom>
          <a:noFill/>
        </p:spPr>
      </p:pic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7205927" y="4400550"/>
            <a:ext cx="4677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037" name="Picture 5" descr="Ex1-3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8064" y="3429000"/>
            <a:ext cx="3602963" cy="1943100"/>
          </a:xfrm>
          <a:prstGeom prst="rect">
            <a:avLst/>
          </a:prstGeom>
          <a:noFill/>
        </p:spPr>
      </p:pic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3370792" y="4394200"/>
            <a:ext cx="4677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039" name="Picture 7" descr="Ex1-3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8678" y="3886200"/>
            <a:ext cx="1461823" cy="1028700"/>
          </a:xfrm>
          <a:prstGeom prst="rect">
            <a:avLst/>
          </a:prstGeom>
          <a:noFill/>
        </p:spPr>
      </p:pic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46545" y="1801090"/>
            <a:ext cx="8599055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6600"/>
                </a:solidFill>
              </a:rPr>
              <a:t>Social Psychology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1"/>
                </a:solidFill>
              </a:rPr>
              <a:t>An area within psychology that blends concepts from psychology and sociology and that focuses on the influence of people on one another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026" descr="Ex1-3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202" y="3157538"/>
            <a:ext cx="1485900" cy="1046162"/>
          </a:xfrm>
          <a:prstGeom prst="rect">
            <a:avLst/>
          </a:prstGeom>
          <a:noFill/>
        </p:spPr>
      </p:pic>
      <p:sp>
        <p:nvSpPr>
          <p:cNvPr id="45059" name="Line 1027"/>
          <p:cNvSpPr>
            <a:spLocks noChangeShapeType="1"/>
          </p:cNvSpPr>
          <p:nvPr/>
        </p:nvSpPr>
        <p:spPr bwMode="auto">
          <a:xfrm>
            <a:off x="6641835" y="3654425"/>
            <a:ext cx="6879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840508" y="877454"/>
            <a:ext cx="8487641" cy="494145"/>
          </a:xfrm>
          <a:solidFill>
            <a:srgbClr val="FFC000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900"/>
              <a:t>Contributing Disciplines to the OB Field (cont’d)</a:t>
            </a:r>
          </a:p>
        </p:txBody>
      </p:sp>
      <p:sp>
        <p:nvSpPr>
          <p:cNvPr id="45061" name="Line 1029"/>
          <p:cNvSpPr>
            <a:spLocks noChangeShapeType="1"/>
          </p:cNvSpPr>
          <p:nvPr/>
        </p:nvSpPr>
        <p:spPr bwMode="auto">
          <a:xfrm>
            <a:off x="6806936" y="4876800"/>
            <a:ext cx="4677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5062" name="Picture 1030" descr="Ex1-3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7605" y="3048000"/>
            <a:ext cx="3786981" cy="1214438"/>
          </a:xfrm>
          <a:prstGeom prst="rect">
            <a:avLst/>
          </a:prstGeom>
          <a:noFill/>
        </p:spPr>
      </p:pic>
      <p:pic>
        <p:nvPicPr>
          <p:cNvPr id="45063" name="Picture 1031" descr="Ex1-3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4527" y="4454526"/>
            <a:ext cx="1903809" cy="1031875"/>
          </a:xfrm>
          <a:prstGeom prst="rect">
            <a:avLst/>
          </a:prstGeom>
          <a:noFill/>
        </p:spPr>
      </p:pic>
      <p:pic>
        <p:nvPicPr>
          <p:cNvPr id="45064" name="Picture 1032" descr="Ex1-3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7285" y="4446588"/>
            <a:ext cx="3797300" cy="1039812"/>
          </a:xfrm>
          <a:prstGeom prst="rect">
            <a:avLst/>
          </a:prstGeom>
          <a:noFill/>
        </p:spPr>
      </p:pic>
      <p:sp>
        <p:nvSpPr>
          <p:cNvPr id="45065" name="AutoShape 1033"/>
          <p:cNvSpPr>
            <a:spLocks/>
          </p:cNvSpPr>
          <p:nvPr/>
        </p:nvSpPr>
        <p:spPr bwMode="auto">
          <a:xfrm>
            <a:off x="3009635" y="3581400"/>
            <a:ext cx="330200" cy="12319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34"/>
          <p:cNvSpPr>
            <a:spLocks noChangeShapeType="1"/>
          </p:cNvSpPr>
          <p:nvPr/>
        </p:nvSpPr>
        <p:spPr bwMode="auto">
          <a:xfrm>
            <a:off x="2761985" y="4121150"/>
            <a:ext cx="24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5067" name="Picture 1035" descr="Ex1-3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1" y="3787776"/>
            <a:ext cx="2266685" cy="708025"/>
          </a:xfrm>
          <a:prstGeom prst="rect">
            <a:avLst/>
          </a:prstGeom>
          <a:noFill/>
        </p:spPr>
      </p:pic>
      <p:sp>
        <p:nvSpPr>
          <p:cNvPr id="45069" name="Text Box 1037"/>
          <p:cNvSpPr txBox="1">
            <a:spLocks noChangeArrowheads="1"/>
          </p:cNvSpPr>
          <p:nvPr/>
        </p:nvSpPr>
        <p:spPr bwMode="auto">
          <a:xfrm>
            <a:off x="692727" y="1597890"/>
            <a:ext cx="8635999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6600"/>
                </a:solidFill>
              </a:rPr>
              <a:t>Anthropology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1"/>
                </a:solidFill>
              </a:rPr>
              <a:t>The study of societies to learn about human beings and their activities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ChangeArrowheads="1"/>
          </p:cNvSpPr>
          <p:nvPr/>
        </p:nvSpPr>
        <p:spPr bwMode="auto">
          <a:xfrm>
            <a:off x="3962400" y="3886200"/>
            <a:ext cx="4127500" cy="1371600"/>
          </a:xfrm>
          <a:prstGeom prst="rightArrow">
            <a:avLst>
              <a:gd name="adj1" fmla="val 53704"/>
              <a:gd name="adj2" fmla="val 36111"/>
            </a:avLst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889250" y="4038601"/>
            <a:ext cx="908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007350" y="4038601"/>
            <a:ext cx="908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60400" y="1524000"/>
            <a:ext cx="7016750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Contingency variables: “It Depends!”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Situational factors that make the main relationship between two variables change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—</a:t>
            </a:r>
            <a:r>
              <a:rPr lang="en-US" sz="2200">
                <a:solidFill>
                  <a:schemeClr val="tx1"/>
                </a:solidFill>
              </a:rPr>
              <a:t>e.g., the relationship may hold for one condition but not another</a:t>
            </a:r>
            <a:r>
              <a:rPr lang="en-US" sz="2400">
                <a:solidFill>
                  <a:schemeClr val="tx1"/>
                </a:solidFill>
                <a:latin typeface="Tahoma" pitchFamily="34" charset="0"/>
              </a:rPr>
              <a:t>  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155700" y="4419600"/>
            <a:ext cx="165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Country 1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889250" y="5486401"/>
            <a:ext cx="908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8007350" y="5486401"/>
            <a:ext cx="908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4622800" y="5562600"/>
            <a:ext cx="1403350" cy="1295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155700" y="5791200"/>
            <a:ext cx="165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Country 2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127500" y="43434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May be related to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127500" y="5791200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May NOT be related to 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74295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742950" y="5791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In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blackWhite">
          <a:xfrm>
            <a:off x="4540250" y="4572001"/>
            <a:ext cx="2063750" cy="1076325"/>
          </a:xfrm>
          <a:prstGeom prst="rect">
            <a:avLst/>
          </a:prstGeom>
          <a:solidFill>
            <a:srgbClr val="CC660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/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Domestic</a:t>
            </a:r>
            <a:br>
              <a:rPr lang="en-US" sz="2400">
                <a:solidFill>
                  <a:srgbClr val="FFFFFF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Partners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825500" y="554182"/>
            <a:ext cx="7856682" cy="665018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/>
              <a:t>Major Workforce Diversity Categories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blackWhite">
          <a:xfrm>
            <a:off x="2971800" y="3886200"/>
            <a:ext cx="1981200" cy="838200"/>
          </a:xfrm>
          <a:prstGeom prst="rect">
            <a:avLst/>
          </a:prstGeom>
          <a:solidFill>
            <a:srgbClr val="D3E307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Race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blackWhite">
          <a:xfrm>
            <a:off x="6026150" y="3581400"/>
            <a:ext cx="2971800" cy="695325"/>
          </a:xfrm>
          <a:prstGeom prst="rect">
            <a:avLst/>
          </a:prstGeom>
          <a:solidFill>
            <a:srgbClr val="D3E307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/>
            <a:r>
              <a:rPr lang="en-IN" sz="2400" dirty="0" smtClean="0">
                <a:latin typeface="Times New Roman" pitchFamily="18" charset="0"/>
              </a:rPr>
              <a:t>Religion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blackWhite">
          <a:xfrm>
            <a:off x="5695950" y="2057400"/>
            <a:ext cx="2474781" cy="977900"/>
          </a:xfrm>
          <a:prstGeom prst="rect">
            <a:avLst/>
          </a:prstGeom>
          <a:solidFill>
            <a:srgbClr val="CC660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/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National</a:t>
            </a:r>
            <a:br>
              <a:rPr lang="en-US" sz="2400">
                <a:solidFill>
                  <a:srgbClr val="FFFFFF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Origin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blackWhite">
          <a:xfrm>
            <a:off x="4044950" y="2895600"/>
            <a:ext cx="2201333" cy="1066800"/>
          </a:xfrm>
          <a:prstGeom prst="rect">
            <a:avLst/>
          </a:prstGeom>
          <a:solidFill>
            <a:srgbClr val="336699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/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Age</a:t>
            </a:r>
            <a:endParaRPr lang="en-US" sz="20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blackWhite">
          <a:xfrm>
            <a:off x="1733550" y="2209801"/>
            <a:ext cx="2971800" cy="822325"/>
          </a:xfrm>
          <a:prstGeom prst="rect">
            <a:avLst/>
          </a:prstGeom>
          <a:solidFill>
            <a:srgbClr val="D3E307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Disability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blackWhite">
          <a:xfrm>
            <a:off x="742950" y="1600200"/>
            <a:ext cx="1568450" cy="914400"/>
          </a:xfrm>
          <a:prstGeom prst="rect">
            <a:avLst/>
          </a:prstGeom>
          <a:solidFill>
            <a:srgbClr val="CC660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eaLnBrk="0" hangingPunct="0"/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Gender</a:t>
            </a:r>
            <a:endParaRPr lang="en-US" sz="200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 advAuto="0"/>
      <p:bldP spid="50180" grpId="0" build="p" autoUpdateAnimBg="0" advAuto="0"/>
      <p:bldP spid="50181" grpId="0" build="p" autoUpdateAnimBg="0" advAuto="0"/>
      <p:bldP spid="50182" grpId="0" build="p" autoUpdateAnimBg="0" advAuto="0"/>
      <p:bldP spid="50183" grpId="0" build="p" autoUpdateAnimBg="0" advAuto="0"/>
      <p:bldP spid="50184" grpId="0" build="p" autoUpdateAnimBg="0" advAuto="0"/>
      <p:bldP spid="50186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766618"/>
            <a:ext cx="8420100" cy="528782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Challenges and Opportunities for OB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524000"/>
            <a:ext cx="84201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CC6600"/>
                </a:solidFill>
              </a:rPr>
              <a:t>Responding to Globalization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Increased foreign assignments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Working with people from different cultures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Coping with anti-capitalism backlash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Overseeing movement of jobs to countries with       low-cost labor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Managing people during the war on terror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CC6600"/>
                </a:solidFill>
              </a:rPr>
              <a:t>Managing Workforce Diversity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Embracing diversity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Changing U.S. demographics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Implications for managers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Recognizing and responding to differences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20100" cy="838200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/>
          <a:lstStyle/>
          <a:p>
            <a:pPr algn="l"/>
            <a:r>
              <a:rPr lang="en-US" sz="2900"/>
              <a:t>Challenges and Opportunities for OB (cont’d)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CC6600"/>
                </a:solidFill>
              </a:rPr>
              <a:t>Improving Quality and Productivity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Quality management (QM)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Process reengineering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CC6600"/>
                </a:solidFill>
              </a:rPr>
              <a:t>Responding to the Labor Shortage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Changing work force demographics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Fewer skilled laborers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Early retirements and older workers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CC6600"/>
                </a:solidFill>
              </a:rPr>
              <a:t>Improving Customer Service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Increased expectation of service quality</a:t>
            </a:r>
          </a:p>
          <a:p>
            <a:pPr lvl="1">
              <a:lnSpc>
                <a:spcPct val="90000"/>
              </a:lnSpc>
              <a:buClr>
                <a:srgbClr val="336699"/>
              </a:buClr>
            </a:pPr>
            <a:r>
              <a:rPr lang="en-US" sz="2200">
                <a:solidFill>
                  <a:schemeClr val="tx1"/>
                </a:solidFill>
                <a:latin typeface="Arial" charset="0"/>
              </a:rPr>
              <a:t>Customer-responsive cultures</a:t>
            </a:r>
          </a:p>
        </p:txBody>
      </p:sp>
      <p:pic>
        <p:nvPicPr>
          <p:cNvPr id="51204" name="Picture 4" descr="pe0238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1850" y="3276601"/>
            <a:ext cx="2393950" cy="21748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46544"/>
            <a:ext cx="8420100" cy="572655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/>
          <a:lstStyle/>
          <a:p>
            <a:pPr algn="l"/>
            <a:r>
              <a:rPr lang="en-US" sz="2900"/>
              <a:t>Challenges and Opportunity for OB (cont’d)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447800"/>
            <a:ext cx="84201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6600"/>
              </a:buClr>
            </a:pPr>
            <a:r>
              <a:rPr lang="en-US" sz="2400">
                <a:solidFill>
                  <a:schemeClr val="tx1"/>
                </a:solidFill>
              </a:rPr>
              <a:t>Improving people skills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6600"/>
              </a:buClr>
            </a:pPr>
            <a:r>
              <a:rPr lang="en-US" sz="2400">
                <a:solidFill>
                  <a:schemeClr val="tx1"/>
                </a:solidFill>
              </a:rPr>
              <a:t>Empowering people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6600"/>
              </a:buClr>
            </a:pPr>
            <a:r>
              <a:rPr lang="en-US" sz="2400">
                <a:solidFill>
                  <a:schemeClr val="tx1"/>
                </a:solidFill>
              </a:rPr>
              <a:t>Stimulating innovation and change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6600"/>
              </a:buClr>
            </a:pPr>
            <a:r>
              <a:rPr lang="en-US" sz="2400">
                <a:solidFill>
                  <a:schemeClr val="tx1"/>
                </a:solidFill>
              </a:rPr>
              <a:t>Coping with “temporariness”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6600"/>
              </a:buClr>
            </a:pPr>
            <a:r>
              <a:rPr lang="en-US" sz="2400">
                <a:solidFill>
                  <a:schemeClr val="tx1"/>
                </a:solidFill>
              </a:rPr>
              <a:t>Working in networked organizations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6600"/>
              </a:buClr>
            </a:pPr>
            <a:r>
              <a:rPr lang="en-US" sz="2400">
                <a:solidFill>
                  <a:schemeClr val="tx1"/>
                </a:solidFill>
              </a:rPr>
              <a:t>Helping employees balance work/life conflicts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6600"/>
              </a:buClr>
            </a:pPr>
            <a:r>
              <a:rPr lang="en-US" sz="2400">
                <a:solidFill>
                  <a:schemeClr val="tx1"/>
                </a:solidFill>
              </a:rPr>
              <a:t>Improving ethical behavior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6600"/>
              </a:buClr>
            </a:pPr>
            <a:r>
              <a:rPr lang="en-US" sz="2400">
                <a:solidFill>
                  <a:schemeClr val="tx1"/>
                </a:solidFill>
              </a:rPr>
              <a:t>Managing people during the war on terrorism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20100" cy="838200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/>
          <a:lstStyle/>
          <a:p>
            <a:pPr algn="l"/>
            <a:r>
              <a:rPr lang="en-US"/>
              <a:t>What Is Quality Management?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981200"/>
            <a:ext cx="8420100" cy="3992563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Intense focus on the customer</a:t>
            </a:r>
          </a:p>
          <a:p>
            <a:pPr marL="609600" indent="-609600">
              <a:spcBef>
                <a:spcPct val="5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Concern for continuous improvement </a:t>
            </a:r>
          </a:p>
          <a:p>
            <a:pPr marL="609600" indent="-609600">
              <a:spcBef>
                <a:spcPct val="5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Improvement in the quality of everything the organization does</a:t>
            </a:r>
          </a:p>
          <a:p>
            <a:pPr marL="609600" indent="-609600">
              <a:spcBef>
                <a:spcPct val="5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Accurate measurement </a:t>
            </a:r>
          </a:p>
          <a:p>
            <a:pPr marL="609600" indent="-609600">
              <a:spcBef>
                <a:spcPct val="5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Empowerment of employees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073150" y="748145"/>
            <a:ext cx="83571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6600"/>
                </a:solidFill>
              </a:rPr>
              <a:t>After studying this chapter, you should</a:t>
            </a:r>
          </a:p>
          <a:p>
            <a:r>
              <a:rPr lang="en-US" dirty="0">
                <a:solidFill>
                  <a:srgbClr val="CC6600"/>
                </a:solidFill>
              </a:rPr>
              <a:t>be able to: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85900" y="1676400"/>
            <a:ext cx="80899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Describe what managers do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Define organizational behavior (OB)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Explain the value of the systematic study of OB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Identify the contributions made by major behavioral science disciplines to OB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336699"/>
              </a:buClr>
              <a:buFont typeface="Wingdings" pitchFamily="2" charset="2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List the major challenges and opportunities for managers to use OB concepts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blackWhite">
          <a:xfrm rot="-5400000">
            <a:off x="-2893219" y="3058319"/>
            <a:ext cx="6859588" cy="742950"/>
          </a:xfrm>
          <a:prstGeom prst="rect">
            <a:avLst/>
          </a:prstGeom>
          <a:solidFill>
            <a:srgbClr val="D3E307"/>
          </a:solidFill>
          <a:ln w="31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rIns="274320" anchor="ctr"/>
          <a:lstStyle/>
          <a:p>
            <a:pPr algn="r">
              <a:spcBef>
                <a:spcPct val="50000"/>
              </a:spcBef>
            </a:pPr>
            <a:r>
              <a:rPr lang="en-US" sz="2000" b="1"/>
              <a:t>L E A R N I N G    O B J E C T I V E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855" y="1219200"/>
            <a:ext cx="8414327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20437" y="381000"/>
            <a:ext cx="8442036" cy="711200"/>
          </a:xfrm>
          <a:prstGeom prst="rect">
            <a:avLst/>
          </a:prstGeom>
          <a:solidFill>
            <a:srgbClr val="D3E307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Downside to Empowerment?</a:t>
            </a:r>
            <a:r>
              <a:rPr lang="en-US" sz="40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9650" y="2867026"/>
            <a:ext cx="57372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742950" y="757382"/>
            <a:ext cx="8420100" cy="591126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gency FB" pitchFamily="34" charset="0"/>
              </a:rPr>
              <a:t>Basic OB Model, Stage I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024996" y="1371600"/>
            <a:ext cx="437515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Model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An abstraction of reality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A simplified representation of some real-world phenomenon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381000"/>
            <a:ext cx="8420100" cy="762000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/>
              <a:t>The Dependent Variables</a:t>
            </a:r>
          </a:p>
        </p:txBody>
      </p:sp>
      <p:sp>
        <p:nvSpPr>
          <p:cNvPr id="56323" name="Freeform 3"/>
          <p:cNvSpPr>
            <a:spLocks/>
          </p:cNvSpPr>
          <p:nvPr/>
        </p:nvSpPr>
        <p:spPr bwMode="auto">
          <a:xfrm>
            <a:off x="4292600" y="3048000"/>
            <a:ext cx="3219450" cy="289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36"/>
              </a:cxn>
              <a:cxn ang="0">
                <a:pos x="1872" y="1536"/>
              </a:cxn>
            </a:cxnLst>
            <a:rect l="0" t="0" r="r" b="b"/>
            <a:pathLst>
              <a:path w="1872" h="1536">
                <a:moveTo>
                  <a:pt x="0" y="0"/>
                </a:moveTo>
                <a:lnTo>
                  <a:pt x="0" y="1536"/>
                </a:lnTo>
                <a:lnTo>
                  <a:pt x="1872" y="1536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02000" y="2514600"/>
            <a:ext cx="5118100" cy="3886200"/>
            <a:chOff x="1920" y="1584"/>
            <a:chExt cx="2976" cy="2448"/>
          </a:xfrm>
        </p:grpSpPr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4368" y="3398"/>
              <a:ext cx="52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6000" b="1" i="1"/>
                <a:t>x</a:t>
              </a:r>
            </a:p>
          </p:txBody>
        </p:sp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1920" y="1584"/>
              <a:ext cx="52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6000" b="1" i="1">
                  <a:solidFill>
                    <a:srgbClr val="CC6600"/>
                  </a:solidFill>
                </a:rPr>
                <a:t>y</a:t>
              </a:r>
            </a:p>
          </p:txBody>
        </p:sp>
      </p:grpSp>
      <p:sp>
        <p:nvSpPr>
          <p:cNvPr id="56328" name="Line 8"/>
          <p:cNvSpPr>
            <a:spLocks noChangeShapeType="1"/>
          </p:cNvSpPr>
          <p:nvPr/>
        </p:nvSpPr>
        <p:spPr bwMode="auto">
          <a:xfrm flipV="1">
            <a:off x="4292600" y="3797300"/>
            <a:ext cx="3136900" cy="2133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990600" y="1371600"/>
            <a:ext cx="8337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Dependent Variable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A response that is affected by an independent variable (what organizational behavior researchers try to understand)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  <p:bldP spid="56328" grpId="0" animBg="1"/>
      <p:bldP spid="5632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381000"/>
            <a:ext cx="8420100" cy="838200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/>
              <a:t>The Dependent Variables (cont’d)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825500" y="2895600"/>
            <a:ext cx="54483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5530850" y="4419600"/>
            <a:ext cx="338455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42950" y="1524000"/>
            <a:ext cx="5778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Productivity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latin typeface="Tahoma" pitchFamily="34" charset="0"/>
              </a:rPr>
              <a:t>A performance measure that includes effectiveness and efficiency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65750" y="3263900"/>
            <a:ext cx="387985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Effectiveness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Achievement of goals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365750" y="4572000"/>
            <a:ext cx="38798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Efficiency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Meeting goals at a low cost</a:t>
            </a:r>
            <a:r>
              <a:rPr lang="en-US" sz="2400">
                <a:solidFill>
                  <a:schemeClr val="tx1"/>
                </a:solidFill>
              </a:rPr>
              <a:t> </a:t>
            </a:r>
            <a:endParaRPr 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57352" name="Picture 8" descr="pe0240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048000"/>
            <a:ext cx="3241808" cy="28654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57348" grpId="0" animBg="1"/>
      <p:bldP spid="57349" grpId="0" autoUpdateAnimBg="0"/>
      <p:bldP spid="57350" grpId="0" autoUpdateAnimBg="0"/>
      <p:bldP spid="5735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721512" y="3810000"/>
            <a:ext cx="1568450" cy="228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20100" cy="838200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/>
              <a:t>The Dependent Variables (cont’d)</a:t>
            </a:r>
          </a:p>
        </p:txBody>
      </p:sp>
      <p:pic>
        <p:nvPicPr>
          <p:cNvPr id="58372" name="Picture 4" descr="bs0159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371601"/>
            <a:ext cx="2393950" cy="1833563"/>
          </a:xfrm>
          <a:prstGeom prst="rect">
            <a:avLst/>
          </a:prstGeom>
          <a:noFill/>
        </p:spPr>
      </p:pic>
      <p:pic>
        <p:nvPicPr>
          <p:cNvPr id="58373" name="Picture 5" descr="pe0238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650" y="4025900"/>
            <a:ext cx="2971800" cy="2146300"/>
          </a:xfrm>
          <a:prstGeom prst="rect">
            <a:avLst/>
          </a:prstGeom>
          <a:noFill/>
        </p:spPr>
      </p:pic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119585" y="3048000"/>
            <a:ext cx="42926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5283200" y="6096000"/>
            <a:ext cx="338455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037035" y="1905000"/>
            <a:ext cx="46228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Absenteeism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The failure to report to work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200650" y="3886201"/>
            <a:ext cx="412750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Turnover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The voluntary and involuntary permanent withdrawal from an organization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804062" y="4876800"/>
            <a:ext cx="1651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4" grpId="0" animBg="1"/>
      <p:bldP spid="58375" grpId="0" animBg="1"/>
      <p:bldP spid="58376" grpId="0" autoUpdateAnimBg="0"/>
      <p:bldP spid="58377" grpId="0" autoUpdateAnimBg="0"/>
      <p:bldP spid="583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1000"/>
            <a:ext cx="8420100" cy="838200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/>
              <a:t>The Dependent Variables (cont’d)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08050" y="1905001"/>
            <a:ext cx="553085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Deviant Workplace Behavior</a:t>
            </a:r>
            <a:endParaRPr lang="en-US" sz="2400" b="1">
              <a:solidFill>
                <a:srgbClr val="CC66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Voluntary behavior that violates significant organizational norms and thereby threatens the well-being of the organization and/or any of its members</a:t>
            </a:r>
          </a:p>
        </p:txBody>
      </p:sp>
      <p:pic>
        <p:nvPicPr>
          <p:cNvPr id="63494" name="Picture 6" descr="pe0147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0" y="3124200"/>
            <a:ext cx="3350154" cy="34686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646544"/>
            <a:ext cx="8420100" cy="572655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Dependent Variables (cont’d)</a:t>
            </a:r>
          </a:p>
        </p:txBody>
      </p:sp>
      <p:pic>
        <p:nvPicPr>
          <p:cNvPr id="59395" name="Picture 3" descr="bs0158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2266" y="2735264"/>
            <a:ext cx="2853134" cy="3589337"/>
          </a:xfrm>
          <a:prstGeom prst="rect">
            <a:avLst/>
          </a:prstGeom>
          <a:noFill/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42950" y="1600201"/>
            <a:ext cx="553085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6600"/>
                </a:solidFill>
              </a:rPr>
              <a:t>Organizational Citizenship Behavior (OCB)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tx1"/>
                </a:solidFill>
              </a:rPr>
              <a:t>Discretionary behavior that is </a:t>
            </a:r>
            <a:r>
              <a:rPr lang="en-US" sz="3200" dirty="0" smtClean="0">
                <a:solidFill>
                  <a:schemeClr val="tx1"/>
                </a:solidFill>
              </a:rPr>
              <a:t>not part </a:t>
            </a:r>
            <a:r>
              <a:rPr lang="en-US" sz="3200" dirty="0">
                <a:solidFill>
                  <a:schemeClr val="tx1"/>
                </a:solidFill>
              </a:rPr>
              <a:t>of an employee’s formal job requirements, but that nevertheless promotes the effective functioning of the organization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81000"/>
            <a:ext cx="8420100" cy="838200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/>
              <a:t>The Dependent Variables (cont’d)</a:t>
            </a:r>
          </a:p>
        </p:txBody>
      </p:sp>
      <p:pic>
        <p:nvPicPr>
          <p:cNvPr id="60419" name="Picture 3" descr="bs0157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0650" y="3390900"/>
            <a:ext cx="3310600" cy="2261755"/>
          </a:xfrm>
          <a:prstGeom prst="rect">
            <a:avLst/>
          </a:prstGeom>
          <a:noFill/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60400" y="1828801"/>
            <a:ext cx="8255000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Job Satisfaction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A general attitude (not a behavior) toward one’s job; a positive feeling of one's job resulting from an evaluation of its characteristics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1000"/>
            <a:ext cx="8420100" cy="838200"/>
          </a:xfrm>
          <a:ln>
            <a:solidFill>
              <a:schemeClr val="tx1"/>
            </a:solidFill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/>
          <a:lstStyle/>
          <a:p>
            <a:pPr algn="l"/>
            <a:r>
              <a:rPr lang="en-US"/>
              <a:t>The Independent Variables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blackWhite">
          <a:xfrm rot="5400000">
            <a:off x="4533900" y="373856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blackWhite">
          <a:xfrm>
            <a:off x="3384550" y="2954338"/>
            <a:ext cx="313690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Independent</a:t>
            </a:r>
            <a:br>
              <a:rPr lang="en-US" sz="2400"/>
            </a:br>
            <a:r>
              <a:rPr lang="en-US" sz="2400"/>
              <a:t>Variables Can Be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4352" y="4754564"/>
            <a:ext cx="8478573" cy="1265237"/>
            <a:chOff x="427" y="2515"/>
            <a:chExt cx="4930" cy="893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blackWhite">
            <a:xfrm>
              <a:off x="427" y="2515"/>
              <a:ext cx="1469" cy="86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Individual-Level Variables</a:t>
              </a: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blackWhite">
            <a:xfrm>
              <a:off x="3888" y="2542"/>
              <a:ext cx="1469" cy="866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Organization</a:t>
              </a:r>
              <a:br>
                <a:rPr lang="en-US" sz="2000">
                  <a:solidFill>
                    <a:schemeClr val="bg1"/>
                  </a:solidFill>
                </a:rPr>
              </a:br>
              <a:r>
                <a:rPr lang="en-US" sz="2000">
                  <a:solidFill>
                    <a:schemeClr val="bg1"/>
                  </a:solidFill>
                </a:rPr>
                <a:t>System-Level</a:t>
              </a:r>
              <a:br>
                <a:rPr lang="en-US" sz="2000">
                  <a:solidFill>
                    <a:schemeClr val="bg1"/>
                  </a:solidFill>
                </a:rPr>
              </a:br>
              <a:r>
                <a:rPr lang="en-US" sz="2000">
                  <a:solidFill>
                    <a:schemeClr val="bg1"/>
                  </a:solidFill>
                </a:rPr>
                <a:t>Variables</a:t>
              </a:r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blackWhite">
            <a:xfrm>
              <a:off x="2155" y="2518"/>
              <a:ext cx="1469" cy="867"/>
            </a:xfrm>
            <a:prstGeom prst="rect">
              <a:avLst/>
            </a:prstGeom>
            <a:solidFill>
              <a:srgbClr val="D3E30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/>
                <a:t>Group-Level</a:t>
              </a:r>
              <a:br>
                <a:rPr lang="en-US" sz="2000"/>
              </a:br>
              <a:r>
                <a:rPr lang="en-US" sz="2000"/>
                <a:t>Variables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81200" y="4154489"/>
            <a:ext cx="5943600" cy="625475"/>
            <a:chOff x="1200" y="2168"/>
            <a:chExt cx="3360" cy="456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 rot="5400000">
              <a:off x="2664" y="728"/>
              <a:ext cx="432" cy="3360"/>
              <a:chOff x="4560" y="768"/>
              <a:chExt cx="384" cy="1728"/>
            </a:xfrm>
          </p:grpSpPr>
          <p:sp>
            <p:nvSpPr>
              <p:cNvPr id="61451" name="Freeform 11"/>
              <p:cNvSpPr>
                <a:spLocks/>
              </p:cNvSpPr>
              <p:nvPr/>
            </p:nvSpPr>
            <p:spPr bwMode="blackWhite">
              <a:xfrm>
                <a:off x="4560" y="1632"/>
                <a:ext cx="384" cy="8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64"/>
                  </a:cxn>
                  <a:cxn ang="0">
                    <a:pos x="384" y="864"/>
                  </a:cxn>
                </a:cxnLst>
                <a:rect l="0" t="0" r="r" b="b"/>
                <a:pathLst>
                  <a:path w="384" h="864">
                    <a:moveTo>
                      <a:pt x="0" y="0"/>
                    </a:moveTo>
                    <a:lnTo>
                      <a:pt x="0" y="864"/>
                    </a:lnTo>
                    <a:lnTo>
                      <a:pt x="384" y="86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lg" len="lg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2" name="Freeform 12"/>
              <p:cNvSpPr>
                <a:spLocks/>
              </p:cNvSpPr>
              <p:nvPr/>
            </p:nvSpPr>
            <p:spPr bwMode="blackWhite">
              <a:xfrm flipV="1">
                <a:off x="4560" y="768"/>
                <a:ext cx="384" cy="8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64"/>
                  </a:cxn>
                  <a:cxn ang="0">
                    <a:pos x="384" y="864"/>
                  </a:cxn>
                </a:cxnLst>
                <a:rect l="0" t="0" r="r" b="b"/>
                <a:pathLst>
                  <a:path w="384" h="864">
                    <a:moveTo>
                      <a:pt x="0" y="0"/>
                    </a:moveTo>
                    <a:lnTo>
                      <a:pt x="0" y="864"/>
                    </a:lnTo>
                    <a:lnTo>
                      <a:pt x="384" y="86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lg" len="lg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53" name="Line 13"/>
            <p:cNvSpPr>
              <a:spLocks noChangeShapeType="1"/>
            </p:cNvSpPr>
            <p:nvPr/>
          </p:nvSpPr>
          <p:spPr bwMode="blackWhite">
            <a:xfrm rot="5400000">
              <a:off x="2664" y="23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660400" y="1447801"/>
            <a:ext cx="833755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Independent Variable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The presumed cause of some change in the dependent variable; major determinants of a dependent variable</a:t>
            </a:r>
            <a:r>
              <a:rPr lang="en-US" sz="2400">
                <a:solidFill>
                  <a:schemeClr val="tx1"/>
                </a:solidFill>
                <a:latin typeface="Tahoma" pitchFamily="34" charset="0"/>
              </a:rPr>
              <a:t> 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  <p:bldP spid="614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512050" y="3810000"/>
            <a:ext cx="2228850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Basic OB Model, Stage II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150" y="1015999"/>
            <a:ext cx="6315941" cy="5569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What Managers Do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blackWhite">
          <a:xfrm>
            <a:off x="4292600" y="3124200"/>
            <a:ext cx="4870450" cy="2819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anchor="ctr"/>
          <a:lstStyle/>
          <a:p>
            <a:pPr marL="395288" indent="-173038">
              <a:spcBef>
                <a:spcPct val="35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Managerial Activities</a:t>
            </a:r>
          </a:p>
          <a:p>
            <a:pPr marL="395288" indent="-173038">
              <a:spcBef>
                <a:spcPct val="35000"/>
              </a:spcBef>
              <a:buClr>
                <a:srgbClr val="CC6600"/>
              </a:buClr>
              <a:buFont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 decisions</a:t>
            </a:r>
          </a:p>
          <a:p>
            <a:pPr marL="395288" indent="-173038">
              <a:spcBef>
                <a:spcPct val="35000"/>
              </a:spcBef>
              <a:buClr>
                <a:srgbClr val="CC6600"/>
              </a:buClr>
              <a:buFont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Allocate resources</a:t>
            </a:r>
          </a:p>
          <a:p>
            <a:pPr marL="395288" indent="-173038">
              <a:spcBef>
                <a:spcPct val="35000"/>
              </a:spcBef>
              <a:buClr>
                <a:srgbClr val="CC6600"/>
              </a:buClr>
              <a:buFont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Direct activities of others to attain goals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57382" y="1311275"/>
            <a:ext cx="8460509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6600"/>
                </a:solidFill>
              </a:rPr>
              <a:t>Managers (or </a:t>
            </a:r>
            <a:r>
              <a:rPr lang="en-US" sz="2400" i="1" dirty="0">
                <a:solidFill>
                  <a:srgbClr val="CC6600"/>
                </a:solidFill>
              </a:rPr>
              <a:t>Administrators</a:t>
            </a:r>
            <a:r>
              <a:rPr lang="en-US" sz="2400" dirty="0">
                <a:solidFill>
                  <a:srgbClr val="CC660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1"/>
                </a:solidFill>
              </a:rPr>
              <a:t>Individuals who achieve goals through other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 autoUpdateAnimBg="0"/>
      <p:bldP spid="614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849" y="3260436"/>
            <a:ext cx="8806295" cy="1126837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Algerian" pitchFamily="82" charset="0"/>
              </a:rPr>
              <a:t>THANK YOU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Where Managers Work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29673" y="1358901"/>
            <a:ext cx="8497453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CC6600"/>
                </a:solidFill>
              </a:rPr>
              <a:t>Organization</a:t>
            </a:r>
          </a:p>
          <a:p>
            <a:pPr algn="ctr">
              <a:spcBef>
                <a:spcPct val="50000"/>
              </a:spcBef>
            </a:pPr>
            <a:endParaRPr lang="en-US" sz="2200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chemeClr val="tx1"/>
                </a:solidFill>
              </a:rPr>
              <a:t>A </a:t>
            </a:r>
            <a:r>
              <a:rPr lang="en-US" sz="3600" b="1" dirty="0">
                <a:solidFill>
                  <a:schemeClr val="tx1"/>
                </a:solidFill>
              </a:rPr>
              <a:t>consciously coordinated social unit, composed of two or more people, that functions on a relatively continuous basis to achieve a common goal or set of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Management Functions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2057400"/>
            <a:ext cx="7594600" cy="2819400"/>
            <a:chOff x="432" y="1248"/>
            <a:chExt cx="4896" cy="2448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blackWhite">
            <a:xfrm>
              <a:off x="1632" y="1720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blackWhite">
            <a:xfrm flipH="1">
              <a:off x="3696" y="1720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blackWhite">
            <a:xfrm flipV="1">
              <a:off x="1632" y="2976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blackWhite">
            <a:xfrm flipH="1" flipV="1">
              <a:off x="3696" y="2976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blackWhite">
            <a:xfrm>
              <a:off x="432" y="1248"/>
              <a:ext cx="1776" cy="624"/>
            </a:xfrm>
            <a:prstGeom prst="ellipse">
              <a:avLst/>
            </a:prstGeom>
            <a:solidFill>
              <a:srgbClr val="D3E30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200"/>
                <a:t>Planning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blackWhite">
            <a:xfrm>
              <a:off x="3552" y="1248"/>
              <a:ext cx="1776" cy="624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Organizing</a:t>
              </a:r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blackWhite">
            <a:xfrm>
              <a:off x="3552" y="3072"/>
              <a:ext cx="1776" cy="624"/>
            </a:xfrm>
            <a:prstGeom prst="ellipse">
              <a:avLst/>
            </a:prstGeom>
            <a:solidFill>
              <a:srgbClr val="D3E30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200"/>
                <a:t>Leading</a:t>
              </a:r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blackWhite">
            <a:xfrm>
              <a:off x="432" y="3072"/>
              <a:ext cx="1776" cy="624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Controlling</a:t>
              </a:r>
            </a:p>
          </p:txBody>
        </p:sp>
      </p:grpSp>
      <p:sp>
        <p:nvSpPr>
          <p:cNvPr id="8205" name="Rectangle 13"/>
          <p:cNvSpPr>
            <a:spLocks noChangeArrowheads="1"/>
          </p:cNvSpPr>
          <p:nvPr/>
        </p:nvSpPr>
        <p:spPr bwMode="blackWhite">
          <a:xfrm>
            <a:off x="3714750" y="2870200"/>
            <a:ext cx="2476500" cy="1168400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Management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Management Functions (cont’d)</a:t>
            </a:r>
          </a:p>
        </p:txBody>
      </p:sp>
      <p:pic>
        <p:nvPicPr>
          <p:cNvPr id="23556" name="Picture 4" descr="j02491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100" y="2743201"/>
            <a:ext cx="3688954" cy="3490913"/>
          </a:xfrm>
          <a:prstGeom prst="rect">
            <a:avLst/>
          </a:prstGeom>
          <a:noFill/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26716" y="1327151"/>
            <a:ext cx="602615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Planning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latin typeface="Tahoma" pitchFamily="34" charset="0"/>
              </a:rPr>
              <a:t>A process that includes defining goals, establishing strategy, and developing plans to coordinate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Management Functions (cont’d)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24996" y="1343025"/>
            <a:ext cx="643890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Organizing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latin typeface="Tahoma" pitchFamily="34" charset="0"/>
              </a:rPr>
              <a:t>Determining what tasks are to be done, who is to do them, how the tasks are to be grouped, who reports to whom, and where decisions are to be made</a:t>
            </a:r>
          </a:p>
        </p:txBody>
      </p:sp>
      <p:pic>
        <p:nvPicPr>
          <p:cNvPr id="22533" name="Picture 5" descr="bs01594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9012" y="3714750"/>
            <a:ext cx="2736188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blackWhite">
          <a:xfrm>
            <a:off x="742950" y="381000"/>
            <a:ext cx="8420100" cy="685800"/>
          </a:xfrm>
          <a:prstGeom prst="rect">
            <a:avLst/>
          </a:prstGeom>
          <a:solidFill>
            <a:srgbClr val="D3E307"/>
          </a:solidFill>
          <a:ln w="3175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82880" anchor="ctr"/>
          <a:lstStyle/>
          <a:p>
            <a:r>
              <a:rPr lang="en-US"/>
              <a:t>Management Functions (cont’d)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2801" y="3297382"/>
            <a:ext cx="4990835" cy="332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73150" y="1295401"/>
            <a:ext cx="610870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Leading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latin typeface="Tahoma" pitchFamily="34" charset="0"/>
              </a:rPr>
              <a:t>A function that includes motivating employees, directing others, selecting the most effective communication channels, and resolving conflicts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E707124B94846A1D8FC91438576E3" ma:contentTypeVersion="5" ma:contentTypeDescription="Create a new document." ma:contentTypeScope="" ma:versionID="4ec24fb405da46328f36b249609c461c">
  <xsd:schema xmlns:xsd="http://www.w3.org/2001/XMLSchema" xmlns:xs="http://www.w3.org/2001/XMLSchema" xmlns:p="http://schemas.microsoft.com/office/2006/metadata/properties" xmlns:ns2="fb2d8d9f-9ff6-4c38-a9e3-18ed17426c74" targetNamespace="http://schemas.microsoft.com/office/2006/metadata/properties" ma:root="true" ma:fieldsID="0ff2c8fc0be7dc38a36a6d891d788cdb" ns2:_="">
    <xsd:import namespace="fb2d8d9f-9ff6-4c38-a9e3-18ed17426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d8d9f-9ff6-4c38-a9e3-18ed1742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5A84E1-2D18-4681-B3A5-DC30B9A4595A}"/>
</file>

<file path=customXml/itemProps2.xml><?xml version="1.0" encoding="utf-8"?>
<ds:datastoreItem xmlns:ds="http://schemas.openxmlformats.org/officeDocument/2006/customXml" ds:itemID="{8EB3646A-DB43-4341-9129-851059F8D114}"/>
</file>

<file path=customXml/itemProps3.xml><?xml version="1.0" encoding="utf-8"?>
<ds:datastoreItem xmlns:ds="http://schemas.openxmlformats.org/officeDocument/2006/customXml" ds:itemID="{21FDB09A-19F3-4FCD-BF99-2A860FAF92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1144</Words>
  <Application>Microsoft Office PowerPoint</Application>
  <PresentationFormat>A4 Paper (210x297 mm)</PresentationFormat>
  <Paragraphs>221</Paragraphs>
  <Slides>40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Flow</vt:lpstr>
      <vt:lpstr>Organizational Behaviour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Contributing Disciplines to the OB Field</vt:lpstr>
      <vt:lpstr>Contributing Disciplines to the OB Field (cont’d)</vt:lpstr>
      <vt:lpstr>Contributing Disciplines to the OB Field (cont’d)</vt:lpstr>
      <vt:lpstr>Contributing Disciplines to the OB Field (cont’d)</vt:lpstr>
      <vt:lpstr>Slide 24</vt:lpstr>
      <vt:lpstr>Major Workforce Diversity Categories</vt:lpstr>
      <vt:lpstr>Challenges and Opportunities for OB</vt:lpstr>
      <vt:lpstr>Challenges and Opportunities for OB (cont’d)</vt:lpstr>
      <vt:lpstr>Challenges and Opportunity for OB (cont’d)</vt:lpstr>
      <vt:lpstr>What Is Quality Management?</vt:lpstr>
      <vt:lpstr>Slide 30</vt:lpstr>
      <vt:lpstr>Basic OB Model, Stage I</vt:lpstr>
      <vt:lpstr>The Dependent Variables</vt:lpstr>
      <vt:lpstr>The Dependent Variables (cont’d)</vt:lpstr>
      <vt:lpstr>The Dependent Variables (cont’d)</vt:lpstr>
      <vt:lpstr>The Dependent Variables (cont’d)</vt:lpstr>
      <vt:lpstr>The Dependent Variables (cont’d)</vt:lpstr>
      <vt:lpstr>The Dependent Variables (cont’d)</vt:lpstr>
      <vt:lpstr>The Independent Variables</vt:lpstr>
      <vt:lpstr>Slide 39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LENOVO</cp:lastModifiedBy>
  <cp:revision>227</cp:revision>
  <dcterms:created xsi:type="dcterms:W3CDTF">2019-03-07T12:43:44Z</dcterms:created>
  <dcterms:modified xsi:type="dcterms:W3CDTF">2022-03-14T17:03:54Z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0x010100BBBE707124B94846A1D8FC91438576E3</vt:lpwstr>
  </property>
</Properties>
</file>