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6.xml.rels" ContentType="application/vnd.openxmlformats-package.relationships+xml"/>
  <Override PartName="/ppt/notesSlides/notesSlide6.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wmf" ContentType="image/x-wm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2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29"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30"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31"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D3F01AD3-0FE6-4C1E-8516-FC2F526100C1}"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51E41453-91DA-4284-B3FE-E8713389C4FE}" type="slidenum">
              <a:rPr b="0" lang="en-US" sz="1200" spc="-1" strike="noStrike">
                <a:latin typeface="Times New Roman"/>
              </a:rPr>
              <a:t>&lt;number&gt;</a:t>
            </a:fld>
            <a:endParaRPr b="0" lang="en-IN" sz="1200" spc="-1" strike="noStrike">
              <a:latin typeface="Times New Roman"/>
            </a:endParaRPr>
          </a:p>
        </p:txBody>
      </p:sp>
      <p:sp>
        <p:nvSpPr>
          <p:cNvPr id="179" name="PlaceHolder 2"/>
          <p:cNvSpPr>
            <a:spLocks noGrp="1"/>
          </p:cNvSpPr>
          <p:nvPr>
            <p:ph type="sldImg"/>
          </p:nvPr>
        </p:nvSpPr>
        <p:spPr>
          <a:xfrm>
            <a:off x="685800" y="1143000"/>
            <a:ext cx="5486040" cy="3085920"/>
          </a:xfrm>
          <a:prstGeom prst="rect">
            <a:avLst/>
          </a:prstGeom>
          <a:ln w="0">
            <a:noFill/>
          </a:ln>
        </p:spPr>
      </p:sp>
      <p:sp>
        <p:nvSpPr>
          <p:cNvPr id="180" name="PlaceHolder 3"/>
          <p:cNvSpPr>
            <a:spLocks noGrp="1"/>
          </p:cNvSpPr>
          <p:nvPr>
            <p:ph type="body"/>
          </p:nvPr>
        </p:nvSpPr>
        <p:spPr>
          <a:xfrm>
            <a:off x="913320" y="4343760"/>
            <a:ext cx="5031000" cy="4113360"/>
          </a:xfrm>
          <a:prstGeom prst="rect">
            <a:avLst/>
          </a:prstGeom>
          <a:noFill/>
          <a:ln w="0">
            <a:noFill/>
          </a:ln>
        </p:spPr>
        <p:txBody>
          <a:bodyPr anchor="t">
            <a:noAutofit/>
          </a:bodyPr>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EB63B18-F39F-47B8-BA3B-E98EFB3DCA7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0FE7D6-A265-4800-9CA3-E85CA015052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8B427AC-B9DC-4440-AD28-42B93C54EE6A}"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7ED404A-B9ED-4387-8484-95AC261F4B7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64BC51E-2147-41FF-BB40-CB5E6BA4BA8F}"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C69DA0C-2386-4BA3-8E08-F1E614CE9EAD}"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E37C649-04D2-42E2-B549-45C14C8A5F1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F00B096-7539-44CE-A322-E6DE69DC6E01}"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A331883-42E2-48F5-883E-0F3514C7BFA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52A8206-8CE6-47FB-93CE-76E2173929DF}"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E0935E1-5C60-4237-AD43-8E4BC96472F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63BE71D-B49F-4233-80F1-A8F6ABF8A1B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198139B-E0DC-4154-9CE1-4A7D1EA0A58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0A8A2A0-C9ED-4D39-B66F-2B02ED62A38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793E34B-3548-4E09-9A16-90E7FC3C83F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C496C3D-2BB3-4F61-8259-EEDBC4450218}"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027F339-570E-48F7-9AB4-69FE31616A78}"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9E3431EC-3EF4-4A07-AAA1-DC90F6EA16EC}"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8FF68CF-28E0-4AD5-A7D8-DB0F3F5B0D4E}"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08A6185-4B27-4990-80ED-2CE74FB34E3E}"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419B690-CA26-487B-B494-AFBA2C217F4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8B4CB11-23CC-4032-9C2A-E4B392DF28B2}"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4E1637-7DE4-4870-B573-C0C6D4808A6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7C1D9E2-271B-4E35-BA99-326200271FC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A523023-9C8B-46D2-89D2-CB3AB292CCF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6"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C50ADEE-4907-4EC6-96EF-84E849226A5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0"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C357947-A735-45DF-8829-1C4E219CF6F0}"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3"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BA24CB3-2E12-4731-BF5B-39E48784020B}"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8"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D7DBF2FE-3DDF-45CF-B53C-8B520E015D68}"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2"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3"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4"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5"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13A9D94E-2AAB-4535-BCF4-EFD640ABE19D}"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880058B-A5E4-4EDE-A8AD-4639000733C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8D4AC2D-3DEB-4F8F-93B1-22D9821C4E7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09B6E2C-EADD-4DFB-8192-750471FB48D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E493EBA-280B-4C32-B982-78806B55A15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2FE49A6-C503-4F82-B672-332E24E4442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87FA8E-10B3-4054-9465-07AEABD6DBFD}"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3F78287-6550-4396-AAAD-D7203534FAE1}"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42" name="PlaceHolder 2"/>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3" name="PlaceHolder 3"/>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4" name="PlaceHolder 4"/>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D44F5BC-CB8F-4C78-9C22-718572F59373}" type="slidenum">
              <a:rPr b="0" lang="en-US" sz="1200" spc="-1" strike="noStrike">
                <a:solidFill>
                  <a:srgbClr val="8b8b8b"/>
                </a:solidFill>
                <a:latin typeface="Calibri"/>
              </a:rPr>
              <a:t>&lt;number&gt;</a:t>
            </a:fld>
            <a:endParaRPr b="0" lang="en-IN"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9880" y="1681200"/>
            <a:ext cx="515736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Click to edit Master text </a:t>
            </a:r>
            <a:r>
              <a:rPr b="1" lang="en-US" sz="2400" spc="-1" strike="noStrike">
                <a:solidFill>
                  <a:srgbClr val="000000"/>
                </a:solidFill>
                <a:latin typeface="Calibri"/>
              </a:rPr>
              <a:t>styles</a:t>
            </a:r>
            <a:endParaRPr b="0" lang="en-US" sz="2400" spc="-1" strike="noStrike">
              <a:solidFill>
                <a:srgbClr val="000000"/>
              </a:solidFill>
              <a:latin typeface="Calibri"/>
            </a:endParaRPr>
          </a:p>
        </p:txBody>
      </p:sp>
      <p:sp>
        <p:nvSpPr>
          <p:cNvPr id="84" name="PlaceHolder 3"/>
          <p:cNvSpPr>
            <a:spLocks noGrp="1"/>
          </p:cNvSpPr>
          <p:nvPr>
            <p:ph type="body"/>
          </p:nvPr>
        </p:nvSpPr>
        <p:spPr>
          <a:xfrm>
            <a:off x="839880" y="250524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body"/>
          </p:nvPr>
        </p:nvSpPr>
        <p:spPr>
          <a:xfrm>
            <a:off x="6172200" y="1681200"/>
            <a:ext cx="518292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Click to edit Master text styles</a:t>
            </a:r>
            <a:endParaRPr b="0" lang="en-US" sz="2400" spc="-1" strike="noStrike">
              <a:solidFill>
                <a:srgbClr val="000000"/>
              </a:solidFill>
              <a:latin typeface="Calibri"/>
            </a:endParaRPr>
          </a:p>
        </p:txBody>
      </p:sp>
      <p:sp>
        <p:nvSpPr>
          <p:cNvPr id="86" name="PlaceHolder 5"/>
          <p:cNvSpPr>
            <a:spLocks noGrp="1"/>
          </p:cNvSpPr>
          <p:nvPr>
            <p:ph type="body"/>
          </p:nvPr>
        </p:nvSpPr>
        <p:spPr>
          <a:xfrm>
            <a:off x="6172200" y="250524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7" name="PlaceHolder 6"/>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88" name="PlaceHolder 7"/>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9" name="PlaceHolder 8"/>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01CFB27-9427-4CA7-BAE8-807840FD667B}"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en-US" sz="2800" spc="-1" strike="noStrike">
              <a:solidFill>
                <a:srgbClr val="000000"/>
              </a:solidFill>
              <a:latin typeface="Calibri"/>
            </a:endParaRPr>
          </a:p>
        </p:txBody>
      </p:sp>
      <p:pic>
        <p:nvPicPr>
          <p:cNvPr id="134" name="Picture 3" descr=""/>
          <p:cNvPicPr/>
          <p:nvPr/>
        </p:nvPicPr>
        <p:blipFill>
          <a:blip r:embed="rId1"/>
          <a:stretch/>
        </p:blipFill>
        <p:spPr>
          <a:xfrm>
            <a:off x="1089360" y="1171800"/>
            <a:ext cx="4190760" cy="4030560"/>
          </a:xfrm>
          <a:prstGeom prst="rect">
            <a:avLst/>
          </a:prstGeom>
          <a:ln w="0">
            <a:noFill/>
          </a:ln>
        </p:spPr>
      </p:pic>
      <p:pic>
        <p:nvPicPr>
          <p:cNvPr id="135" name="Picture 4" descr=""/>
          <p:cNvPicPr/>
          <p:nvPr/>
        </p:nvPicPr>
        <p:blipFill>
          <a:blip r:embed="rId2"/>
          <a:stretch/>
        </p:blipFill>
        <p:spPr>
          <a:xfrm>
            <a:off x="6721200" y="1171800"/>
            <a:ext cx="4406040" cy="44686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0" lang="en-US" sz="3600" spc="-1" strike="noStrike">
                <a:solidFill>
                  <a:srgbClr val="000000"/>
                </a:solidFill>
                <a:latin typeface="Calibri Light"/>
              </a:rPr>
              <a:t>E.g. index on </a:t>
            </a:r>
            <a:r>
              <a:rPr b="0" i="1" lang="en-US" sz="3600" spc="-1" strike="noStrike">
                <a:solidFill>
                  <a:srgbClr val="000000"/>
                </a:solidFill>
                <a:latin typeface="Calibri Light"/>
              </a:rPr>
              <a:t>ID</a:t>
            </a:r>
            <a:r>
              <a:rPr b="0" lang="en-US" sz="3600" spc="-1" strike="noStrike">
                <a:solidFill>
                  <a:srgbClr val="000000"/>
                </a:solidFill>
                <a:latin typeface="Calibri Light"/>
              </a:rPr>
              <a:t> attribute of </a:t>
            </a:r>
            <a:r>
              <a:rPr b="0" i="1" lang="en-US" sz="3600" spc="-1" strike="noStrike">
                <a:solidFill>
                  <a:srgbClr val="000000"/>
                </a:solidFill>
                <a:latin typeface="Calibri Light"/>
              </a:rPr>
              <a:t>instructor</a:t>
            </a:r>
            <a:r>
              <a:rPr b="0" lang="en-US" sz="3600" spc="-1" strike="noStrike">
                <a:solidFill>
                  <a:srgbClr val="000000"/>
                </a:solidFill>
                <a:latin typeface="Calibri Light"/>
              </a:rPr>
              <a:t> relation </a:t>
            </a:r>
            <a:endParaRPr b="0" lang="en-US" sz="3600" spc="-1" strike="noStrike">
              <a:solidFill>
                <a:srgbClr val="000000"/>
              </a:solidFill>
              <a:latin typeface="Calibri"/>
            </a:endParaRPr>
          </a:p>
        </p:txBody>
      </p:sp>
      <p:sp>
        <p:nvSpPr>
          <p:cNvPr id="155"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en-US" sz="2800" spc="-1" strike="noStrike">
              <a:solidFill>
                <a:srgbClr val="000000"/>
              </a:solidFill>
              <a:latin typeface="Calibri"/>
            </a:endParaRPr>
          </a:p>
        </p:txBody>
      </p:sp>
      <p:pic>
        <p:nvPicPr>
          <p:cNvPr id="156" name="Picture 8" descr=""/>
          <p:cNvPicPr/>
          <p:nvPr/>
        </p:nvPicPr>
        <p:blipFill>
          <a:blip r:embed="rId1"/>
          <a:stretch/>
        </p:blipFill>
        <p:spPr>
          <a:xfrm>
            <a:off x="1821600" y="2044800"/>
            <a:ext cx="8056080" cy="391284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53680" y="365040"/>
            <a:ext cx="11242800" cy="1325160"/>
          </a:xfrm>
          <a:prstGeom prst="rect">
            <a:avLst/>
          </a:prstGeom>
          <a:noFill/>
          <a:ln w="0">
            <a:noFill/>
          </a:ln>
        </p:spPr>
        <p:txBody>
          <a:bodyPr anchor="ctr">
            <a:noAutofit/>
          </a:bodyPr>
          <a:p>
            <a:pPr algn="ctr">
              <a:lnSpc>
                <a:spcPct val="90000"/>
              </a:lnSpc>
              <a:buNone/>
            </a:pPr>
            <a:r>
              <a:rPr b="0" lang="en-US" sz="3600" spc="-1" strike="noStrike">
                <a:solidFill>
                  <a:srgbClr val="000000"/>
                </a:solidFill>
                <a:latin typeface="Calibri Light"/>
              </a:rPr>
              <a:t>Eg: Dense index on </a:t>
            </a:r>
            <a:r>
              <a:rPr b="0" i="1" lang="en-US" sz="3600" spc="-1" strike="noStrike">
                <a:solidFill>
                  <a:srgbClr val="000000"/>
                </a:solidFill>
                <a:latin typeface="Calibri Light"/>
              </a:rPr>
              <a:t>dept_name</a:t>
            </a:r>
            <a:r>
              <a:rPr b="0" lang="en-US" sz="3600" spc="-1" strike="noStrike">
                <a:solidFill>
                  <a:srgbClr val="000000"/>
                </a:solidFill>
                <a:latin typeface="Calibri Light"/>
              </a:rPr>
              <a:t>, with </a:t>
            </a:r>
            <a:r>
              <a:rPr b="0" i="1" lang="en-US" sz="3600" spc="-1" strike="noStrike">
                <a:solidFill>
                  <a:srgbClr val="000000"/>
                </a:solidFill>
                <a:latin typeface="Calibri Light"/>
              </a:rPr>
              <a:t>instructor </a:t>
            </a:r>
            <a:r>
              <a:rPr b="0" lang="en-US" sz="3600" spc="-1" strike="noStrike">
                <a:solidFill>
                  <a:srgbClr val="000000"/>
                </a:solidFill>
                <a:latin typeface="Calibri Light"/>
              </a:rPr>
              <a:t>file sorted on </a:t>
            </a:r>
            <a:r>
              <a:rPr b="0" i="1" lang="en-US" sz="3600" spc="-1" strike="noStrike">
                <a:solidFill>
                  <a:srgbClr val="000000"/>
                </a:solidFill>
                <a:latin typeface="Calibri Light"/>
              </a:rPr>
              <a:t>dept_name</a:t>
            </a:r>
            <a:br>
              <a:rPr sz="3600"/>
            </a:br>
            <a:endParaRPr b="0" lang="en-US" sz="3600" spc="-1" strike="noStrike">
              <a:solidFill>
                <a:srgbClr val="000000"/>
              </a:solidFill>
              <a:latin typeface="Calibri"/>
            </a:endParaRPr>
          </a:p>
        </p:txBody>
      </p:sp>
      <p:pic>
        <p:nvPicPr>
          <p:cNvPr id="158" name="Picture 7" descr=""/>
          <p:cNvPicPr/>
          <p:nvPr/>
        </p:nvPicPr>
        <p:blipFill>
          <a:blip r:embed="rId1"/>
          <a:stretch/>
        </p:blipFill>
        <p:spPr>
          <a:xfrm>
            <a:off x="940320" y="2086200"/>
            <a:ext cx="10470240" cy="404352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97380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Sparse Index</a:t>
            </a:r>
            <a:endParaRPr b="0" lang="en-US" sz="4000" spc="-1" strike="noStrike">
              <a:solidFill>
                <a:srgbClr val="000000"/>
              </a:solidFill>
              <a:latin typeface="Calibri"/>
            </a:endParaRPr>
          </a:p>
        </p:txBody>
      </p:sp>
      <p:sp>
        <p:nvSpPr>
          <p:cNvPr id="160" name="PlaceHolder 2"/>
          <p:cNvSpPr>
            <a:spLocks noGrp="1"/>
          </p:cNvSpPr>
          <p:nvPr>
            <p:ph/>
          </p:nvPr>
        </p:nvSpPr>
        <p:spPr>
          <a:xfrm>
            <a:off x="360720" y="1339560"/>
            <a:ext cx="11589480" cy="483732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The index record contains only some of the search key values and a pointer to the corresponding record.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We follow the pointers of nearly equal search key value until the desired record is found.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IN" sz="2800" spc="-1" strike="noStrike">
                <a:solidFill>
                  <a:srgbClr val="000000"/>
                </a:solidFill>
                <a:latin typeface="Calibri"/>
              </a:rPr>
              <a:t>In this, instead of pointing to each record in the main table, the index points to the records in the main table in a gap.</a:t>
            </a:r>
            <a:endParaRPr b="0" lang="en-US" sz="2800" spc="-1" strike="noStrike">
              <a:solidFill>
                <a:srgbClr val="000000"/>
              </a:solidFill>
              <a:latin typeface="Calibri"/>
            </a:endParaRPr>
          </a:p>
          <a:p>
            <a:pPr algn="just">
              <a:lnSpc>
                <a:spcPct val="90000"/>
              </a:lnSpc>
              <a:spcBef>
                <a:spcPts val="1001"/>
              </a:spcBef>
              <a:buNone/>
            </a:pPr>
            <a:endParaRPr b="0" lang="en-US" sz="2800" spc="-1" strike="noStrike">
              <a:solidFill>
                <a:srgbClr val="000000"/>
              </a:solidFill>
              <a:latin typeface="Calibri"/>
            </a:endParaRPr>
          </a:p>
        </p:txBody>
      </p:sp>
      <p:pic>
        <p:nvPicPr>
          <p:cNvPr id="161" name="Picture 7" descr=""/>
          <p:cNvPicPr/>
          <p:nvPr/>
        </p:nvPicPr>
        <p:blipFill>
          <a:blip r:embed="rId1"/>
          <a:stretch/>
        </p:blipFill>
        <p:spPr>
          <a:xfrm>
            <a:off x="5095800" y="4146840"/>
            <a:ext cx="6854400" cy="220428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9880" y="365040"/>
            <a:ext cx="10515240" cy="132516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Comparison</a:t>
            </a:r>
            <a:endParaRPr b="0" lang="en-US" sz="4000" spc="-1" strike="noStrike">
              <a:solidFill>
                <a:srgbClr val="000000"/>
              </a:solidFill>
              <a:latin typeface="Calibri"/>
            </a:endParaRPr>
          </a:p>
        </p:txBody>
      </p:sp>
      <p:sp>
        <p:nvSpPr>
          <p:cNvPr id="163" name="PlaceHolder 2"/>
          <p:cNvSpPr>
            <a:spLocks noGrp="1"/>
          </p:cNvSpPr>
          <p:nvPr>
            <p:ph/>
          </p:nvPr>
        </p:nvSpPr>
        <p:spPr>
          <a:xfrm>
            <a:off x="839880" y="1681200"/>
            <a:ext cx="5157360" cy="823680"/>
          </a:xfrm>
          <a:prstGeom prst="rect">
            <a:avLst/>
          </a:prstGeom>
          <a:noFill/>
          <a:ln w="0">
            <a:noFill/>
          </a:ln>
        </p:spPr>
        <p:txBody>
          <a:bodyPr anchor="b">
            <a:noAutofit/>
          </a:bodyPr>
          <a:p>
            <a:pPr algn="ctr">
              <a:lnSpc>
                <a:spcPct val="90000"/>
              </a:lnSpc>
              <a:spcBef>
                <a:spcPts val="1001"/>
              </a:spcBef>
              <a:buNone/>
              <a:tabLst>
                <a:tab algn="l" pos="0"/>
              </a:tabLst>
            </a:pPr>
            <a:r>
              <a:rPr b="1" lang="en-US" sz="2400" spc="-1" strike="noStrike" u="sng">
                <a:solidFill>
                  <a:srgbClr val="000000"/>
                </a:solidFill>
                <a:uFillTx/>
                <a:latin typeface="Calibri"/>
              </a:rPr>
              <a:t>Dense index</a:t>
            </a:r>
            <a:endParaRPr b="0" lang="en-US" sz="2400" spc="-1" strike="noStrike">
              <a:solidFill>
                <a:srgbClr val="000000"/>
              </a:solidFill>
              <a:latin typeface="Calibri"/>
            </a:endParaRPr>
          </a:p>
          <a:p>
            <a:pPr algn="ctr">
              <a:lnSpc>
                <a:spcPct val="90000"/>
              </a:lnSpc>
              <a:spcBef>
                <a:spcPts val="1001"/>
              </a:spcBef>
              <a:buNone/>
              <a:tabLst>
                <a:tab algn="l" pos="0"/>
              </a:tabLst>
            </a:pPr>
            <a:endParaRPr b="0" lang="en-US" sz="2400" spc="-1" strike="noStrike">
              <a:solidFill>
                <a:srgbClr val="000000"/>
              </a:solidFill>
              <a:latin typeface="Calibri"/>
            </a:endParaRPr>
          </a:p>
        </p:txBody>
      </p:sp>
      <p:sp>
        <p:nvSpPr>
          <p:cNvPr id="164" name="PlaceHolder 3"/>
          <p:cNvSpPr>
            <a:spLocks noGrp="1"/>
          </p:cNvSpPr>
          <p:nvPr>
            <p:ph/>
          </p:nvPr>
        </p:nvSpPr>
        <p:spPr>
          <a:xfrm>
            <a:off x="839880" y="250524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Faster to locate a record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More space to construct index</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Overhead during insertion and deletion</a:t>
            </a:r>
            <a:endParaRPr b="0" lang="en-US" sz="2800" spc="-1" strike="noStrike">
              <a:solidFill>
                <a:srgbClr val="000000"/>
              </a:solidFill>
              <a:latin typeface="Calibri"/>
            </a:endParaRPr>
          </a:p>
        </p:txBody>
      </p:sp>
      <p:sp>
        <p:nvSpPr>
          <p:cNvPr id="165" name="PlaceHolder 4"/>
          <p:cNvSpPr>
            <a:spLocks noGrp="1"/>
          </p:cNvSpPr>
          <p:nvPr>
            <p:ph/>
          </p:nvPr>
        </p:nvSpPr>
        <p:spPr>
          <a:xfrm>
            <a:off x="6172200" y="1681200"/>
            <a:ext cx="5182920" cy="823680"/>
          </a:xfrm>
          <a:prstGeom prst="rect">
            <a:avLst/>
          </a:prstGeom>
          <a:noFill/>
          <a:ln w="0">
            <a:noFill/>
          </a:ln>
        </p:spPr>
        <p:txBody>
          <a:bodyPr anchor="b">
            <a:noAutofit/>
          </a:bodyPr>
          <a:p>
            <a:pPr algn="ctr">
              <a:lnSpc>
                <a:spcPct val="90000"/>
              </a:lnSpc>
              <a:spcBef>
                <a:spcPts val="1001"/>
              </a:spcBef>
              <a:buNone/>
              <a:tabLst>
                <a:tab algn="l" pos="0"/>
              </a:tabLst>
            </a:pPr>
            <a:r>
              <a:rPr b="1" lang="en-US" sz="2400" spc="-1" strike="noStrike" u="sng">
                <a:solidFill>
                  <a:srgbClr val="000000"/>
                </a:solidFill>
                <a:uFillTx/>
                <a:latin typeface="Calibri"/>
              </a:rPr>
              <a:t>Sparse index</a:t>
            </a:r>
            <a:endParaRPr b="0" lang="en-US" sz="2400" spc="-1" strike="noStrike">
              <a:solidFill>
                <a:srgbClr val="000000"/>
              </a:solidFill>
              <a:latin typeface="Calibri"/>
            </a:endParaRPr>
          </a:p>
          <a:p>
            <a:pPr algn="ctr">
              <a:lnSpc>
                <a:spcPct val="90000"/>
              </a:lnSpc>
              <a:spcBef>
                <a:spcPts val="1001"/>
              </a:spcBef>
              <a:buNone/>
              <a:tabLst>
                <a:tab algn="l" pos="0"/>
              </a:tabLst>
            </a:pPr>
            <a:endParaRPr b="0" lang="en-US" sz="2400" spc="-1" strike="noStrike">
              <a:solidFill>
                <a:srgbClr val="000000"/>
              </a:solidFill>
              <a:latin typeface="Calibri"/>
            </a:endParaRPr>
          </a:p>
        </p:txBody>
      </p:sp>
      <p:sp>
        <p:nvSpPr>
          <p:cNvPr id="166" name="PlaceHolder 5"/>
          <p:cNvSpPr>
            <a:spLocks noGrp="1"/>
          </p:cNvSpPr>
          <p:nvPr>
            <p:ph/>
          </p:nvPr>
        </p:nvSpPr>
        <p:spPr>
          <a:xfrm>
            <a:off x="6172200" y="250524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Generally slow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Less space to construct index</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Less overhead for insertion and deletion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Multilevel Indices</a:t>
            </a:r>
            <a:endParaRPr b="0" lang="en-US" sz="4000" spc="-1" strike="noStrike">
              <a:solidFill>
                <a:srgbClr val="000000"/>
              </a:solidFill>
              <a:latin typeface="Calibri"/>
            </a:endParaRPr>
          </a:p>
        </p:txBody>
      </p:sp>
      <p:sp>
        <p:nvSpPr>
          <p:cNvPr id="168" name="PlaceHolder 2"/>
          <p:cNvSpPr>
            <a:spLocks noGrp="1"/>
          </p:cNvSpPr>
          <p:nvPr>
            <p:ph/>
          </p:nvPr>
        </p:nvSpPr>
        <p:spPr>
          <a:xfrm>
            <a:off x="838080" y="1285560"/>
            <a:ext cx="10515240" cy="435096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As the size of database grows so does the </a:t>
            </a:r>
            <a:r>
              <a:rPr b="0" lang="en-US" sz="2800" spc="-1" strike="noStrike">
                <a:solidFill>
                  <a:srgbClr val="00b0f0"/>
                </a:solidFill>
                <a:latin typeface="Calibri"/>
              </a:rPr>
              <a:t>size of indices</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There is an immense need to keep the index records in the </a:t>
            </a:r>
            <a:r>
              <a:rPr b="0" lang="en-US" sz="2800" spc="-1" strike="noStrike">
                <a:solidFill>
                  <a:srgbClr val="00b0f0"/>
                </a:solidFill>
                <a:latin typeface="Calibri"/>
              </a:rPr>
              <a:t>main memory </a:t>
            </a:r>
            <a:r>
              <a:rPr b="0" lang="en-US" sz="2800" spc="-1" strike="noStrike">
                <a:solidFill>
                  <a:srgbClr val="000000"/>
                </a:solidFill>
                <a:latin typeface="Calibri"/>
              </a:rPr>
              <a:t>so that the </a:t>
            </a:r>
            <a:r>
              <a:rPr b="0" lang="en-US" sz="2800" spc="-1" strike="noStrike">
                <a:solidFill>
                  <a:srgbClr val="00b0f0"/>
                </a:solidFill>
                <a:latin typeface="Calibri"/>
              </a:rPr>
              <a:t>search can speed up</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If </a:t>
            </a:r>
            <a:r>
              <a:rPr b="0" lang="en-US" sz="2800" spc="-1" strike="noStrike">
                <a:solidFill>
                  <a:srgbClr val="00b0f0"/>
                </a:solidFill>
                <a:latin typeface="Calibri"/>
              </a:rPr>
              <a:t>single level index </a:t>
            </a:r>
            <a:r>
              <a:rPr b="0" lang="en-US" sz="2800" spc="-1" strike="noStrike">
                <a:solidFill>
                  <a:srgbClr val="000000"/>
                </a:solidFill>
                <a:latin typeface="Calibri"/>
              </a:rPr>
              <a:t>is used then a large size index cannot be kept in memory as whole and this leads to multiple disk accesses.</a:t>
            </a:r>
            <a:endParaRPr b="0" lang="en-US" sz="2800" spc="-1" strike="noStrike">
              <a:solidFill>
                <a:srgbClr val="000000"/>
              </a:solidFill>
              <a:latin typeface="Calibri"/>
            </a:endParaRPr>
          </a:p>
          <a:p>
            <a:pPr marL="228600" indent="-228600" algn="just">
              <a:lnSpc>
                <a:spcPct val="100000"/>
              </a:lnSpc>
              <a:spcBef>
                <a:spcPts val="1001"/>
              </a:spcBef>
              <a:buClr>
                <a:srgbClr val="00b0f0"/>
              </a:buClr>
              <a:buFont typeface="Arial"/>
              <a:buChar char="•"/>
            </a:pPr>
            <a:r>
              <a:rPr b="0" lang="en-US" sz="2800" spc="-1" strike="noStrike">
                <a:solidFill>
                  <a:srgbClr val="00b0f0"/>
                </a:solidFill>
                <a:latin typeface="Calibri"/>
              </a:rPr>
              <a:t>Multi-level Index </a:t>
            </a:r>
            <a:r>
              <a:rPr b="0" lang="en-US" sz="2800" spc="-1" strike="noStrike">
                <a:solidFill>
                  <a:srgbClr val="000000"/>
                </a:solidFill>
                <a:latin typeface="Calibri"/>
              </a:rPr>
              <a:t>helps breaking down the index into several smaller indices in order to make the outer most level so small that it can be saved in </a:t>
            </a:r>
            <a:r>
              <a:rPr b="0" lang="en-US" sz="2800" spc="-1" strike="noStrike">
                <a:solidFill>
                  <a:srgbClr val="00b0f0"/>
                </a:solidFill>
                <a:latin typeface="Calibri"/>
              </a:rPr>
              <a:t>single disk block </a:t>
            </a:r>
            <a:r>
              <a:rPr b="0" lang="en-US" sz="2800" spc="-1" strike="noStrike">
                <a:solidFill>
                  <a:srgbClr val="000000"/>
                </a:solidFill>
                <a:latin typeface="Calibri"/>
              </a:rPr>
              <a:t>which can easily be accommodated anywhere in the main memory.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r">
              <a:lnSpc>
                <a:spcPct val="90000"/>
              </a:lnSpc>
              <a:buNone/>
            </a:pPr>
            <a:r>
              <a:rPr b="0" lang="en-US" sz="4000" spc="-1" strike="noStrike">
                <a:solidFill>
                  <a:srgbClr val="000000"/>
                </a:solidFill>
                <a:latin typeface="Calibri Light"/>
              </a:rPr>
              <a:t>Contd..</a:t>
            </a:r>
            <a:endParaRPr b="0" lang="en-US" sz="4000" spc="-1" strike="noStrike">
              <a:solidFill>
                <a:srgbClr val="000000"/>
              </a:solidFill>
              <a:latin typeface="Calibri"/>
            </a:endParaRPr>
          </a:p>
        </p:txBody>
      </p:sp>
      <p:sp>
        <p:nvSpPr>
          <p:cNvPr id="17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100000"/>
              </a:lnSpc>
              <a:spcBef>
                <a:spcPts val="1001"/>
              </a:spcBef>
              <a:buClr>
                <a:srgbClr val="00b0f0"/>
              </a:buClr>
              <a:buFont typeface="Arial"/>
              <a:buChar char="•"/>
            </a:pPr>
            <a:r>
              <a:rPr b="0" lang="en-US" sz="2800" spc="-1" strike="noStrike">
                <a:solidFill>
                  <a:srgbClr val="00b0f0"/>
                </a:solidFill>
                <a:latin typeface="Calibri"/>
                <a:ea typeface="ＭＳ Ｐゴシック"/>
              </a:rPr>
              <a:t>Outer index </a:t>
            </a:r>
            <a:r>
              <a:rPr b="0" lang="en-US" sz="2800" spc="-1" strike="noStrike">
                <a:solidFill>
                  <a:srgbClr val="000000"/>
                </a:solidFill>
                <a:latin typeface="Calibri"/>
                <a:ea typeface="ＭＳ Ｐゴシック"/>
              </a:rPr>
              <a:t>– a sparse index of primary index</a:t>
            </a:r>
            <a:endParaRPr b="0" lang="en-US" sz="2800" spc="-1" strike="noStrike">
              <a:solidFill>
                <a:srgbClr val="000000"/>
              </a:solidFill>
              <a:latin typeface="Calibri"/>
            </a:endParaRPr>
          </a:p>
          <a:p>
            <a:pPr marL="228600" indent="-228600" algn="just">
              <a:lnSpc>
                <a:spcPct val="100000"/>
              </a:lnSpc>
              <a:spcBef>
                <a:spcPts val="1001"/>
              </a:spcBef>
              <a:buClr>
                <a:srgbClr val="00b0f0"/>
              </a:buClr>
              <a:buFont typeface="Arial"/>
              <a:buChar char="•"/>
            </a:pPr>
            <a:r>
              <a:rPr b="0" lang="en-US" sz="2800" spc="-1" strike="noStrike">
                <a:solidFill>
                  <a:srgbClr val="00b0f0"/>
                </a:solidFill>
                <a:latin typeface="Calibri"/>
                <a:ea typeface="ＭＳ Ｐゴシック"/>
              </a:rPr>
              <a:t>Inner index </a:t>
            </a:r>
            <a:r>
              <a:rPr b="0" lang="en-US" sz="2800" spc="-1" strike="noStrike">
                <a:solidFill>
                  <a:srgbClr val="000000"/>
                </a:solidFill>
                <a:latin typeface="Calibri"/>
                <a:ea typeface="ＭＳ Ｐゴシック"/>
              </a:rPr>
              <a:t>– the primary index file</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ea typeface="ＭＳ Ｐゴシック"/>
              </a:rPr>
              <a:t>If even </a:t>
            </a:r>
            <a:r>
              <a:rPr b="0" lang="en-US" sz="2800" spc="-1" strike="noStrike">
                <a:solidFill>
                  <a:srgbClr val="00b0f0"/>
                </a:solidFill>
                <a:latin typeface="Calibri"/>
                <a:ea typeface="ＭＳ Ｐゴシック"/>
              </a:rPr>
              <a:t>outer index is too large </a:t>
            </a:r>
            <a:r>
              <a:rPr b="0" lang="en-US" sz="2800" spc="-1" strike="noStrike">
                <a:solidFill>
                  <a:srgbClr val="000000"/>
                </a:solidFill>
                <a:latin typeface="Calibri"/>
                <a:ea typeface="ＭＳ Ｐゴシック"/>
              </a:rPr>
              <a:t>to fit in main memory, yet </a:t>
            </a:r>
            <a:r>
              <a:rPr b="0" lang="en-US" sz="2800" spc="-1" strike="noStrike">
                <a:solidFill>
                  <a:srgbClr val="00b0f0"/>
                </a:solidFill>
                <a:latin typeface="Calibri"/>
                <a:ea typeface="ＭＳ Ｐゴシック"/>
              </a:rPr>
              <a:t>another level of index </a:t>
            </a:r>
            <a:r>
              <a:rPr b="0" lang="en-US" sz="2800" spc="-1" strike="noStrike">
                <a:solidFill>
                  <a:srgbClr val="000000"/>
                </a:solidFill>
                <a:latin typeface="Calibri"/>
                <a:ea typeface="ＭＳ Ｐゴシック"/>
              </a:rPr>
              <a:t>can be created, and so on.</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ea typeface="ＭＳ Ｐゴシック"/>
              </a:rPr>
              <a:t>Indices at all levels must be updated on insertion or deletion from the file.</a:t>
            </a:r>
            <a:endParaRPr b="0" lang="en-US" sz="2800" spc="-1" strike="noStrike">
              <a:solidFill>
                <a:srgbClr val="000000"/>
              </a:solidFill>
              <a:latin typeface="Calibri"/>
            </a:endParaRPr>
          </a:p>
          <a:p>
            <a:pPr algn="just">
              <a:lnSpc>
                <a:spcPct val="10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132516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72"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417"/>
              </a:spcBef>
              <a:buNone/>
            </a:pPr>
            <a:endParaRPr b="0" lang="en-US" sz="2800" spc="-1" strike="noStrike">
              <a:solidFill>
                <a:srgbClr val="000000"/>
              </a:solidFill>
              <a:latin typeface="Calibri"/>
            </a:endParaRPr>
          </a:p>
        </p:txBody>
      </p:sp>
      <p:pic>
        <p:nvPicPr>
          <p:cNvPr id="173" name="Picture 2" descr="http://www.tutorialspoint.com/dbms/images/multi_level_index.png"/>
          <p:cNvPicPr/>
          <p:nvPr/>
        </p:nvPicPr>
        <p:blipFill>
          <a:blip r:embed="rId1"/>
          <a:stretch/>
        </p:blipFill>
        <p:spPr>
          <a:xfrm>
            <a:off x="2253960" y="365040"/>
            <a:ext cx="6388560" cy="6176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Secondary Indices </a:t>
            </a:r>
            <a:endParaRPr b="0" lang="en-US" sz="4000" spc="-1" strike="noStrike">
              <a:solidFill>
                <a:srgbClr val="000000"/>
              </a:solidFill>
              <a:latin typeface="Calibri"/>
            </a:endParaRPr>
          </a:p>
        </p:txBody>
      </p:sp>
      <p:sp>
        <p:nvSpPr>
          <p:cNvPr id="17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Non-clustering index</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Search key values are not sequentially stored</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The pointers in such a secondary index do not point directly to the record, instead the point to the bucket that contains pointer to the respective records.</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Secondary indices have to be dense</a:t>
            </a:r>
            <a:endParaRPr b="0" lang="en-US" sz="2800" spc="-1" strike="noStrike">
              <a:solidFill>
                <a:srgbClr val="000000"/>
              </a:solidFill>
              <a:latin typeface="Calibri"/>
            </a:endParaRPr>
          </a:p>
          <a:p>
            <a:pPr algn="just">
              <a:lnSpc>
                <a:spcPct val="10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anchor="ctr">
            <a:normAutofit fontScale="89000"/>
          </a:bodyPr>
          <a:p>
            <a:pPr algn="ctr">
              <a:lnSpc>
                <a:spcPct val="90000"/>
              </a:lnSpc>
              <a:buNone/>
            </a:pPr>
            <a:r>
              <a:rPr b="1" lang="en-US" sz="3600" spc="-1" strike="noStrike">
                <a:solidFill>
                  <a:srgbClr val="000000"/>
                </a:solidFill>
                <a:latin typeface="Calibri Light"/>
              </a:rPr>
              <a:t>Secondary index on </a:t>
            </a:r>
            <a:r>
              <a:rPr b="1" i="1" lang="en-US" sz="3600" spc="-1" strike="noStrike">
                <a:solidFill>
                  <a:srgbClr val="000000"/>
                </a:solidFill>
                <a:latin typeface="Calibri Light"/>
              </a:rPr>
              <a:t>salary </a:t>
            </a:r>
            <a:r>
              <a:rPr b="1" lang="en-US" sz="3600" spc="-1" strike="noStrike">
                <a:solidFill>
                  <a:srgbClr val="000000"/>
                </a:solidFill>
                <a:latin typeface="Calibri Light"/>
              </a:rPr>
              <a:t>field of </a:t>
            </a:r>
            <a:r>
              <a:rPr b="1" i="1" lang="en-US" sz="3600" spc="-1" strike="noStrike">
                <a:solidFill>
                  <a:srgbClr val="000000"/>
                </a:solidFill>
                <a:latin typeface="Calibri Light"/>
              </a:rPr>
              <a:t>instructor</a:t>
            </a:r>
            <a:br>
              <a:rPr sz="3600"/>
            </a:br>
            <a:endParaRPr b="0" lang="en-US" sz="3600" spc="-1" strike="noStrike">
              <a:solidFill>
                <a:srgbClr val="000000"/>
              </a:solidFill>
              <a:latin typeface="Calibri"/>
            </a:endParaRPr>
          </a:p>
        </p:txBody>
      </p:sp>
      <p:pic>
        <p:nvPicPr>
          <p:cNvPr id="177" name="Picture 7" descr=""/>
          <p:cNvPicPr/>
          <p:nvPr/>
        </p:nvPicPr>
        <p:blipFill>
          <a:blip r:embed="rId1"/>
          <a:stretch/>
        </p:blipFill>
        <p:spPr>
          <a:xfrm>
            <a:off x="1120320" y="1481040"/>
            <a:ext cx="9968040" cy="445572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Indexing</a:t>
            </a:r>
            <a:endParaRPr b="0" lang="en-US" sz="6000" spc="-1" strike="noStrike">
              <a:solidFill>
                <a:srgbClr val="000000"/>
              </a:solidFill>
              <a:latin typeface="Calibri"/>
            </a:endParaRPr>
          </a:p>
        </p:txBody>
      </p:sp>
      <p:sp>
        <p:nvSpPr>
          <p:cNvPr id="137"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03280" y="57240"/>
            <a:ext cx="10515240" cy="132516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	</a:t>
            </a:r>
            <a:r>
              <a:rPr b="0" lang="en-US" sz="4000" spc="-1" strike="noStrike">
                <a:solidFill>
                  <a:srgbClr val="000000"/>
                </a:solidFill>
                <a:latin typeface="Calibri Light"/>
              </a:rPr>
              <a:t>Index</a:t>
            </a:r>
            <a:endParaRPr b="0" lang="en-US" sz="4000" spc="-1" strike="noStrike">
              <a:solidFill>
                <a:srgbClr val="000000"/>
              </a:solidFill>
              <a:latin typeface="Calibri"/>
            </a:endParaRPr>
          </a:p>
        </p:txBody>
      </p:sp>
      <p:sp>
        <p:nvSpPr>
          <p:cNvPr id="139" name="PlaceHolder 2"/>
          <p:cNvSpPr>
            <a:spLocks noGrp="1"/>
          </p:cNvSpPr>
          <p:nvPr>
            <p:ph/>
          </p:nvPr>
        </p:nvSpPr>
        <p:spPr>
          <a:xfrm>
            <a:off x="838080" y="1262160"/>
            <a:ext cx="10765440" cy="49143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Similar to index in books.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Speed up the retrieval of </a:t>
            </a:r>
            <a:r>
              <a:rPr b="0" lang="en-US" sz="2800" spc="-1" strike="noStrike">
                <a:solidFill>
                  <a:srgbClr val="000000"/>
                </a:solidFill>
                <a:latin typeface="Calibri"/>
              </a:rPr>
              <a:t>records in response to </a:t>
            </a:r>
            <a:r>
              <a:rPr b="0" lang="en-US" sz="2800" spc="-1" strike="noStrike">
                <a:solidFill>
                  <a:srgbClr val="000000"/>
                </a:solidFill>
                <a:latin typeface="Calibri"/>
              </a:rPr>
              <a:t>certain search conditions.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One or more fields in a </a:t>
            </a:r>
            <a:r>
              <a:rPr b="0" lang="en-US" sz="2800" spc="-1" strike="noStrike">
                <a:solidFill>
                  <a:srgbClr val="000000"/>
                </a:solidFill>
                <a:latin typeface="Calibri"/>
              </a:rPr>
              <a:t>record called the indexing </a:t>
            </a:r>
            <a:r>
              <a:rPr b="0" lang="en-US" sz="2800" spc="-1" strike="noStrike">
                <a:solidFill>
                  <a:srgbClr val="000000"/>
                </a:solidFill>
                <a:latin typeface="Calibri"/>
              </a:rPr>
              <a:t>fields are used to </a:t>
            </a:r>
            <a:r>
              <a:rPr b="0" lang="en-US" sz="2800" spc="-1" strike="noStrike">
                <a:solidFill>
                  <a:srgbClr val="000000"/>
                </a:solidFill>
                <a:latin typeface="Calibri"/>
              </a:rPr>
              <a:t>construct the index file.</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Index files are smaller </a:t>
            </a:r>
            <a:r>
              <a:rPr b="0" lang="en-US" sz="2800" spc="-1" strike="noStrike">
                <a:solidFill>
                  <a:srgbClr val="000000"/>
                </a:solidFill>
                <a:latin typeface="Calibri"/>
              </a:rPr>
              <a:t>than the original file.</a:t>
            </a:r>
            <a:endParaRPr b="0" lang="en-US" sz="2800" spc="-1" strike="noStrike">
              <a:solidFill>
                <a:srgbClr val="000000"/>
              </a:solidFill>
              <a:latin typeface="Calibri"/>
            </a:endParaRPr>
          </a:p>
        </p:txBody>
      </p:sp>
      <p:pic>
        <p:nvPicPr>
          <p:cNvPr id="140" name="Picture 3" descr=""/>
          <p:cNvPicPr/>
          <p:nvPr/>
        </p:nvPicPr>
        <p:blipFill>
          <a:blip r:embed="rId1"/>
          <a:stretch/>
        </p:blipFill>
        <p:spPr>
          <a:xfrm>
            <a:off x="8357400" y="4001400"/>
            <a:ext cx="2993040" cy="2617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89676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Index Structure</a:t>
            </a:r>
            <a:endParaRPr b="0" lang="en-US" sz="4000" spc="-1" strike="noStrike">
              <a:solidFill>
                <a:srgbClr val="000000"/>
              </a:solidFill>
              <a:latin typeface="Calibri"/>
            </a:endParaRPr>
          </a:p>
        </p:txBody>
      </p:sp>
      <p:sp>
        <p:nvSpPr>
          <p:cNvPr id="142" name="PlaceHolder 2"/>
          <p:cNvSpPr>
            <a:spLocks noGrp="1"/>
          </p:cNvSpPr>
          <p:nvPr>
            <p:ph/>
          </p:nvPr>
        </p:nvSpPr>
        <p:spPr>
          <a:xfrm>
            <a:off x="838080" y="1429560"/>
            <a:ext cx="10515240" cy="4746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Entries in index files </a:t>
            </a:r>
            <a:r>
              <a:rPr b="0" lang="en-US" sz="2800" spc="-1" strike="noStrike">
                <a:solidFill>
                  <a:srgbClr val="000000"/>
                </a:solidFill>
                <a:latin typeface="Wingdings"/>
              </a:rPr>
              <a:t></a:t>
            </a:r>
            <a:r>
              <a:rPr b="0" lang="en-US" sz="2800" spc="-1" strike="noStrike">
                <a:solidFill>
                  <a:srgbClr val="000000"/>
                </a:solidFill>
                <a:latin typeface="Calibri"/>
              </a:rPr>
              <a:t> index entries.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Index entries consists of two parts: search key and pointer</a:t>
            </a:r>
            <a:endParaRPr b="0" lang="en-US" sz="2800" spc="-1" strike="noStrike">
              <a:solidFill>
                <a:srgbClr val="000000"/>
              </a:solidFill>
              <a:latin typeface="Calibri"/>
            </a:endParaRPr>
          </a:p>
          <a:p>
            <a:pPr algn="just">
              <a:lnSpc>
                <a:spcPct val="90000"/>
              </a:lnSpc>
              <a:spcBef>
                <a:spcPts val="1001"/>
              </a:spcBef>
              <a:buNone/>
            </a:pP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Search Key : </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800" spc="-1" strike="noStrike">
                <a:solidFill>
                  <a:srgbClr val="000000"/>
                </a:solidFill>
                <a:latin typeface="Calibri"/>
              </a:rPr>
              <a:t>An attribute or set of attributes used to look-up (search) records in a file.</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800" spc="-1" strike="noStrike">
                <a:solidFill>
                  <a:srgbClr val="000000"/>
                </a:solidFill>
                <a:latin typeface="Calibri"/>
              </a:rPr>
              <a:t>Need not to be primary key, candidate key or super key.</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Pointer:</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800" spc="-1" strike="noStrike">
                <a:solidFill>
                  <a:srgbClr val="000000"/>
                </a:solidFill>
                <a:latin typeface="Calibri"/>
              </a:rPr>
              <a:t>Points to the physical location of the record.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Calibri"/>
              </a:rPr>
              <a:t>Several indices </a:t>
            </a:r>
            <a:r>
              <a:rPr b="0" lang="en-US" sz="2800" spc="-1" strike="noStrike">
                <a:solidFill>
                  <a:srgbClr val="000000"/>
                </a:solidFill>
                <a:latin typeface="Wingdings"/>
              </a:rPr>
              <a:t></a:t>
            </a:r>
            <a:r>
              <a:rPr b="0" lang="en-US" sz="2800" spc="-1" strike="noStrike">
                <a:solidFill>
                  <a:srgbClr val="000000"/>
                </a:solidFill>
                <a:latin typeface="Calibri"/>
              </a:rPr>
              <a:t> several search keys.</a:t>
            </a:r>
            <a:endParaRPr b="0" lang="en-US" sz="2800" spc="-1" strike="noStrike">
              <a:solidFill>
                <a:srgbClr val="000000"/>
              </a:solidFill>
              <a:latin typeface="Calibri"/>
            </a:endParaRPr>
          </a:p>
        </p:txBody>
      </p:sp>
      <p:graphicFrame>
        <p:nvGraphicFramePr>
          <p:cNvPr id="143" name="Table 3"/>
          <p:cNvGraphicFramePr/>
          <p:nvPr/>
        </p:nvGraphicFramePr>
        <p:xfrm>
          <a:off x="3425760" y="2638440"/>
          <a:ext cx="3876120" cy="370440"/>
        </p:xfrm>
        <a:graphic>
          <a:graphicData uri="http://schemas.openxmlformats.org/drawingml/2006/table">
            <a:tbl>
              <a:tblPr/>
              <a:tblGrid>
                <a:gridCol w="1938240"/>
                <a:gridCol w="1938240"/>
              </a:tblGrid>
              <a:tr h="370800">
                <a:tc>
                  <a:txBody>
                    <a:bodyPr anchor="ctr">
                      <a:noAutofit/>
                    </a:bodyPr>
                    <a:p>
                      <a:pPr algn="ctr">
                        <a:lnSpc>
                          <a:spcPct val="100000"/>
                        </a:lnSpc>
                        <a:buNone/>
                      </a:pPr>
                      <a:r>
                        <a:rPr b="1" lang="en-US" sz="1800" spc="-1" strike="noStrike">
                          <a:solidFill>
                            <a:srgbClr val="000000"/>
                          </a:solidFill>
                          <a:latin typeface="Calibri"/>
                        </a:rPr>
                        <a:t>Search Key</a:t>
                      </a:r>
                      <a:endParaRPr b="0" lang="en-IN" sz="1800" spc="-1" strike="noStrike">
                        <a:latin typeface="Arial"/>
                      </a:endParaRPr>
                    </a:p>
                  </a:txBody>
                  <a:tcPr anchor="ctr" marL="91440" marR="91440">
                    <a:lnL w="12240">
                      <a:solidFill>
                        <a:srgbClr val="ed7d31"/>
                      </a:solidFill>
                    </a:lnL>
                    <a:lnR w="12240">
                      <a:solidFill>
                        <a:srgbClr val="ed7d31"/>
                      </a:solidFill>
                    </a:lnR>
                    <a:lnT w="12240">
                      <a:solidFill>
                        <a:srgbClr val="ed7d31"/>
                      </a:solidFill>
                    </a:lnT>
                    <a:lnB w="12240">
                      <a:solidFill>
                        <a:srgbClr val="ed7d31"/>
                      </a:solidFill>
                    </a:lnB>
                    <a:solidFill>
                      <a:srgbClr val="fbece7"/>
                    </a:solidFill>
                  </a:tcPr>
                </a:tc>
                <a:tc>
                  <a:txBody>
                    <a:bodyPr anchor="ctr">
                      <a:noAutofit/>
                    </a:bodyPr>
                    <a:p>
                      <a:pPr algn="ctr">
                        <a:lnSpc>
                          <a:spcPct val="100000"/>
                        </a:lnSpc>
                        <a:buNone/>
                      </a:pPr>
                      <a:r>
                        <a:rPr b="1" lang="en-US" sz="1800" spc="-1" strike="noStrike">
                          <a:solidFill>
                            <a:srgbClr val="000000"/>
                          </a:solidFill>
                          <a:latin typeface="Calibri"/>
                        </a:rPr>
                        <a:t>Pointer</a:t>
                      </a:r>
                      <a:endParaRPr b="0" lang="en-IN" sz="1800" spc="-1" strike="noStrike">
                        <a:latin typeface="Arial"/>
                      </a:endParaRPr>
                    </a:p>
                  </a:txBody>
                  <a:tcPr anchor="ctr" marL="91440" marR="91440">
                    <a:lnL w="12240">
                      <a:solidFill>
                        <a:srgbClr val="ed7d31"/>
                      </a:solidFill>
                    </a:lnL>
                    <a:lnR w="12240">
                      <a:solidFill>
                        <a:srgbClr val="ed7d31"/>
                      </a:solidFill>
                    </a:lnR>
                    <a:lnT w="12240">
                      <a:solidFill>
                        <a:srgbClr val="ed7d31"/>
                      </a:solidFill>
                    </a:lnT>
                    <a:lnB w="12240">
                      <a:solidFill>
                        <a:srgbClr val="ed7d31"/>
                      </a:solidFill>
                    </a:lnB>
                    <a:solidFill>
                      <a:srgbClr val="fbece7"/>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Types of Indices</a:t>
            </a:r>
            <a:endParaRPr b="0" lang="en-US" sz="4000" spc="-1" strike="noStrike">
              <a:solidFill>
                <a:srgbClr val="000000"/>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90000"/>
              </a:lnSpc>
              <a:spcBef>
                <a:spcPts val="1001"/>
              </a:spcBef>
              <a:buClr>
                <a:srgbClr val="00b0f0"/>
              </a:buClr>
              <a:buFont typeface="Arial"/>
              <a:buChar char="•"/>
            </a:pPr>
            <a:r>
              <a:rPr b="0" lang="en-US" sz="2800" spc="-1" strike="noStrike">
                <a:solidFill>
                  <a:srgbClr val="00b0f0"/>
                </a:solidFill>
                <a:latin typeface="Calibri"/>
                <a:ea typeface="ＭＳ Ｐゴシック"/>
              </a:rPr>
              <a:t>Ordered indices</a:t>
            </a:r>
            <a:r>
              <a:rPr b="1" lang="en-US" sz="2800" spc="-1" strike="noStrike">
                <a:solidFill>
                  <a:srgbClr val="000000"/>
                </a:solidFill>
                <a:latin typeface="Calibri"/>
                <a:ea typeface="ＭＳ Ｐゴシック"/>
              </a:rPr>
              <a:t>:  </a:t>
            </a:r>
            <a:r>
              <a:rPr b="0" lang="en-US" sz="2800" spc="-1" strike="noStrike">
                <a:solidFill>
                  <a:srgbClr val="000000"/>
                </a:solidFill>
                <a:latin typeface="Calibri"/>
                <a:ea typeface="ＭＳ Ｐゴシック"/>
              </a:rPr>
              <a:t>search keys are stored in sorted order</a:t>
            </a:r>
            <a:endParaRPr b="0" lang="en-US" sz="2800" spc="-1" strike="noStrike">
              <a:solidFill>
                <a:srgbClr val="000000"/>
              </a:solidFill>
              <a:latin typeface="Calibri"/>
            </a:endParaRPr>
          </a:p>
          <a:p>
            <a:pPr marL="228600" indent="-228600" algn="just">
              <a:lnSpc>
                <a:spcPct val="90000"/>
              </a:lnSpc>
              <a:spcBef>
                <a:spcPts val="1001"/>
              </a:spcBef>
              <a:buClr>
                <a:srgbClr val="00b0f0"/>
              </a:buClr>
              <a:buFont typeface="Arial"/>
              <a:buChar char="•"/>
            </a:pPr>
            <a:r>
              <a:rPr b="0" lang="en-US" sz="2800" spc="-1" strike="noStrike">
                <a:solidFill>
                  <a:srgbClr val="00b0f0"/>
                </a:solidFill>
                <a:latin typeface="Calibri"/>
                <a:ea typeface="ＭＳ Ｐゴシック"/>
              </a:rPr>
              <a:t>Hash indices</a:t>
            </a:r>
            <a:r>
              <a:rPr b="1" lang="en-US" sz="2800" spc="-1" strike="noStrike">
                <a:solidFill>
                  <a:srgbClr val="000000"/>
                </a:solidFill>
                <a:latin typeface="Calibri"/>
                <a:ea typeface="ＭＳ Ｐゴシック"/>
              </a:rPr>
              <a:t>:</a:t>
            </a:r>
            <a:r>
              <a:rPr b="0" lang="en-US" sz="2800" spc="-1" strike="noStrike">
                <a:solidFill>
                  <a:srgbClr val="000000"/>
                </a:solidFill>
                <a:latin typeface="Calibri"/>
                <a:ea typeface="ＭＳ Ｐゴシック"/>
              </a:rPr>
              <a:t>  search keys are distributed uniformly across “buckets” using a “hash function”. </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236160"/>
            <a:ext cx="10515240" cy="78084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Index Evaluation Metrics</a:t>
            </a:r>
            <a:endParaRPr b="0" lang="en-US" sz="4000" spc="-1" strike="noStrike">
              <a:solidFill>
                <a:srgbClr val="000000"/>
              </a:solidFill>
              <a:latin typeface="Calibri"/>
            </a:endParaRPr>
          </a:p>
        </p:txBody>
      </p:sp>
      <p:sp>
        <p:nvSpPr>
          <p:cNvPr id="147" name="PlaceHolder 2"/>
          <p:cNvSpPr>
            <a:spLocks noGrp="1"/>
          </p:cNvSpPr>
          <p:nvPr>
            <p:ph/>
          </p:nvPr>
        </p:nvSpPr>
        <p:spPr>
          <a:xfrm>
            <a:off x="450720" y="1159200"/>
            <a:ext cx="11345760" cy="5473080"/>
          </a:xfrm>
          <a:prstGeom prst="rect">
            <a:avLst/>
          </a:prstGeom>
          <a:noFill/>
          <a:ln w="0">
            <a:noFill/>
          </a:ln>
        </p:spPr>
        <p:txBody>
          <a:bodyPr anchor="t">
            <a:noAutofit/>
          </a:bodyPr>
          <a:p>
            <a:pPr marL="228600" indent="-228600" algn="just">
              <a:lnSpc>
                <a:spcPct val="90000"/>
              </a:lnSpc>
              <a:spcBef>
                <a:spcPts val="1001"/>
              </a:spcBef>
              <a:buClr>
                <a:srgbClr val="ff0000"/>
              </a:buClr>
              <a:buFont typeface="Arial"/>
              <a:buChar char="•"/>
            </a:pPr>
            <a:r>
              <a:rPr b="0" lang="en-US" sz="2800" spc="-1" strike="noStrike">
                <a:solidFill>
                  <a:srgbClr val="ff0000"/>
                </a:solidFill>
                <a:latin typeface="Calibri"/>
              </a:rPr>
              <a:t>Access types </a:t>
            </a:r>
            <a:r>
              <a:rPr b="0" lang="en-US" sz="2800" spc="-1" strike="noStrike">
                <a:solidFill>
                  <a:srgbClr val="000000"/>
                </a:solidFill>
                <a:latin typeface="Calibri"/>
              </a:rPr>
              <a:t>: </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Calibri"/>
              </a:rPr>
              <a:t>Finding records with a </a:t>
            </a:r>
            <a:r>
              <a:rPr b="0" lang="en-US" sz="2400" spc="-1" strike="noStrike">
                <a:solidFill>
                  <a:srgbClr val="000000"/>
                </a:solidFill>
                <a:latin typeface="Calibri"/>
              </a:rPr>
              <a:t>specified attribute value </a:t>
            </a:r>
            <a:r>
              <a:rPr b="0" lang="en-US" sz="2400" spc="-1" strike="noStrike">
                <a:solidFill>
                  <a:srgbClr val="000000"/>
                </a:solidFill>
                <a:latin typeface="Calibri"/>
              </a:rPr>
              <a:t>and finding records whose </a:t>
            </a:r>
            <a:r>
              <a:rPr b="0" lang="en-US" sz="2400" spc="-1" strike="noStrike">
                <a:solidFill>
                  <a:srgbClr val="000000"/>
                </a:solidFill>
                <a:latin typeface="Calibri"/>
              </a:rPr>
              <a:t>attribute values fall in a </a:t>
            </a:r>
            <a:r>
              <a:rPr b="0" lang="en-US" sz="2400" spc="-1" strike="noStrike">
                <a:solidFill>
                  <a:srgbClr val="000000"/>
                </a:solidFill>
                <a:latin typeface="Calibri"/>
              </a:rPr>
              <a:t>specified range.</a:t>
            </a:r>
            <a:endParaRPr b="0" lang="en-US" sz="2400" spc="-1" strike="noStrike">
              <a:solidFill>
                <a:srgbClr val="000000"/>
              </a:solidFill>
              <a:latin typeface="Calibri"/>
            </a:endParaRPr>
          </a:p>
          <a:p>
            <a:pPr marL="228600" indent="-228600" algn="just">
              <a:lnSpc>
                <a:spcPct val="90000"/>
              </a:lnSpc>
              <a:spcBef>
                <a:spcPts val="1001"/>
              </a:spcBef>
              <a:buClr>
                <a:srgbClr val="ff0000"/>
              </a:buClr>
              <a:buFont typeface="Arial"/>
              <a:buChar char="•"/>
            </a:pPr>
            <a:r>
              <a:rPr b="0" lang="en-US" sz="2800" spc="-1" strike="noStrike">
                <a:solidFill>
                  <a:srgbClr val="ff0000"/>
                </a:solidFill>
                <a:latin typeface="Calibri"/>
              </a:rPr>
              <a:t>Access time:</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800" spc="-1" strike="noStrike">
                <a:solidFill>
                  <a:srgbClr val="000000"/>
                </a:solidFill>
                <a:latin typeface="Calibri"/>
              </a:rPr>
              <a:t>Time taken to find a </a:t>
            </a:r>
            <a:r>
              <a:rPr b="0" lang="en-US" sz="2800" spc="-1" strike="noStrike">
                <a:solidFill>
                  <a:srgbClr val="000000"/>
                </a:solidFill>
                <a:latin typeface="Calibri"/>
              </a:rPr>
              <a:t>particular data item</a:t>
            </a:r>
            <a:endParaRPr b="0" lang="en-US" sz="2800" spc="-1" strike="noStrike">
              <a:solidFill>
                <a:srgbClr val="000000"/>
              </a:solidFill>
              <a:latin typeface="Calibri"/>
            </a:endParaRPr>
          </a:p>
          <a:p>
            <a:pPr marL="228600" indent="-228600" algn="just">
              <a:lnSpc>
                <a:spcPct val="90000"/>
              </a:lnSpc>
              <a:spcBef>
                <a:spcPts val="1001"/>
              </a:spcBef>
              <a:buClr>
                <a:srgbClr val="ff0000"/>
              </a:buClr>
              <a:buFont typeface="Arial"/>
              <a:buChar char="•"/>
            </a:pPr>
            <a:r>
              <a:rPr b="0" lang="en-US" sz="2800" spc="-1" strike="noStrike">
                <a:solidFill>
                  <a:srgbClr val="ff0000"/>
                </a:solidFill>
                <a:latin typeface="Calibri"/>
              </a:rPr>
              <a:t>Insertion time:</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800" spc="-1" strike="noStrike">
                <a:solidFill>
                  <a:srgbClr val="000000"/>
                </a:solidFill>
                <a:latin typeface="Calibri"/>
              </a:rPr>
              <a:t>Time taken to insert a </a:t>
            </a:r>
            <a:r>
              <a:rPr b="0" lang="en-US" sz="2800" spc="-1" strike="noStrike">
                <a:solidFill>
                  <a:srgbClr val="000000"/>
                </a:solidFill>
                <a:latin typeface="Calibri"/>
              </a:rPr>
              <a:t>new data item (i.e., </a:t>
            </a:r>
            <a:r>
              <a:rPr b="0" lang="en-US" sz="2800" spc="-1" strike="noStrike">
                <a:solidFill>
                  <a:srgbClr val="000000"/>
                </a:solidFill>
                <a:latin typeface="Calibri"/>
              </a:rPr>
              <a:t>finding the correct place </a:t>
            </a:r>
            <a:r>
              <a:rPr b="0" lang="en-US" sz="2800" spc="-1" strike="noStrike">
                <a:solidFill>
                  <a:srgbClr val="000000"/>
                </a:solidFill>
                <a:latin typeface="Calibri"/>
              </a:rPr>
              <a:t>+ updating time)</a:t>
            </a:r>
            <a:endParaRPr b="0" lang="en-US" sz="2800" spc="-1" strike="noStrike">
              <a:solidFill>
                <a:srgbClr val="000000"/>
              </a:solidFill>
              <a:latin typeface="Calibri"/>
            </a:endParaRPr>
          </a:p>
          <a:p>
            <a:pPr marL="228600" indent="-228600" algn="just">
              <a:lnSpc>
                <a:spcPct val="90000"/>
              </a:lnSpc>
              <a:spcBef>
                <a:spcPts val="1001"/>
              </a:spcBef>
              <a:buClr>
                <a:srgbClr val="ff0000"/>
              </a:buClr>
              <a:buFont typeface="Arial"/>
              <a:buChar char="•"/>
            </a:pPr>
            <a:r>
              <a:rPr b="0" lang="en-US" sz="2800" spc="-1" strike="noStrike">
                <a:solidFill>
                  <a:srgbClr val="ff0000"/>
                </a:solidFill>
                <a:latin typeface="Calibri"/>
              </a:rPr>
              <a:t>Deletion time:</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800" spc="-1" strike="noStrike">
                <a:solidFill>
                  <a:srgbClr val="000000"/>
                </a:solidFill>
                <a:latin typeface="Calibri"/>
              </a:rPr>
              <a:t>Time taken to delete a </a:t>
            </a:r>
            <a:r>
              <a:rPr b="0" lang="en-US" sz="2800" spc="-1" strike="noStrike">
                <a:solidFill>
                  <a:srgbClr val="000000"/>
                </a:solidFill>
                <a:latin typeface="Calibri"/>
              </a:rPr>
              <a:t>data item (i.e., finding </a:t>
            </a:r>
            <a:r>
              <a:rPr b="0" lang="en-US" sz="2800" spc="-1" strike="noStrike">
                <a:solidFill>
                  <a:srgbClr val="000000"/>
                </a:solidFill>
                <a:latin typeface="Calibri"/>
              </a:rPr>
              <a:t>the item + updating </a:t>
            </a:r>
            <a:r>
              <a:rPr b="0" lang="en-US" sz="2800" spc="-1" strike="noStrike">
                <a:solidFill>
                  <a:srgbClr val="000000"/>
                </a:solidFill>
                <a:latin typeface="Calibri"/>
              </a:rPr>
              <a:t>time)</a:t>
            </a:r>
            <a:endParaRPr b="0" lang="en-US" sz="2800" spc="-1" strike="noStrike">
              <a:solidFill>
                <a:srgbClr val="000000"/>
              </a:solidFill>
              <a:latin typeface="Calibri"/>
            </a:endParaRPr>
          </a:p>
          <a:p>
            <a:pPr marL="228600" indent="-228600" algn="just">
              <a:lnSpc>
                <a:spcPct val="90000"/>
              </a:lnSpc>
              <a:spcBef>
                <a:spcPts val="1001"/>
              </a:spcBef>
              <a:buClr>
                <a:srgbClr val="ff0000"/>
              </a:buClr>
              <a:buFont typeface="Arial"/>
              <a:buChar char="•"/>
            </a:pPr>
            <a:r>
              <a:rPr b="0" lang="en-US" sz="2800" spc="-1" strike="noStrike">
                <a:solidFill>
                  <a:srgbClr val="ff0000"/>
                </a:solidFill>
                <a:latin typeface="Calibri"/>
              </a:rPr>
              <a:t>Space overhead:</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800" spc="-1" strike="noStrike">
                <a:solidFill>
                  <a:srgbClr val="000000"/>
                </a:solidFill>
                <a:latin typeface="Calibri"/>
              </a:rPr>
              <a:t>Additional space </a:t>
            </a:r>
            <a:r>
              <a:rPr b="0" lang="en-US" sz="2800" spc="-1" strike="noStrike">
                <a:solidFill>
                  <a:srgbClr val="000000"/>
                </a:solidFill>
                <a:latin typeface="Calibri"/>
              </a:rPr>
              <a:t>occupied by an index </a:t>
            </a:r>
            <a:r>
              <a:rPr b="0" lang="en-US" sz="2800" spc="-1" strike="noStrike">
                <a:solidFill>
                  <a:srgbClr val="000000"/>
                </a:solidFill>
                <a:latin typeface="Calibri"/>
              </a:rPr>
              <a:t>structure.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420120"/>
          </a:xfrm>
          <a:prstGeom prst="rect">
            <a:avLst/>
          </a:prstGeom>
          <a:noFill/>
          <a:ln w="0">
            <a:noFill/>
          </a:ln>
        </p:spPr>
        <p:txBody>
          <a:bodyPr anchor="ctr">
            <a:normAutofit fontScale="60000"/>
          </a:bodyPr>
          <a:p>
            <a:pPr algn="ctr">
              <a:lnSpc>
                <a:spcPct val="90000"/>
              </a:lnSpc>
              <a:buNone/>
            </a:pPr>
            <a:r>
              <a:rPr b="0" lang="en-US" sz="4000" spc="-1" strike="noStrike">
                <a:solidFill>
                  <a:srgbClr val="000000"/>
                </a:solidFill>
                <a:latin typeface="Calibri Light"/>
              </a:rPr>
              <a:t>Ordered Indices</a:t>
            </a:r>
            <a:endParaRPr b="0" lang="en-US" sz="4000" spc="-1" strike="noStrike">
              <a:solidFill>
                <a:srgbClr val="000000"/>
              </a:solidFill>
              <a:latin typeface="Calibri"/>
            </a:endParaRPr>
          </a:p>
        </p:txBody>
      </p:sp>
      <p:sp>
        <p:nvSpPr>
          <p:cNvPr id="149" name="PlaceHolder 2"/>
          <p:cNvSpPr>
            <a:spLocks noGrp="1"/>
          </p:cNvSpPr>
          <p:nvPr>
            <p:ph/>
          </p:nvPr>
        </p:nvSpPr>
        <p:spPr>
          <a:xfrm>
            <a:off x="360720" y="837000"/>
            <a:ext cx="11461680" cy="5833800"/>
          </a:xfrm>
          <a:prstGeom prst="rect">
            <a:avLst/>
          </a:prstGeom>
          <a:noFill/>
          <a:ln w="0">
            <a:noFill/>
          </a:ln>
        </p:spPr>
        <p:txBody>
          <a:bodyPr anchor="t">
            <a:normAutofit fontScale="90000"/>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Calibri"/>
              </a:rPr>
              <a:t>Stores the values of the </a:t>
            </a:r>
            <a:r>
              <a:rPr b="0" lang="en-US" sz="2400" spc="-1" strike="noStrike">
                <a:solidFill>
                  <a:srgbClr val="00b0f0"/>
                </a:solidFill>
                <a:latin typeface="Calibri"/>
              </a:rPr>
              <a:t>search keys </a:t>
            </a:r>
            <a:r>
              <a:rPr b="0" lang="en-US" sz="2400" spc="-1" strike="noStrike">
                <a:solidFill>
                  <a:srgbClr val="000000"/>
                </a:solidFill>
                <a:latin typeface="Calibri"/>
              </a:rPr>
              <a:t>in sorted order and associates each search key with the records that contain it (</a:t>
            </a:r>
            <a:r>
              <a:rPr b="0" lang="en-US" sz="2400" spc="-1" strike="noStrike">
                <a:solidFill>
                  <a:srgbClr val="00b0f0"/>
                </a:solidFill>
                <a:latin typeface="Calibri"/>
              </a:rPr>
              <a:t>through pointers</a:t>
            </a:r>
            <a:r>
              <a:rPr b="0" lang="en-US" sz="2400" spc="-1" strike="noStrike">
                <a:solidFill>
                  <a:srgbClr val="000000"/>
                </a:solidFill>
                <a:latin typeface="Calibri"/>
              </a:rPr>
              <a:t>).</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Calibri"/>
              </a:rPr>
              <a:t>Ordered indices can be of two forms: </a:t>
            </a:r>
            <a:endParaRPr b="0" lang="en-US" sz="2400" spc="-1" strike="noStrike">
              <a:solidFill>
                <a:srgbClr val="000000"/>
              </a:solidFill>
              <a:latin typeface="Calibri"/>
            </a:endParaRPr>
          </a:p>
          <a:p>
            <a:pPr algn="just">
              <a:lnSpc>
                <a:spcPct val="90000"/>
              </a:lnSpc>
              <a:spcBef>
                <a:spcPts val="100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1. Clustering index and</a:t>
            </a:r>
            <a:endParaRPr b="0" lang="en-US" sz="2400" spc="-1" strike="noStrike">
              <a:solidFill>
                <a:srgbClr val="000000"/>
              </a:solidFill>
              <a:latin typeface="Calibri"/>
            </a:endParaRPr>
          </a:p>
          <a:p>
            <a:pPr algn="just">
              <a:lnSpc>
                <a:spcPct val="90000"/>
              </a:lnSpc>
              <a:spcBef>
                <a:spcPts val="1001"/>
              </a:spcBef>
              <a:buNone/>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2. Non-clustering index</a:t>
            </a:r>
            <a:endParaRPr b="0" lang="en-US" sz="2400" spc="-1" strike="noStrike">
              <a:solidFill>
                <a:srgbClr val="000000"/>
              </a:solidFill>
              <a:latin typeface="Calibri"/>
            </a:endParaRPr>
          </a:p>
          <a:p>
            <a:pPr algn="just">
              <a:lnSpc>
                <a:spcPct val="90000"/>
              </a:lnSpc>
              <a:spcBef>
                <a:spcPts val="1001"/>
              </a:spcBef>
              <a:buNone/>
              <a:tabLst>
                <a:tab algn="l" pos="0"/>
              </a:tabLst>
            </a:pPr>
            <a:r>
              <a:rPr b="0" lang="en-US" sz="2400" spc="-1" strike="noStrike">
                <a:solidFill>
                  <a:srgbClr val="00b0f0"/>
                </a:solidFill>
                <a:latin typeface="Calibri"/>
              </a:rPr>
              <a:t>Clustering Index:</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Also called as </a:t>
            </a:r>
            <a:r>
              <a:rPr b="1" lang="en-US" sz="2400" spc="-1" strike="noStrike">
                <a:solidFill>
                  <a:srgbClr val="000000"/>
                </a:solidFill>
                <a:latin typeface="Calibri"/>
              </a:rPr>
              <a:t>primary index</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Both the records and search key of the records are sequentially stored.</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If the index is created on the basis of the primary key of the table, then it is known as primary indexing. These primary keys are unique to each record and contain 1:1 relation between the records.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As primary keys are stored in sorted order, the performance of the searching operation is quite efficient.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The primary index can be classified into two types: Dense index and Sparse index.</a:t>
            </a:r>
            <a:endParaRPr b="0" lang="en-US" sz="2800" spc="-1" strike="noStrike">
              <a:solidFill>
                <a:srgbClr val="000000"/>
              </a:solidFill>
              <a:latin typeface="Calibri"/>
            </a:endParaRPr>
          </a:p>
          <a:p>
            <a:pPr>
              <a:lnSpc>
                <a:spcPct val="90000"/>
              </a:lnSpc>
              <a:spcBef>
                <a:spcPts val="1417"/>
              </a:spcBef>
              <a:buNone/>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Types of Primary Indices</a:t>
            </a:r>
            <a:endParaRPr b="0" lang="en-US" sz="4000" spc="-1" strike="noStrike">
              <a:solidFill>
                <a:srgbClr val="000000"/>
              </a:solidFill>
              <a:latin typeface="Calibri"/>
            </a:endParaRPr>
          </a:p>
        </p:txBody>
      </p:sp>
      <p:sp>
        <p:nvSpPr>
          <p:cNvPr id="151"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100000"/>
              </a:lnSpc>
              <a:spcBef>
                <a:spcPts val="1001"/>
              </a:spcBef>
              <a:buClr>
                <a:srgbClr val="000000"/>
              </a:buClr>
              <a:buFont typeface="Arial"/>
              <a:buChar char="•"/>
            </a:pPr>
            <a:r>
              <a:rPr b="0" lang="en-US" sz="3200" spc="-1" strike="noStrike">
                <a:solidFill>
                  <a:srgbClr val="000000"/>
                </a:solidFill>
                <a:latin typeface="Calibri"/>
              </a:rPr>
              <a:t>Dense and Sparse Indices</a:t>
            </a:r>
            <a:endParaRPr b="0" lang="en-US" sz="3200" spc="-1" strike="noStrike">
              <a:solidFill>
                <a:srgbClr val="000000"/>
              </a:solidFill>
              <a:latin typeface="Calibri"/>
            </a:endParaRPr>
          </a:p>
          <a:p>
            <a:pPr marL="228600" indent="-228600">
              <a:lnSpc>
                <a:spcPct val="100000"/>
              </a:lnSpc>
              <a:spcBef>
                <a:spcPts val="1001"/>
              </a:spcBef>
              <a:buClr>
                <a:srgbClr val="000000"/>
              </a:buClr>
              <a:buFont typeface="Arial"/>
              <a:buChar char="•"/>
            </a:pPr>
            <a:r>
              <a:rPr b="0" lang="en-US" sz="3200" spc="-1" strike="noStrike">
                <a:solidFill>
                  <a:srgbClr val="000000"/>
                </a:solidFill>
                <a:latin typeface="Calibri"/>
              </a:rPr>
              <a:t>Multilevel Indices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716400"/>
          </a:xfrm>
          <a:prstGeom prst="rect">
            <a:avLst/>
          </a:prstGeom>
          <a:noFill/>
          <a:ln w="0">
            <a:noFill/>
          </a:ln>
        </p:spPr>
        <p:txBody>
          <a:bodyPr anchor="ctr">
            <a:normAutofit/>
          </a:bodyPr>
          <a:p>
            <a:pPr algn="ctr">
              <a:lnSpc>
                <a:spcPct val="90000"/>
              </a:lnSpc>
              <a:buNone/>
            </a:pPr>
            <a:r>
              <a:rPr b="0" lang="en-US" sz="4000" spc="-1" strike="noStrike">
                <a:solidFill>
                  <a:srgbClr val="000000"/>
                </a:solidFill>
                <a:latin typeface="Calibri Light"/>
              </a:rPr>
              <a:t>Dense Index</a:t>
            </a:r>
            <a:endParaRPr b="0" lang="en-US" sz="4000" spc="-1" strike="noStrike">
              <a:solidFill>
                <a:srgbClr val="000000"/>
              </a:solidFill>
              <a:latin typeface="Calibri"/>
            </a:endParaRPr>
          </a:p>
        </p:txBody>
      </p:sp>
      <p:sp>
        <p:nvSpPr>
          <p:cNvPr id="153" name="PlaceHolder 2"/>
          <p:cNvSpPr>
            <a:spLocks noGrp="1"/>
          </p:cNvSpPr>
          <p:nvPr>
            <p:ph/>
          </p:nvPr>
        </p:nvSpPr>
        <p:spPr>
          <a:xfrm>
            <a:off x="838080" y="1287720"/>
            <a:ext cx="10515240" cy="488880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Index record appears for every search-key value in the file.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The index record contains the search key values and a pointer to the </a:t>
            </a:r>
            <a:r>
              <a:rPr b="0" lang="en-US" sz="2800" spc="-1" strike="noStrike">
                <a:solidFill>
                  <a:srgbClr val="00b0f0"/>
                </a:solidFill>
                <a:latin typeface="Calibri"/>
              </a:rPr>
              <a:t>first data record </a:t>
            </a:r>
            <a:r>
              <a:rPr b="0" lang="en-US" sz="2800" spc="-1" strike="noStrike">
                <a:solidFill>
                  <a:srgbClr val="000000"/>
                </a:solidFill>
                <a:latin typeface="Calibri"/>
              </a:rPr>
              <a:t>with that search key value.</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Calibri"/>
              </a:rPr>
              <a:t>The rest of the records with the same search key value will be </a:t>
            </a:r>
            <a:r>
              <a:rPr b="0" lang="en-US" sz="2800" spc="-1" strike="noStrike">
                <a:solidFill>
                  <a:srgbClr val="00b0f0"/>
                </a:solidFill>
                <a:latin typeface="Calibri"/>
              </a:rPr>
              <a:t>stored sequentially</a:t>
            </a:r>
            <a:r>
              <a:rPr b="0" lang="en-US" sz="2800" spc="-1" strike="noStrike">
                <a:solidFill>
                  <a:srgbClr val="000000"/>
                </a:solidFill>
                <a:latin typeface="Calibri"/>
              </a:rPr>
              <a:t> after the 1</a:t>
            </a:r>
            <a:r>
              <a:rPr b="0" lang="en-US" sz="2800" spc="-1" strike="noStrike" baseline="30000">
                <a:solidFill>
                  <a:srgbClr val="000000"/>
                </a:solidFill>
                <a:latin typeface="Calibri"/>
              </a:rPr>
              <a:t>st</a:t>
            </a:r>
            <a:r>
              <a:rPr b="0" lang="en-US" sz="2800" spc="-1" strike="noStrike">
                <a:solidFill>
                  <a:srgbClr val="000000"/>
                </a:solidFill>
                <a:latin typeface="Calibri"/>
              </a:rPr>
              <a:t> record.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In this, the number of records in the index table is same as the number of records in the main table.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It needs more space to store index record itself. The index records have the search key and a pointer to the actual record on the disk.</a:t>
            </a:r>
            <a:endParaRPr b="0" lang="en-US" sz="2800" spc="-1" strike="noStrike">
              <a:solidFill>
                <a:srgbClr val="000000"/>
              </a:solidFill>
              <a:latin typeface="Calibri"/>
            </a:endParaRPr>
          </a:p>
          <a:p>
            <a:pPr algn="just">
              <a:lnSpc>
                <a:spcPct val="10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4" ma:contentTypeDescription="Create a new document." ma:contentTypeScope="" ma:versionID="48a62240e32e842833d8bb8cf3158552">
  <xsd:schema xmlns:xsd="http://www.w3.org/2001/XMLSchema" xmlns:xs="http://www.w3.org/2001/XMLSchema" xmlns:p="http://schemas.microsoft.com/office/2006/metadata/properties" xmlns:ns2="4fe2d601-e1b7-4bf8-9999-ab480ffd6025" targetNamespace="http://schemas.microsoft.com/office/2006/metadata/properties" ma:root="true" ma:fieldsID="5577311c9ce981604f647aeee2c95a2a" ns2:_="">
    <xsd:import namespace="4fe2d601-e1b7-4bf8-9999-ab480ffd602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2d601-e1b7-4bf8-9999-ab480ffd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89F1F5-CABC-4231-B74D-6A677ED8B6E1}"/>
</file>

<file path=customXml/itemProps2.xml><?xml version="1.0" encoding="utf-8"?>
<ds:datastoreItem xmlns:ds="http://schemas.openxmlformats.org/officeDocument/2006/customXml" ds:itemID="{A433BF78-804F-4DE6-93A4-755C1EF39F21}"/>
</file>

<file path=customXml/itemProps3.xml><?xml version="1.0" encoding="utf-8"?>
<ds:datastoreItem xmlns:ds="http://schemas.openxmlformats.org/officeDocument/2006/customXml" ds:itemID="{E8069027-DFC4-41F0-AC0E-ACB68CCA7A29}"/>
</file>

<file path=docProps/app.xml><?xml version="1.0" encoding="utf-8"?>
<Properties xmlns="http://schemas.openxmlformats.org/officeDocument/2006/extended-properties" xmlns:vt="http://schemas.openxmlformats.org/officeDocument/2006/docPropsVTypes">
  <Template/>
  <TotalTime>2577</TotalTime>
  <Application>LibreOffice/7.3.2.2$Linux_X86_64 LibreOffice_project/30$Build-2</Application>
  <AppVersion>15.0000</AppVersion>
  <Words>733</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2015-04-01T15:24:18Z</dcterms:created>
  <dc:creator>Sukishkaa</dc:creator>
  <dc:description/>
  <dc:language>en-IN</dc:language>
  <cp:lastModifiedBy/>
  <dcterms:modified xsi:type="dcterms:W3CDTF">2022-05-03T21:34:45Z</dcterms:modified>
  <cp:revision>47</cp:revision>
  <dc:subject/>
  <dc:title>ALPHA BREATHING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y fmtid="{D5CDD505-2E9C-101B-9397-08002B2CF9AE}" pid="3" name="Notes">
    <vt:i4>1</vt:i4>
  </property>
  <property fmtid="{D5CDD505-2E9C-101B-9397-08002B2CF9AE}" pid="4" name="PresentationFormat">
    <vt:lpwstr>Custom</vt:lpwstr>
  </property>
  <property fmtid="{D5CDD505-2E9C-101B-9397-08002B2CF9AE}" pid="5" name="Slides">
    <vt:i4>18</vt:i4>
  </property>
</Properties>
</file>