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6" r:id="rId9"/>
    <p:sldId id="277" r:id="rId10"/>
    <p:sldId id="278" r:id="rId11"/>
    <p:sldId id="279" r:id="rId12"/>
    <p:sldId id="280" r:id="rId13"/>
    <p:sldId id="281" r:id="rId14"/>
    <p:sldId id="282" r:id="rId15"/>
    <p:sldId id="283" r:id="rId16"/>
    <p:sldId id="263" r:id="rId17"/>
    <p:sldId id="264" r:id="rId18"/>
    <p:sldId id="265" r:id="rId19"/>
    <p:sldId id="266" r:id="rId20"/>
    <p:sldId id="267" r:id="rId21"/>
    <p:sldId id="268" r:id="rId22"/>
    <p:sldId id="269" r:id="rId23"/>
    <p:sldId id="270" r:id="rId24"/>
    <p:sldId id="271" r:id="rId25"/>
    <p:sldId id="272" r:id="rId26"/>
    <p:sldId id="284"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D1D5DD-3CA0-47BB-AD07-26675A1E56F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49111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D1D5DD-3CA0-47BB-AD07-26675A1E56F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34815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D1D5DD-3CA0-47BB-AD07-26675A1E56F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91220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D1D5DD-3CA0-47BB-AD07-26675A1E56F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146797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1D5DD-3CA0-47BB-AD07-26675A1E56F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237310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D1D5DD-3CA0-47BB-AD07-26675A1E56F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341748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D1D5DD-3CA0-47BB-AD07-26675A1E56F0}"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319412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D1D5DD-3CA0-47BB-AD07-26675A1E56F0}"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298925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1D5DD-3CA0-47BB-AD07-26675A1E56F0}"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293778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1D5DD-3CA0-47BB-AD07-26675A1E56F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323408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1D5DD-3CA0-47BB-AD07-26675A1E56F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75257C-1A1D-48B3-B9E1-768221A4F50A}" type="slidenum">
              <a:rPr lang="en-IN" smtClean="0"/>
              <a:t>‹#›</a:t>
            </a:fld>
            <a:endParaRPr lang="en-IN"/>
          </a:p>
        </p:txBody>
      </p:sp>
    </p:spTree>
    <p:extLst>
      <p:ext uri="{BB962C8B-B14F-4D97-AF65-F5344CB8AC3E}">
        <p14:creationId xmlns:p14="http://schemas.microsoft.com/office/powerpoint/2010/main" val="227949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D5DD-3CA0-47BB-AD07-26675A1E56F0}" type="datetimeFigureOut">
              <a:rPr lang="en-IN" smtClean="0"/>
              <a:t>24-01-2022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5257C-1A1D-48B3-B9E1-768221A4F50A}" type="slidenum">
              <a:rPr lang="en-IN" smtClean="0"/>
              <a:t>‹#›</a:t>
            </a:fld>
            <a:endParaRPr lang="en-IN"/>
          </a:p>
        </p:txBody>
      </p:sp>
    </p:spTree>
    <p:extLst>
      <p:ext uri="{BB962C8B-B14F-4D97-AF65-F5344CB8AC3E}">
        <p14:creationId xmlns:p14="http://schemas.microsoft.com/office/powerpoint/2010/main" val="235727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143" y="0"/>
            <a:ext cx="10515600" cy="6858000"/>
          </a:xfrm>
        </p:spPr>
        <p:txBody>
          <a:bodyPr>
            <a:normAutofit fontScale="47500" lnSpcReduction="20000"/>
          </a:bodyPr>
          <a:lstStyle/>
          <a:p>
            <a:pPr marL="0" indent="0" algn="ctr">
              <a:lnSpc>
                <a:spcPct val="200000"/>
              </a:lnSpc>
              <a:buNone/>
            </a:pPr>
            <a:r>
              <a:rPr lang="fr-FR" sz="7600" b="1" dirty="0" smtClean="0"/>
              <a:t>Internet and Web </a:t>
            </a:r>
            <a:r>
              <a:rPr lang="fr-FR" sz="7600" b="1" dirty="0" err="1" smtClean="0"/>
              <a:t>Programming</a:t>
            </a:r>
            <a:r>
              <a:rPr lang="en-US" sz="7600" dirty="0" smtClean="0"/>
              <a:t/>
            </a:r>
            <a:br>
              <a:rPr lang="en-US" sz="7600" dirty="0" smtClean="0"/>
            </a:br>
            <a:r>
              <a:rPr lang="en-US" sz="7600" dirty="0" smtClean="0"/>
              <a:t> </a:t>
            </a:r>
            <a:r>
              <a:rPr lang="en-US" sz="7600" b="1" dirty="0" smtClean="0"/>
              <a:t>Course Code: CSE4001	</a:t>
            </a:r>
          </a:p>
          <a:p>
            <a:pPr marL="0" indent="0" algn="ctr">
              <a:lnSpc>
                <a:spcPct val="200000"/>
              </a:lnSpc>
              <a:buNone/>
            </a:pPr>
            <a:r>
              <a:rPr lang="en-US" sz="7600" b="1" dirty="0" smtClean="0"/>
              <a:t>Unit 1</a:t>
            </a:r>
          </a:p>
          <a:p>
            <a:pPr marL="0" indent="0" algn="ctr">
              <a:buNone/>
            </a:pPr>
            <a:r>
              <a:rPr lang="en-US" sz="7600" b="1" dirty="0" smtClean="0">
                <a:solidFill>
                  <a:schemeClr val="tx1"/>
                </a:solidFill>
              </a:rPr>
              <a:t>Dr. Amrendra Singh Yadav</a:t>
            </a:r>
          </a:p>
          <a:p>
            <a:pPr marL="0" indent="0" algn="ctr">
              <a:buNone/>
            </a:pPr>
            <a:r>
              <a:rPr lang="en-US" sz="7600" dirty="0" smtClean="0">
                <a:solidFill>
                  <a:schemeClr val="tx1"/>
                </a:solidFill>
              </a:rPr>
              <a:t>Assistant Professor </a:t>
            </a:r>
          </a:p>
          <a:p>
            <a:pPr marL="0" indent="0" algn="ctr">
              <a:buNone/>
            </a:pPr>
            <a:r>
              <a:rPr lang="en-US" sz="7600" dirty="0" smtClean="0">
                <a:solidFill>
                  <a:schemeClr val="tx1"/>
                </a:solidFill>
              </a:rPr>
              <a:t>Computer Science and Engineering, </a:t>
            </a:r>
          </a:p>
          <a:p>
            <a:pPr marL="0" indent="0" algn="ctr">
              <a:buNone/>
            </a:pPr>
            <a:r>
              <a:rPr lang="en-US" sz="7600" dirty="0" smtClean="0">
                <a:solidFill>
                  <a:schemeClr val="tx1"/>
                </a:solidFill>
              </a:rPr>
              <a:t>VIT, Bhopal</a:t>
            </a:r>
          </a:p>
          <a:p>
            <a:pPr marL="0" indent="0" algn="ctr">
              <a:lnSpc>
                <a:spcPct val="200000"/>
              </a:lnSpc>
              <a:buNone/>
            </a:pPr>
            <a:r>
              <a:rPr lang="en-US" b="1" dirty="0" smtClean="0"/>
              <a:t/>
            </a:r>
            <a:br>
              <a:rPr lang="en-US" b="1" dirty="0" smtClean="0"/>
            </a:br>
            <a:r>
              <a:rPr lang="fr-FR" sz="1200" b="1" dirty="0" smtClean="0"/>
              <a:t/>
            </a:r>
            <a:br>
              <a:rPr lang="fr-FR" sz="1200" b="1" dirty="0" smtClean="0"/>
            </a:br>
            <a:r>
              <a:rPr lang="en-US" dirty="0" smtClean="0"/>
              <a:t/>
            </a:r>
            <a:br>
              <a:rPr lang="en-US" dirty="0" smtClean="0"/>
            </a:br>
            <a:endParaRPr lang="en-IN" dirty="0"/>
          </a:p>
        </p:txBody>
      </p:sp>
    </p:spTree>
    <p:extLst>
      <p:ext uri="{BB962C8B-B14F-4D97-AF65-F5344CB8AC3E}">
        <p14:creationId xmlns:p14="http://schemas.microsoft.com/office/powerpoint/2010/main" val="53128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063" y="496737"/>
            <a:ext cx="9641915" cy="1143000"/>
          </a:xfrm>
        </p:spPr>
        <p:txBody>
          <a:bodyPr>
            <a:normAutofit/>
          </a:bodyPr>
          <a:lstStyle/>
          <a:p>
            <a:pPr algn="ctr"/>
            <a:r>
              <a:rPr lang="en-US" altLang="en-US" sz="3600" dirty="0"/>
              <a:t>TCP/IP</a:t>
            </a:r>
            <a:endParaRPr lang="en-US" sz="3600" dirty="0"/>
          </a:p>
        </p:txBody>
      </p:sp>
      <p:sp>
        <p:nvSpPr>
          <p:cNvPr id="8" name="Content Placeholder 7"/>
          <p:cNvSpPr>
            <a:spLocks noGrp="1"/>
          </p:cNvSpPr>
          <p:nvPr>
            <p:ph idx="1"/>
          </p:nvPr>
        </p:nvSpPr>
        <p:spPr/>
        <p:txBody>
          <a:bodyPr>
            <a:noAutofit/>
          </a:bodyPr>
          <a:lstStyle/>
          <a:p>
            <a:pPr algn="just">
              <a:lnSpc>
                <a:spcPct val="200000"/>
              </a:lnSpc>
            </a:pPr>
            <a:r>
              <a:rPr lang="en-US" altLang="en-US" sz="1800" dirty="0"/>
              <a:t>Provides reliable transmission of data in an IP environment. </a:t>
            </a:r>
          </a:p>
          <a:p>
            <a:pPr algn="just">
              <a:lnSpc>
                <a:spcPct val="200000"/>
              </a:lnSpc>
            </a:pPr>
            <a:r>
              <a:rPr lang="en-US" altLang="en-US" sz="1800" dirty="0"/>
              <a:t>Services TCP provides </a:t>
            </a:r>
          </a:p>
          <a:p>
            <a:pPr lvl="1" algn="just">
              <a:lnSpc>
                <a:spcPct val="200000"/>
              </a:lnSpc>
            </a:pPr>
            <a:r>
              <a:rPr lang="en-US" altLang="en-US" sz="1800" dirty="0"/>
              <a:t>Stream data transfer </a:t>
            </a:r>
          </a:p>
          <a:p>
            <a:pPr lvl="2" algn="just">
              <a:lnSpc>
                <a:spcPct val="200000"/>
              </a:lnSpc>
            </a:pPr>
            <a:r>
              <a:rPr lang="en-US" altLang="en-US" sz="1800" dirty="0"/>
              <a:t>TCP delivers an unstructured stream of bytes identified by sequence numbers </a:t>
            </a:r>
          </a:p>
          <a:p>
            <a:pPr lvl="2" algn="just">
              <a:lnSpc>
                <a:spcPct val="200000"/>
              </a:lnSpc>
            </a:pPr>
            <a:r>
              <a:rPr lang="en-US" altLang="en-US" sz="1800" dirty="0"/>
              <a:t>TCP groups bytes into segments and passes them to IP for delivery. </a:t>
            </a:r>
          </a:p>
          <a:p>
            <a:pPr lvl="1" algn="just">
              <a:lnSpc>
                <a:spcPct val="200000"/>
              </a:lnSpc>
            </a:pPr>
            <a:r>
              <a:rPr lang="en-US" altLang="en-US" sz="1800" dirty="0"/>
              <a:t>Reliability </a:t>
            </a:r>
          </a:p>
          <a:p>
            <a:pPr lvl="2" algn="just">
              <a:lnSpc>
                <a:spcPct val="200000"/>
              </a:lnSpc>
            </a:pPr>
            <a:r>
              <a:rPr lang="en-US" altLang="en-US" sz="1800" dirty="0"/>
              <a:t>Providing connection-oriented, end-to-end reliable packet delivery</a:t>
            </a:r>
            <a:endParaRPr lang="en-US" sz="1800" dirty="0"/>
          </a:p>
        </p:txBody>
      </p:sp>
      <p:sp>
        <p:nvSpPr>
          <p:cNvPr id="5" name="Rectangle 2"/>
          <p:cNvSpPr txBox="1">
            <a:spLocks noChangeArrowheads="1"/>
          </p:cNvSpPr>
          <p:nvPr/>
        </p:nvSpPr>
        <p:spPr>
          <a:xfrm>
            <a:off x="1579135" y="419878"/>
            <a:ext cx="7793182" cy="1106950"/>
          </a:xfrm>
          <a:prstGeom prst="rect">
            <a:avLst/>
          </a:prstGeom>
        </p:spPr>
        <p:txBody>
          <a:bodyPr vert="horz" lIns="91610" tIns="45805" rIns="91610" bIns="45805" rtlCol="0" anchor="ctr">
            <a:normAutofit/>
          </a:bodyPr>
          <a:lstStyle/>
          <a:p>
            <a:pPr algn="ctr" defTabSz="916137">
              <a:spcBef>
                <a:spcPct val="0"/>
              </a:spcBef>
              <a:defRPr/>
            </a:pPr>
            <a:endParaRPr lang="en-US" sz="4408" dirty="0">
              <a:latin typeface="+mj-lt"/>
              <a:ea typeface="+mj-ea"/>
              <a:cs typeface="+mj-cs"/>
            </a:endParaRPr>
          </a:p>
        </p:txBody>
      </p:sp>
    </p:spTree>
    <p:extLst>
      <p:ext uri="{BB962C8B-B14F-4D97-AF65-F5344CB8AC3E}">
        <p14:creationId xmlns:p14="http://schemas.microsoft.com/office/powerpoint/2010/main" val="198567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063" y="496737"/>
            <a:ext cx="9641915" cy="746847"/>
          </a:xfrm>
        </p:spPr>
        <p:txBody>
          <a:bodyPr>
            <a:noAutofit/>
          </a:bodyPr>
          <a:lstStyle/>
          <a:p>
            <a:pPr algn="ctr">
              <a:lnSpc>
                <a:spcPct val="200000"/>
              </a:lnSpc>
            </a:pPr>
            <a:r>
              <a:rPr lang="en-US" altLang="en-US" sz="3600" dirty="0"/>
              <a:t>TCP/IP</a:t>
            </a:r>
            <a:endParaRPr lang="en-US" sz="3600" dirty="0"/>
          </a:p>
        </p:txBody>
      </p:sp>
      <p:sp>
        <p:nvSpPr>
          <p:cNvPr id="8" name="Content Placeholder 7"/>
          <p:cNvSpPr>
            <a:spLocks noGrp="1"/>
          </p:cNvSpPr>
          <p:nvPr>
            <p:ph idx="1"/>
          </p:nvPr>
        </p:nvSpPr>
        <p:spPr>
          <a:xfrm>
            <a:off x="838200" y="1526828"/>
            <a:ext cx="10515600" cy="4650135"/>
          </a:xfrm>
        </p:spPr>
        <p:txBody>
          <a:bodyPr>
            <a:normAutofit/>
          </a:bodyPr>
          <a:lstStyle/>
          <a:p>
            <a:pPr lvl="1" algn="just">
              <a:lnSpc>
                <a:spcPct val="200000"/>
              </a:lnSpc>
            </a:pPr>
            <a:r>
              <a:rPr lang="en-US" altLang="en-US" sz="1800" dirty="0"/>
              <a:t>Efficient flow control </a:t>
            </a:r>
          </a:p>
          <a:p>
            <a:pPr lvl="2" algn="just">
              <a:lnSpc>
                <a:spcPct val="200000"/>
              </a:lnSpc>
            </a:pPr>
            <a:r>
              <a:rPr lang="en-US" altLang="en-US" sz="1800" dirty="0"/>
              <a:t>When sending acknowledgments back to the source, the receiving TCP process indicates the highest sequence number it can receive without overflowing its internal buffers </a:t>
            </a:r>
          </a:p>
          <a:p>
            <a:pPr lvl="1" algn="just">
              <a:lnSpc>
                <a:spcPct val="200000"/>
              </a:lnSpc>
            </a:pPr>
            <a:r>
              <a:rPr lang="en-US" altLang="en-US" sz="1800" dirty="0"/>
              <a:t>Full-duplex operation </a:t>
            </a:r>
          </a:p>
          <a:p>
            <a:pPr lvl="2" algn="just">
              <a:lnSpc>
                <a:spcPct val="200000"/>
              </a:lnSpc>
            </a:pPr>
            <a:r>
              <a:rPr lang="en-US" altLang="en-US" sz="1800" dirty="0"/>
              <a:t>TCP processes can both send and receive at the same time</a:t>
            </a:r>
          </a:p>
          <a:p>
            <a:pPr lvl="1" algn="just">
              <a:lnSpc>
                <a:spcPct val="200000"/>
              </a:lnSpc>
            </a:pPr>
            <a:r>
              <a:rPr lang="en-US" altLang="en-US" sz="1800" dirty="0"/>
              <a:t>Multiplexing </a:t>
            </a:r>
          </a:p>
          <a:p>
            <a:pPr lvl="2" algn="just">
              <a:lnSpc>
                <a:spcPct val="200000"/>
              </a:lnSpc>
            </a:pPr>
            <a:r>
              <a:rPr lang="en-US" altLang="en-US" sz="1800" dirty="0"/>
              <a:t>Simultaneous upper-layer conversations can be multiplexed over a single connection</a:t>
            </a:r>
          </a:p>
        </p:txBody>
      </p:sp>
      <p:sp>
        <p:nvSpPr>
          <p:cNvPr id="5" name="Rectangle 2"/>
          <p:cNvSpPr txBox="1">
            <a:spLocks noChangeArrowheads="1"/>
          </p:cNvSpPr>
          <p:nvPr/>
        </p:nvSpPr>
        <p:spPr>
          <a:xfrm>
            <a:off x="1579135" y="419878"/>
            <a:ext cx="7793182" cy="1106950"/>
          </a:xfrm>
          <a:prstGeom prst="rect">
            <a:avLst/>
          </a:prstGeom>
        </p:spPr>
        <p:txBody>
          <a:bodyPr vert="horz" lIns="91610" tIns="45805" rIns="91610" bIns="45805" rtlCol="0" anchor="ctr">
            <a:normAutofit/>
          </a:bodyPr>
          <a:lstStyle/>
          <a:p>
            <a:pPr algn="ctr" defTabSz="916137">
              <a:spcBef>
                <a:spcPct val="0"/>
              </a:spcBef>
              <a:defRPr/>
            </a:pPr>
            <a:endParaRPr lang="en-US" sz="4408" dirty="0">
              <a:latin typeface="+mj-lt"/>
              <a:ea typeface="+mj-ea"/>
              <a:cs typeface="+mj-cs"/>
            </a:endParaRPr>
          </a:p>
        </p:txBody>
      </p:sp>
    </p:spTree>
    <p:extLst>
      <p:ext uri="{BB962C8B-B14F-4D97-AF65-F5344CB8AC3E}">
        <p14:creationId xmlns:p14="http://schemas.microsoft.com/office/powerpoint/2010/main" val="186247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063" y="496737"/>
            <a:ext cx="9641915" cy="1143000"/>
          </a:xfrm>
        </p:spPr>
        <p:txBody>
          <a:bodyPr>
            <a:normAutofit/>
          </a:bodyPr>
          <a:lstStyle/>
          <a:p>
            <a:pPr algn="ctr"/>
            <a:r>
              <a:rPr lang="en-US" altLang="en-US" sz="3600" dirty="0"/>
              <a:t>TCP/IP</a:t>
            </a:r>
            <a:endParaRPr lang="en-US" sz="3600" dirty="0"/>
          </a:p>
        </p:txBody>
      </p:sp>
      <p:sp>
        <p:nvSpPr>
          <p:cNvPr id="8" name="Content Placeholder 7"/>
          <p:cNvSpPr>
            <a:spLocks noGrp="1"/>
          </p:cNvSpPr>
          <p:nvPr>
            <p:ph idx="1"/>
          </p:nvPr>
        </p:nvSpPr>
        <p:spPr/>
        <p:txBody>
          <a:bodyPr>
            <a:normAutofit/>
          </a:bodyPr>
          <a:lstStyle/>
          <a:p>
            <a:pPr lvl="1" algn="just">
              <a:lnSpc>
                <a:spcPct val="200000"/>
              </a:lnSpc>
            </a:pPr>
            <a:r>
              <a:rPr lang="en-US" altLang="en-US" sz="1800" dirty="0"/>
              <a:t>Efficient flow control </a:t>
            </a:r>
          </a:p>
          <a:p>
            <a:pPr lvl="2" algn="just">
              <a:lnSpc>
                <a:spcPct val="200000"/>
              </a:lnSpc>
            </a:pPr>
            <a:r>
              <a:rPr lang="en-US" altLang="en-US" sz="1800" dirty="0"/>
              <a:t>When sending acknowledgments back to the source, the receiving TCP process indicates the highest sequence number it can receive without overflowing its internal buffers </a:t>
            </a:r>
          </a:p>
          <a:p>
            <a:pPr lvl="1" algn="just">
              <a:lnSpc>
                <a:spcPct val="200000"/>
              </a:lnSpc>
            </a:pPr>
            <a:r>
              <a:rPr lang="en-US" altLang="en-US" sz="1800" dirty="0"/>
              <a:t>Full-duplex operation </a:t>
            </a:r>
          </a:p>
          <a:p>
            <a:pPr lvl="2" algn="just">
              <a:lnSpc>
                <a:spcPct val="200000"/>
              </a:lnSpc>
            </a:pPr>
            <a:r>
              <a:rPr lang="en-US" altLang="en-US" sz="1800" dirty="0"/>
              <a:t>TCP processes can both send and receive at the same time</a:t>
            </a:r>
          </a:p>
          <a:p>
            <a:pPr lvl="1" algn="just">
              <a:lnSpc>
                <a:spcPct val="200000"/>
              </a:lnSpc>
            </a:pPr>
            <a:r>
              <a:rPr lang="en-US" altLang="en-US" sz="1800" dirty="0"/>
              <a:t>Multiplexing </a:t>
            </a:r>
          </a:p>
          <a:p>
            <a:pPr lvl="2" algn="just">
              <a:lnSpc>
                <a:spcPct val="200000"/>
              </a:lnSpc>
            </a:pPr>
            <a:r>
              <a:rPr lang="en-US" altLang="en-US" sz="1800" dirty="0"/>
              <a:t>Simultaneous upper-layer conversations can be multiplexed over a single connection</a:t>
            </a:r>
          </a:p>
        </p:txBody>
      </p:sp>
      <p:sp>
        <p:nvSpPr>
          <p:cNvPr id="5" name="Rectangle 2"/>
          <p:cNvSpPr txBox="1">
            <a:spLocks noChangeArrowheads="1"/>
          </p:cNvSpPr>
          <p:nvPr/>
        </p:nvSpPr>
        <p:spPr>
          <a:xfrm>
            <a:off x="1579135" y="419878"/>
            <a:ext cx="7793182" cy="1106950"/>
          </a:xfrm>
          <a:prstGeom prst="rect">
            <a:avLst/>
          </a:prstGeom>
        </p:spPr>
        <p:txBody>
          <a:bodyPr vert="horz" lIns="91610" tIns="45805" rIns="91610" bIns="45805" rtlCol="0" anchor="ctr">
            <a:normAutofit/>
          </a:bodyPr>
          <a:lstStyle/>
          <a:p>
            <a:pPr algn="ctr" defTabSz="916137">
              <a:spcBef>
                <a:spcPct val="0"/>
              </a:spcBef>
              <a:defRPr/>
            </a:pPr>
            <a:endParaRPr lang="en-US" sz="4408" dirty="0">
              <a:latin typeface="+mj-lt"/>
              <a:ea typeface="+mj-ea"/>
              <a:cs typeface="+mj-cs"/>
            </a:endParaRPr>
          </a:p>
        </p:txBody>
      </p:sp>
    </p:spTree>
    <p:extLst>
      <p:ext uri="{BB962C8B-B14F-4D97-AF65-F5344CB8AC3E}">
        <p14:creationId xmlns:p14="http://schemas.microsoft.com/office/powerpoint/2010/main" val="355044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916" y="365126"/>
            <a:ext cx="9240169" cy="899627"/>
          </a:xfrm>
        </p:spPr>
        <p:txBody>
          <a:bodyPr/>
          <a:lstStyle/>
          <a:p>
            <a:pPr algn="ctr"/>
            <a:r>
              <a:rPr lang="en-US" dirty="0" smtClean="0"/>
              <a:t>Cont’d…</a:t>
            </a:r>
            <a:endParaRPr lang="en-IN" dirty="0"/>
          </a:p>
        </p:txBody>
      </p:sp>
      <p:sp>
        <p:nvSpPr>
          <p:cNvPr id="3" name="Content Placeholder 2"/>
          <p:cNvSpPr>
            <a:spLocks noGrp="1"/>
          </p:cNvSpPr>
          <p:nvPr>
            <p:ph idx="1"/>
          </p:nvPr>
        </p:nvSpPr>
        <p:spPr>
          <a:xfrm>
            <a:off x="1475916" y="1120469"/>
            <a:ext cx="9240169" cy="5326051"/>
          </a:xfrm>
        </p:spPr>
        <p:txBody>
          <a:bodyPr>
            <a:noAutofit/>
          </a:bodyPr>
          <a:lstStyle/>
          <a:p>
            <a:pPr algn="just">
              <a:lnSpc>
                <a:spcPct val="200000"/>
              </a:lnSpc>
            </a:pPr>
            <a:r>
              <a:rPr lang="en-US" sz="1800" b="1" dirty="0"/>
              <a:t>SMTP(Simple Mail Transfer Protocol): </a:t>
            </a:r>
            <a:r>
              <a:rPr lang="en-US" sz="1800" dirty="0"/>
              <a:t>These protocols are important for sending and distributing outgoing emails. This protocol uses the header of the mail to get the email id of the receiver and enters the mail into the queue of outgoing mails. And as soon as, it delivers the mail to the receiving email id, it removes the email from the outgoing list.</a:t>
            </a:r>
          </a:p>
          <a:p>
            <a:pPr algn="just">
              <a:lnSpc>
                <a:spcPct val="200000"/>
              </a:lnSpc>
            </a:pPr>
            <a:r>
              <a:rPr lang="en-US" sz="1800" b="1" dirty="0"/>
              <a:t>PPP(Point to Point Protocol): </a:t>
            </a:r>
            <a:r>
              <a:rPr lang="en-US" sz="1800" dirty="0"/>
              <a:t>It is a communication protocol that is used to create a direct connection between two communicating devices. This protocol defines the rules using which two devices will authenticate with each other and exchange information with each other. For example, A user connects his PC to the server of an Internet Service Provider also uses PPP. </a:t>
            </a:r>
            <a:r>
              <a:rPr lang="en-US" sz="1800" dirty="0"/>
              <a:t>Similarly, for connecting two routers for direct communication it uses </a:t>
            </a:r>
            <a:r>
              <a:rPr lang="en-US" sz="1800" dirty="0" smtClean="0"/>
              <a:t>PPP.</a:t>
            </a:r>
            <a:endParaRPr lang="en-IN" sz="1800" dirty="0"/>
          </a:p>
        </p:txBody>
      </p:sp>
    </p:spTree>
    <p:extLst>
      <p:ext uri="{BB962C8B-B14F-4D97-AF65-F5344CB8AC3E}">
        <p14:creationId xmlns:p14="http://schemas.microsoft.com/office/powerpoint/2010/main" val="19552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916" y="365126"/>
            <a:ext cx="9240169" cy="899627"/>
          </a:xfrm>
        </p:spPr>
        <p:txBody>
          <a:bodyPr/>
          <a:lstStyle/>
          <a:p>
            <a:pPr algn="ctr"/>
            <a:r>
              <a:rPr lang="en-US" dirty="0" smtClean="0"/>
              <a:t>Cont’d…</a:t>
            </a:r>
            <a:endParaRPr lang="en-IN" dirty="0"/>
          </a:p>
        </p:txBody>
      </p:sp>
      <p:sp>
        <p:nvSpPr>
          <p:cNvPr id="3" name="Content Placeholder 2"/>
          <p:cNvSpPr>
            <a:spLocks noGrp="1"/>
          </p:cNvSpPr>
          <p:nvPr>
            <p:ph idx="1"/>
          </p:nvPr>
        </p:nvSpPr>
        <p:spPr>
          <a:xfrm>
            <a:off x="1475916" y="1120469"/>
            <a:ext cx="9240169" cy="5280331"/>
          </a:xfrm>
        </p:spPr>
        <p:txBody>
          <a:bodyPr>
            <a:noAutofit/>
          </a:bodyPr>
          <a:lstStyle/>
          <a:p>
            <a:pPr algn="just">
              <a:lnSpc>
                <a:spcPct val="200000"/>
              </a:lnSpc>
            </a:pPr>
            <a:r>
              <a:rPr lang="en-US" sz="1800" b="1" dirty="0"/>
              <a:t>FTP (File Transfer Protocol): </a:t>
            </a:r>
            <a:r>
              <a:rPr lang="en-US" sz="1800" dirty="0"/>
              <a:t>This protocol is used for transferring files from one system to the other. This works on a client-server model. When a machine requests for file transfer from another machine, the FTO sets up a connection between the two and authenticates each other using their ID and Password. And, the desired file transfer takes place between the machines</a:t>
            </a:r>
            <a:r>
              <a:rPr lang="en-US" sz="1800" dirty="0"/>
              <a:t>.</a:t>
            </a:r>
          </a:p>
          <a:p>
            <a:pPr algn="just">
              <a:lnSpc>
                <a:spcPct val="200000"/>
              </a:lnSpc>
            </a:pPr>
            <a:r>
              <a:rPr lang="en-US" sz="1800" b="1" dirty="0"/>
              <a:t>SFTP(Secure File Transfer Protocol): </a:t>
            </a:r>
            <a:r>
              <a:rPr lang="en-US" sz="1800" dirty="0"/>
              <a:t>SFTP which is also known as SSH FTP refers to File Transfer Protocol (FTP) over Secure Shell (SSH) as it encrypts both commands and data while in transmission. SFTP acts as an extension to SSH and encrypts files and data then sends them over a secure shell data stream. This protocol is used to remotely connect to other systems while executing commands from the command line.</a:t>
            </a:r>
            <a:endParaRPr lang="en-IN" sz="1800" dirty="0"/>
          </a:p>
        </p:txBody>
      </p:sp>
    </p:spTree>
    <p:extLst>
      <p:ext uri="{BB962C8B-B14F-4D97-AF65-F5344CB8AC3E}">
        <p14:creationId xmlns:p14="http://schemas.microsoft.com/office/powerpoint/2010/main" val="146101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916" y="365126"/>
            <a:ext cx="9240169" cy="899627"/>
          </a:xfrm>
        </p:spPr>
        <p:txBody>
          <a:bodyPr/>
          <a:lstStyle/>
          <a:p>
            <a:pPr algn="ctr"/>
            <a:r>
              <a:rPr lang="en-US" dirty="0" smtClean="0"/>
              <a:t>Cont’d…</a:t>
            </a:r>
            <a:endParaRPr lang="en-IN" dirty="0"/>
          </a:p>
        </p:txBody>
      </p:sp>
      <p:sp>
        <p:nvSpPr>
          <p:cNvPr id="3" name="Content Placeholder 2"/>
          <p:cNvSpPr>
            <a:spLocks noGrp="1"/>
          </p:cNvSpPr>
          <p:nvPr>
            <p:ph idx="1"/>
          </p:nvPr>
        </p:nvSpPr>
        <p:spPr>
          <a:xfrm>
            <a:off x="1475916" y="1120469"/>
            <a:ext cx="9240169" cy="5737531"/>
          </a:xfrm>
        </p:spPr>
        <p:txBody>
          <a:bodyPr>
            <a:noAutofit/>
          </a:bodyPr>
          <a:lstStyle/>
          <a:p>
            <a:pPr algn="just">
              <a:lnSpc>
                <a:spcPct val="200000"/>
              </a:lnSpc>
            </a:pPr>
            <a:r>
              <a:rPr lang="en-US" sz="1800" b="1" dirty="0"/>
              <a:t>TELNET(Terminal Network): </a:t>
            </a:r>
            <a:r>
              <a:rPr lang="en-US" sz="1800" dirty="0"/>
              <a:t>TELNET is a standard TCP/IP protocol used for virtual terminal service given by ISO. This enables one local machine to connect with another. The computer which is being connected is called a remote computer and which is connecting is called the local computer. TELNET operation lets us display anything being performed on the remote computer in the local computer</a:t>
            </a:r>
            <a:r>
              <a:rPr lang="en-US" sz="1800" dirty="0"/>
              <a:t>.</a:t>
            </a:r>
          </a:p>
          <a:p>
            <a:pPr algn="just">
              <a:lnSpc>
                <a:spcPct val="200000"/>
              </a:lnSpc>
            </a:pPr>
            <a:r>
              <a:rPr lang="en-US" sz="1800" b="1" dirty="0"/>
              <a:t>POP3(Post Office Protocol 3): </a:t>
            </a:r>
            <a:r>
              <a:rPr lang="en-US" sz="1800" dirty="0"/>
              <a:t>POP3 stands for Post Office Protocol version 3. It has two Message Access Agents (MAAs) where one is client MAA (Message Access Agent) and another is server MAA(Message Access Agent) for accessing the messages from the mailbox. This protocol helps us to retrieve and manage emails from the mailbox on the receiver mail server to the receiver’s computer. This is implied between the receiver and receiver mail server.</a:t>
            </a:r>
            <a:endParaRPr lang="en-IN" sz="1800" dirty="0"/>
          </a:p>
        </p:txBody>
      </p:sp>
    </p:spTree>
    <p:extLst>
      <p:ext uri="{BB962C8B-B14F-4D97-AF65-F5344CB8AC3E}">
        <p14:creationId xmlns:p14="http://schemas.microsoft.com/office/powerpoint/2010/main" val="171743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to World Wide </a:t>
            </a:r>
            <a:r>
              <a:rPr lang="en-US" dirty="0" smtClean="0"/>
              <a:t>Web</a:t>
            </a:r>
            <a:endParaRPr lang="en-IN" dirty="0"/>
          </a:p>
        </p:txBody>
      </p:sp>
      <p:sp>
        <p:nvSpPr>
          <p:cNvPr id="3" name="Content Placeholder 2"/>
          <p:cNvSpPr>
            <a:spLocks noGrp="1"/>
          </p:cNvSpPr>
          <p:nvPr>
            <p:ph idx="1"/>
          </p:nvPr>
        </p:nvSpPr>
        <p:spPr/>
        <p:txBody>
          <a:bodyPr>
            <a:noAutofit/>
          </a:bodyPr>
          <a:lstStyle/>
          <a:p>
            <a:pPr algn="just">
              <a:lnSpc>
                <a:spcPct val="200000"/>
              </a:lnSpc>
            </a:pPr>
            <a:r>
              <a:rPr lang="en-US" sz="1800" dirty="0"/>
              <a:t>The World Wide Web (WWW) is a collection of documents and other web resources which are identified by URLs, interlinked by hypertext links, and can be accessed and searched by browsers via the Internet.</a:t>
            </a:r>
          </a:p>
          <a:p>
            <a:pPr algn="just">
              <a:lnSpc>
                <a:spcPct val="200000"/>
              </a:lnSpc>
            </a:pPr>
            <a:r>
              <a:rPr lang="en-US" sz="1800" dirty="0"/>
              <a:t>World Wide Web is also called the Web and it was invented by Tim Berners-Lee in 1989.</a:t>
            </a:r>
          </a:p>
          <a:p>
            <a:pPr algn="just">
              <a:lnSpc>
                <a:spcPct val="200000"/>
              </a:lnSpc>
            </a:pPr>
            <a:r>
              <a:rPr lang="en-US" sz="1800" dirty="0"/>
              <a:t>Website is a collection of web pages belonging to a particular organization.</a:t>
            </a:r>
          </a:p>
          <a:p>
            <a:pPr algn="just">
              <a:lnSpc>
                <a:spcPct val="200000"/>
              </a:lnSpc>
            </a:pPr>
            <a:r>
              <a:rPr lang="en-US" sz="1800" dirty="0"/>
              <a:t>The pages can be retrieved and viewed by using browser.</a:t>
            </a:r>
          </a:p>
        </p:txBody>
      </p:sp>
    </p:spTree>
    <p:extLst>
      <p:ext uri="{BB962C8B-B14F-4D97-AF65-F5344CB8AC3E}">
        <p14:creationId xmlns:p14="http://schemas.microsoft.com/office/powerpoint/2010/main" val="84115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pPr algn="ctr"/>
            <a:r>
              <a:rPr lang="en-US" sz="3600" dirty="0" smtClean="0"/>
              <a:t>Cont’d…</a:t>
            </a:r>
            <a:endParaRPr lang="en-IN" sz="3600" dirty="0"/>
          </a:p>
        </p:txBody>
      </p:sp>
      <p:sp>
        <p:nvSpPr>
          <p:cNvPr id="3" name="Content Placeholder 2"/>
          <p:cNvSpPr>
            <a:spLocks noGrp="1"/>
          </p:cNvSpPr>
          <p:nvPr>
            <p:ph idx="1"/>
          </p:nvPr>
        </p:nvSpPr>
        <p:spPr>
          <a:xfrm>
            <a:off x="838200" y="1280160"/>
            <a:ext cx="3669792" cy="4896803"/>
          </a:xfrm>
        </p:spPr>
        <p:txBody>
          <a:bodyPr>
            <a:normAutofit/>
          </a:bodyPr>
          <a:lstStyle/>
          <a:p>
            <a:pPr>
              <a:lnSpc>
                <a:spcPct val="200000"/>
              </a:lnSpc>
            </a:pPr>
            <a:r>
              <a:rPr lang="en-US" sz="1800" b="1" dirty="0"/>
              <a:t>Let us go through the scenario shown in </a:t>
            </a:r>
            <a:r>
              <a:rPr lang="en-US" sz="1800" b="1" dirty="0" smtClean="0"/>
              <a:t>fig. </a:t>
            </a:r>
          </a:p>
          <a:p>
            <a:pPr lvl="1">
              <a:lnSpc>
                <a:spcPct val="200000"/>
              </a:lnSpc>
            </a:pPr>
            <a:r>
              <a:rPr lang="en-US" sz="1400" dirty="0" smtClean="0"/>
              <a:t>The </a:t>
            </a:r>
            <a:r>
              <a:rPr lang="en-US" sz="1400" dirty="0"/>
              <a:t>client wants to see some information that belongs to site 1.</a:t>
            </a:r>
          </a:p>
          <a:p>
            <a:pPr lvl="1">
              <a:lnSpc>
                <a:spcPct val="200000"/>
              </a:lnSpc>
            </a:pPr>
            <a:r>
              <a:rPr lang="en-US" sz="1400" dirty="0"/>
              <a:t>It sends a request through its browser to the server at site 2.</a:t>
            </a:r>
          </a:p>
          <a:p>
            <a:pPr lvl="1">
              <a:lnSpc>
                <a:spcPct val="200000"/>
              </a:lnSpc>
            </a:pPr>
            <a:r>
              <a:rPr lang="en-US" sz="1400" dirty="0"/>
              <a:t>The server at site 1 finds the document and sends it to the client.</a:t>
            </a:r>
          </a:p>
          <a:p>
            <a:pPr>
              <a:lnSpc>
                <a:spcPct val="200000"/>
              </a:lnSpc>
            </a:pP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758" y="1534858"/>
            <a:ext cx="4663250" cy="3896678"/>
          </a:xfrm>
          <a:prstGeom prst="rect">
            <a:avLst/>
          </a:prstGeom>
        </p:spPr>
      </p:pic>
    </p:spTree>
    <p:extLst>
      <p:ext uri="{BB962C8B-B14F-4D97-AF65-F5344CB8AC3E}">
        <p14:creationId xmlns:p14="http://schemas.microsoft.com/office/powerpoint/2010/main" val="124594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587"/>
          </a:xfrm>
        </p:spPr>
        <p:txBody>
          <a:bodyPr>
            <a:normAutofit/>
          </a:bodyPr>
          <a:lstStyle/>
          <a:p>
            <a:pPr algn="ctr"/>
            <a:r>
              <a:rPr lang="en-IN" sz="3600" dirty="0"/>
              <a:t>Client (Browser</a:t>
            </a:r>
            <a:r>
              <a:rPr lang="en-IN" sz="3600" dirty="0" smtClean="0"/>
              <a:t>)</a:t>
            </a:r>
            <a:endParaRPr lang="en-IN" sz="3600" dirty="0"/>
          </a:p>
        </p:txBody>
      </p:sp>
      <p:sp>
        <p:nvSpPr>
          <p:cNvPr id="3" name="Content Placeholder 2"/>
          <p:cNvSpPr>
            <a:spLocks noGrp="1"/>
          </p:cNvSpPr>
          <p:nvPr>
            <p:ph idx="1"/>
          </p:nvPr>
        </p:nvSpPr>
        <p:spPr>
          <a:xfrm>
            <a:off x="838200" y="1188720"/>
            <a:ext cx="4648200" cy="4988243"/>
          </a:xfrm>
        </p:spPr>
        <p:txBody>
          <a:bodyPr>
            <a:normAutofit fontScale="92500" lnSpcReduction="10000"/>
          </a:bodyPr>
          <a:lstStyle/>
          <a:p>
            <a:pPr algn="just">
              <a:lnSpc>
                <a:spcPct val="200000"/>
              </a:lnSpc>
            </a:pPr>
            <a:r>
              <a:rPr lang="en-US" sz="1800" dirty="0"/>
              <a:t>Web browser is a program, which is used to communicate with web server on the Internet.</a:t>
            </a:r>
          </a:p>
          <a:p>
            <a:pPr algn="just">
              <a:lnSpc>
                <a:spcPct val="200000"/>
              </a:lnSpc>
            </a:pPr>
            <a:r>
              <a:rPr lang="en-US" sz="1800" dirty="0"/>
              <a:t>Each browser consists of three parts: a controller, client protocol and interpreter.</a:t>
            </a:r>
          </a:p>
          <a:p>
            <a:pPr algn="just">
              <a:lnSpc>
                <a:spcPct val="200000"/>
              </a:lnSpc>
            </a:pPr>
            <a:r>
              <a:rPr lang="en-US" sz="1800" dirty="0"/>
              <a:t>The controller receives input from input device and use the programs to access the documents.</a:t>
            </a:r>
          </a:p>
          <a:p>
            <a:pPr algn="just">
              <a:lnSpc>
                <a:spcPct val="200000"/>
              </a:lnSpc>
            </a:pPr>
            <a:r>
              <a:rPr lang="en-US" sz="1800" dirty="0"/>
              <a:t>After accessing the document, the controller uses one of the interpreters to display the document on the screen.</a:t>
            </a:r>
          </a:p>
          <a:p>
            <a:pPr algn="just">
              <a:lnSpc>
                <a:spcPct val="200000"/>
              </a:lnSpc>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219" y="1808797"/>
            <a:ext cx="5370463" cy="3403283"/>
          </a:xfrm>
          <a:prstGeom prst="rect">
            <a:avLst/>
          </a:prstGeom>
        </p:spPr>
      </p:pic>
    </p:spTree>
    <p:extLst>
      <p:ext uri="{BB962C8B-B14F-4D97-AF65-F5344CB8AC3E}">
        <p14:creationId xmlns:p14="http://schemas.microsoft.com/office/powerpoint/2010/main" val="288979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t>Server</a:t>
            </a:r>
            <a:endParaRPr lang="en-IN" sz="3600" dirty="0"/>
          </a:p>
        </p:txBody>
      </p:sp>
      <p:sp>
        <p:nvSpPr>
          <p:cNvPr id="3" name="Content Placeholder 2"/>
          <p:cNvSpPr>
            <a:spLocks noGrp="1"/>
          </p:cNvSpPr>
          <p:nvPr>
            <p:ph idx="1"/>
          </p:nvPr>
        </p:nvSpPr>
        <p:spPr/>
        <p:txBody>
          <a:bodyPr>
            <a:normAutofit/>
          </a:bodyPr>
          <a:lstStyle/>
          <a:p>
            <a:pPr algn="just">
              <a:lnSpc>
                <a:spcPct val="200000"/>
              </a:lnSpc>
            </a:pPr>
            <a:r>
              <a:rPr lang="en-US" sz="1800" dirty="0"/>
              <a:t>A computer which is available for the network resources and provides service to the other computer on request is known as server.</a:t>
            </a:r>
          </a:p>
          <a:p>
            <a:pPr algn="just">
              <a:lnSpc>
                <a:spcPct val="200000"/>
              </a:lnSpc>
            </a:pPr>
            <a:r>
              <a:rPr lang="en-US" sz="1800" dirty="0"/>
              <a:t>The web pages are stored at the server.</a:t>
            </a:r>
          </a:p>
          <a:p>
            <a:pPr algn="just">
              <a:lnSpc>
                <a:spcPct val="200000"/>
              </a:lnSpc>
            </a:pPr>
            <a:r>
              <a:rPr lang="en-US" sz="1800" dirty="0"/>
              <a:t>Server accepts a TCP connection from a client browser.</a:t>
            </a:r>
          </a:p>
          <a:p>
            <a:pPr algn="just">
              <a:lnSpc>
                <a:spcPct val="200000"/>
              </a:lnSpc>
            </a:pPr>
            <a:r>
              <a:rPr lang="en-US" sz="1800" dirty="0"/>
              <a:t>It gets the name of the file required.</a:t>
            </a:r>
          </a:p>
          <a:p>
            <a:pPr algn="just">
              <a:lnSpc>
                <a:spcPct val="200000"/>
              </a:lnSpc>
            </a:pPr>
            <a:r>
              <a:rPr lang="en-US" sz="1800" dirty="0"/>
              <a:t>Server gets the stored file. Returns the file to the client and releases the top connection.</a:t>
            </a:r>
          </a:p>
        </p:txBody>
      </p:sp>
    </p:spTree>
    <p:extLst>
      <p:ext uri="{BB962C8B-B14F-4D97-AF65-F5344CB8AC3E}">
        <p14:creationId xmlns:p14="http://schemas.microsoft.com/office/powerpoint/2010/main" val="234476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Internet Overview- WWW</a:t>
            </a:r>
          </a:p>
        </p:txBody>
      </p:sp>
      <p:sp>
        <p:nvSpPr>
          <p:cNvPr id="3" name="Content Placeholder 2"/>
          <p:cNvSpPr>
            <a:spLocks noGrp="1"/>
          </p:cNvSpPr>
          <p:nvPr>
            <p:ph idx="1"/>
          </p:nvPr>
        </p:nvSpPr>
        <p:spPr>
          <a:xfrm>
            <a:off x="838200" y="1825624"/>
            <a:ext cx="10515600" cy="5032375"/>
          </a:xfrm>
        </p:spPr>
        <p:txBody>
          <a:bodyPr>
            <a:normAutofit/>
          </a:bodyPr>
          <a:lstStyle/>
          <a:p>
            <a:pPr algn="just">
              <a:lnSpc>
                <a:spcPct val="200000"/>
              </a:lnSpc>
            </a:pPr>
            <a:r>
              <a:rPr lang="en-US" sz="1800" dirty="0"/>
              <a:t>The Internet is essentially a global network of computing resources. You can think of the Internet as a physical collection of routers and circuits as a set of shared resources</a:t>
            </a:r>
            <a:r>
              <a:rPr lang="en-US" sz="1800" dirty="0" smtClean="0"/>
              <a:t>.</a:t>
            </a:r>
          </a:p>
          <a:p>
            <a:pPr algn="just">
              <a:lnSpc>
                <a:spcPct val="200000"/>
              </a:lnSpc>
            </a:pPr>
            <a:r>
              <a:rPr lang="en-US" sz="1800" dirty="0"/>
              <a:t>It uses standard internet protocol suite (TCP/IP) to connect billions of computer users worldwide. </a:t>
            </a:r>
            <a:endParaRPr lang="en-US" sz="1800" dirty="0" smtClean="0"/>
          </a:p>
          <a:p>
            <a:pPr algn="just">
              <a:lnSpc>
                <a:spcPct val="200000"/>
              </a:lnSpc>
            </a:pPr>
            <a:r>
              <a:rPr lang="en-US" sz="1800" dirty="0" smtClean="0"/>
              <a:t>It </a:t>
            </a:r>
            <a:r>
              <a:rPr lang="en-US" sz="1800" dirty="0"/>
              <a:t>is set up by using cables such as optical fibers and other wireless and networking technologies. </a:t>
            </a:r>
            <a:endParaRPr lang="en-US" sz="1800" dirty="0" smtClean="0"/>
          </a:p>
          <a:p>
            <a:pPr algn="just">
              <a:lnSpc>
                <a:spcPct val="200000"/>
              </a:lnSpc>
            </a:pPr>
            <a:r>
              <a:rPr lang="en-US" sz="1800" dirty="0" smtClean="0"/>
              <a:t>At </a:t>
            </a:r>
            <a:r>
              <a:rPr lang="en-US" sz="1800" dirty="0"/>
              <a:t>present, internet is the fastest mean of sending or exchanging information and data between computers across the world</a:t>
            </a:r>
            <a:r>
              <a:rPr lang="en-US" sz="1800" dirty="0" smtClean="0"/>
              <a:t>.</a:t>
            </a:r>
          </a:p>
          <a:p>
            <a:pPr algn="just">
              <a:lnSpc>
                <a:spcPct val="200000"/>
              </a:lnSpc>
            </a:pPr>
            <a:endParaRPr lang="en-IN" sz="1800" dirty="0"/>
          </a:p>
        </p:txBody>
      </p:sp>
    </p:spTree>
    <p:extLst>
      <p:ext uri="{BB962C8B-B14F-4D97-AF65-F5344CB8AC3E}">
        <p14:creationId xmlns:p14="http://schemas.microsoft.com/office/powerpoint/2010/main" val="2520670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t>Uniform Resource Locater (URL</a:t>
            </a:r>
            <a:r>
              <a:rPr lang="en-IN" sz="3600" dirty="0" smtClean="0"/>
              <a:t>)</a:t>
            </a:r>
            <a:endParaRPr lang="en-IN" sz="3600" dirty="0"/>
          </a:p>
        </p:txBody>
      </p:sp>
      <p:sp>
        <p:nvSpPr>
          <p:cNvPr id="3" name="Content Placeholder 2"/>
          <p:cNvSpPr>
            <a:spLocks noGrp="1"/>
          </p:cNvSpPr>
          <p:nvPr>
            <p:ph idx="1"/>
          </p:nvPr>
        </p:nvSpPr>
        <p:spPr>
          <a:xfrm>
            <a:off x="838200" y="1825624"/>
            <a:ext cx="10515600" cy="4867783"/>
          </a:xfrm>
        </p:spPr>
        <p:txBody>
          <a:bodyPr>
            <a:normAutofit/>
          </a:bodyPr>
          <a:lstStyle/>
          <a:p>
            <a:pPr algn="just">
              <a:lnSpc>
                <a:spcPct val="200000"/>
              </a:lnSpc>
            </a:pPr>
            <a:r>
              <a:rPr lang="en-US" sz="1800" dirty="0"/>
              <a:t>The URL is a standard for specifying any kind of information on the Internet.</a:t>
            </a:r>
          </a:p>
          <a:p>
            <a:pPr algn="just">
              <a:lnSpc>
                <a:spcPct val="200000"/>
              </a:lnSpc>
            </a:pPr>
            <a:r>
              <a:rPr lang="en-US" sz="1800" dirty="0"/>
              <a:t>The URL consists of four parts: protocol, host computer, port and path.</a:t>
            </a:r>
          </a:p>
          <a:p>
            <a:pPr algn="just">
              <a:lnSpc>
                <a:spcPct val="200000"/>
              </a:lnSpc>
            </a:pPr>
            <a:r>
              <a:rPr lang="en-US" sz="1800" dirty="0"/>
              <a:t>The protocol is the client or server program which is used to retrieve the document or file. The protocol can be ftp or http.</a:t>
            </a:r>
          </a:p>
          <a:p>
            <a:pPr algn="just">
              <a:lnSpc>
                <a:spcPct val="200000"/>
              </a:lnSpc>
            </a:pPr>
            <a:r>
              <a:rPr lang="en-US" sz="1800" dirty="0"/>
              <a:t>The host is the name of computer on which the information is located.</a:t>
            </a:r>
          </a:p>
          <a:p>
            <a:pPr algn="just">
              <a:lnSpc>
                <a:spcPct val="200000"/>
              </a:lnSpc>
            </a:pPr>
            <a:r>
              <a:rPr lang="en-US" sz="1800" dirty="0"/>
              <a:t>The URL can optionally contain the port number  and it is separated from the host name by a colon.</a:t>
            </a:r>
          </a:p>
          <a:p>
            <a:pPr algn="just">
              <a:lnSpc>
                <a:spcPct val="200000"/>
              </a:lnSpc>
            </a:pPr>
            <a:r>
              <a:rPr lang="en-US" sz="1800" dirty="0"/>
              <a:t>Path is the pathname of the file where the file is stored.</a:t>
            </a:r>
          </a:p>
        </p:txBody>
      </p:sp>
    </p:spTree>
    <p:extLst>
      <p:ext uri="{BB962C8B-B14F-4D97-AF65-F5344CB8AC3E}">
        <p14:creationId xmlns:p14="http://schemas.microsoft.com/office/powerpoint/2010/main" val="32226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9899"/>
          </a:xfrm>
        </p:spPr>
        <p:txBody>
          <a:bodyPr>
            <a:normAutofit/>
          </a:bodyPr>
          <a:lstStyle/>
          <a:p>
            <a:pPr algn="ctr"/>
            <a:r>
              <a:rPr lang="en-IN" sz="3600" dirty="0"/>
              <a:t>WWW </a:t>
            </a:r>
            <a:r>
              <a:rPr lang="en-IN" sz="3600" dirty="0" smtClean="0"/>
              <a:t>Architecture</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5496" y="1578737"/>
            <a:ext cx="6318504" cy="4641356"/>
          </a:xfrm>
        </p:spPr>
      </p:pic>
    </p:spTree>
    <p:extLst>
      <p:ext uri="{BB962C8B-B14F-4D97-AF65-F5344CB8AC3E}">
        <p14:creationId xmlns:p14="http://schemas.microsoft.com/office/powerpoint/2010/main" val="1348306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Cont’d</a:t>
            </a:r>
            <a:r>
              <a:rPr lang="en-US" dirty="0" smtClean="0"/>
              <a:t>…</a:t>
            </a:r>
            <a:endParaRPr lang="en-IN" dirty="0"/>
          </a:p>
        </p:txBody>
      </p:sp>
      <p:sp>
        <p:nvSpPr>
          <p:cNvPr id="3" name="Content Placeholder 2"/>
          <p:cNvSpPr>
            <a:spLocks noGrp="1"/>
          </p:cNvSpPr>
          <p:nvPr>
            <p:ph idx="1"/>
          </p:nvPr>
        </p:nvSpPr>
        <p:spPr/>
        <p:txBody>
          <a:bodyPr>
            <a:normAutofit/>
          </a:bodyPr>
          <a:lstStyle/>
          <a:p>
            <a:pPr algn="just">
              <a:lnSpc>
                <a:spcPct val="200000"/>
              </a:lnSpc>
            </a:pPr>
            <a:r>
              <a:rPr lang="en-IN" sz="1800" dirty="0"/>
              <a:t>Identifiers and Character Set</a:t>
            </a:r>
          </a:p>
          <a:p>
            <a:pPr lvl="1" algn="just">
              <a:lnSpc>
                <a:spcPct val="200000"/>
              </a:lnSpc>
            </a:pPr>
            <a:r>
              <a:rPr lang="en-US" sz="1400" b="1" dirty="0"/>
              <a:t>Uniform Resource Identifier (URI)</a:t>
            </a:r>
            <a:r>
              <a:rPr lang="en-US" sz="1400" dirty="0"/>
              <a:t> is used to uniquely identify resources on the web and </a:t>
            </a:r>
            <a:r>
              <a:rPr lang="en-US" sz="1400" b="1" dirty="0"/>
              <a:t>UNICODE</a:t>
            </a:r>
            <a:r>
              <a:rPr lang="en-US" sz="1400" dirty="0"/>
              <a:t> makes it possible to built web pages that can be read and write in human languages</a:t>
            </a:r>
            <a:r>
              <a:rPr lang="en-US" sz="1400" dirty="0" smtClean="0"/>
              <a:t>.</a:t>
            </a:r>
          </a:p>
          <a:p>
            <a:pPr algn="just">
              <a:lnSpc>
                <a:spcPct val="200000"/>
              </a:lnSpc>
            </a:pPr>
            <a:r>
              <a:rPr lang="en-IN" sz="1800" dirty="0"/>
              <a:t>Syntax</a:t>
            </a:r>
          </a:p>
          <a:p>
            <a:pPr lvl="1" algn="just">
              <a:lnSpc>
                <a:spcPct val="200000"/>
              </a:lnSpc>
            </a:pPr>
            <a:r>
              <a:rPr lang="en-IN" sz="1400" b="1" dirty="0"/>
              <a:t>XML (Extensible </a:t>
            </a:r>
            <a:r>
              <a:rPr lang="en-IN" sz="1400" b="1" dirty="0" err="1"/>
              <a:t>Markup</a:t>
            </a:r>
            <a:r>
              <a:rPr lang="en-IN" sz="1400" b="1" dirty="0"/>
              <a:t> Language)</a:t>
            </a:r>
            <a:r>
              <a:rPr lang="en-IN" sz="1400" dirty="0"/>
              <a:t> helps to define common syntax in semantic web.</a:t>
            </a:r>
          </a:p>
          <a:p>
            <a:pPr algn="just">
              <a:lnSpc>
                <a:spcPct val="200000"/>
              </a:lnSpc>
            </a:pPr>
            <a:r>
              <a:rPr lang="en-IN" sz="1800" dirty="0"/>
              <a:t>Data Interchange</a:t>
            </a:r>
          </a:p>
          <a:p>
            <a:pPr lvl="1" algn="just">
              <a:lnSpc>
                <a:spcPct val="200000"/>
              </a:lnSpc>
            </a:pPr>
            <a:r>
              <a:rPr lang="en-IN" sz="1400" b="1" dirty="0"/>
              <a:t>Resource Description Framework (RDF)</a:t>
            </a:r>
            <a:r>
              <a:rPr lang="en-IN" sz="1400" dirty="0"/>
              <a:t> framework helps in defining core representation of data for web. RDF represents data about resource in graph form.</a:t>
            </a:r>
          </a:p>
          <a:p>
            <a:pPr algn="just">
              <a:lnSpc>
                <a:spcPct val="200000"/>
              </a:lnSpc>
            </a:pPr>
            <a:endParaRPr lang="en-IN" sz="1800" dirty="0"/>
          </a:p>
        </p:txBody>
      </p:sp>
    </p:spTree>
    <p:extLst>
      <p:ext uri="{BB962C8B-B14F-4D97-AF65-F5344CB8AC3E}">
        <p14:creationId xmlns:p14="http://schemas.microsoft.com/office/powerpoint/2010/main" val="246478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t>What is the </a:t>
            </a:r>
            <a:r>
              <a:rPr lang="en-IN" sz="3600" dirty="0" smtClean="0"/>
              <a:t>URL</a:t>
            </a:r>
            <a:endParaRPr lang="en-IN" dirty="0"/>
          </a:p>
        </p:txBody>
      </p:sp>
      <p:sp>
        <p:nvSpPr>
          <p:cNvPr id="3" name="Content Placeholder 2"/>
          <p:cNvSpPr>
            <a:spLocks noGrp="1"/>
          </p:cNvSpPr>
          <p:nvPr>
            <p:ph idx="1"/>
          </p:nvPr>
        </p:nvSpPr>
        <p:spPr/>
        <p:txBody>
          <a:bodyPr>
            <a:normAutofit fontScale="85000" lnSpcReduction="20000"/>
          </a:bodyPr>
          <a:lstStyle/>
          <a:p>
            <a:pPr algn="just">
              <a:lnSpc>
                <a:spcPct val="200000"/>
              </a:lnSpc>
            </a:pPr>
            <a:r>
              <a:rPr lang="en-US" sz="1800" dirty="0"/>
              <a:t>A URL is a type of uniform resource identifier and is address of a resource on the World Wide Web and the protocol used to access it. It is used to indicate the location of a web resource to access the web pages. </a:t>
            </a:r>
            <a:endParaRPr lang="en-US" sz="1800" dirty="0" smtClean="0"/>
          </a:p>
          <a:p>
            <a:pPr algn="just">
              <a:lnSpc>
                <a:spcPct val="200000"/>
              </a:lnSpc>
            </a:pPr>
            <a:r>
              <a:rPr lang="en-US" sz="1800" dirty="0" smtClean="0"/>
              <a:t>For </a:t>
            </a:r>
            <a:r>
              <a:rPr lang="en-US" sz="1800" dirty="0"/>
              <a:t>example, to visit the </a:t>
            </a:r>
            <a:r>
              <a:rPr lang="en-US" sz="1800" dirty="0" smtClean="0"/>
              <a:t>java point </a:t>
            </a:r>
            <a:r>
              <a:rPr lang="en-US" sz="1800" dirty="0"/>
              <a:t>website, you will go to the URL www.javatpoint.com, which is the URL for the </a:t>
            </a:r>
            <a:r>
              <a:rPr lang="en-US" sz="1800" dirty="0" smtClean="0"/>
              <a:t>java point </a:t>
            </a:r>
            <a:r>
              <a:rPr lang="en-US" sz="1800" dirty="0"/>
              <a:t>website</a:t>
            </a:r>
            <a:r>
              <a:rPr lang="en-US" sz="1800" dirty="0" smtClean="0"/>
              <a:t>.</a:t>
            </a:r>
          </a:p>
          <a:p>
            <a:pPr algn="just">
              <a:lnSpc>
                <a:spcPct val="200000"/>
              </a:lnSpc>
            </a:pPr>
            <a:r>
              <a:rPr lang="en-US" sz="1800" dirty="0"/>
              <a:t>The URL sends users to a specific resource online such as video, webpage, or other resources. When you search any query on Google, it will display the multiple URLs of the resource that are all related to your search query. </a:t>
            </a:r>
            <a:endParaRPr lang="en-US" sz="1800" dirty="0" smtClean="0"/>
          </a:p>
          <a:p>
            <a:pPr algn="just">
              <a:lnSpc>
                <a:spcPct val="200000"/>
              </a:lnSpc>
            </a:pPr>
            <a:r>
              <a:rPr lang="en-US" sz="1800" dirty="0" smtClean="0"/>
              <a:t>The </a:t>
            </a:r>
            <a:r>
              <a:rPr lang="en-US" sz="1800" dirty="0"/>
              <a:t>displayed URLs are the hyperlink to access the webpages.</a:t>
            </a:r>
          </a:p>
          <a:p>
            <a:pPr algn="just">
              <a:lnSpc>
                <a:spcPct val="200000"/>
              </a:lnSpc>
            </a:pPr>
            <a:r>
              <a:rPr lang="en-US" sz="1800" dirty="0" smtClean="0"/>
              <a:t/>
            </a:r>
            <a:br>
              <a:rPr lang="en-US" sz="1800" dirty="0" smtClean="0"/>
            </a:br>
            <a:endParaRPr lang="en-IN" sz="1800" dirty="0"/>
          </a:p>
        </p:txBody>
      </p:sp>
    </p:spTree>
    <p:extLst>
      <p:ext uri="{BB962C8B-B14F-4D97-AF65-F5344CB8AC3E}">
        <p14:creationId xmlns:p14="http://schemas.microsoft.com/office/powerpoint/2010/main" val="2062693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Cont’d…</a:t>
            </a:r>
            <a:endParaRPr lang="en-IN" dirty="0"/>
          </a:p>
        </p:txBody>
      </p:sp>
      <p:sp>
        <p:nvSpPr>
          <p:cNvPr id="3" name="Content Placeholder 2"/>
          <p:cNvSpPr>
            <a:spLocks noGrp="1"/>
          </p:cNvSpPr>
          <p:nvPr>
            <p:ph idx="1"/>
          </p:nvPr>
        </p:nvSpPr>
        <p:spPr/>
        <p:txBody>
          <a:bodyPr/>
          <a:lstStyle/>
          <a:p>
            <a:pPr algn="just">
              <a:lnSpc>
                <a:spcPct val="200000"/>
              </a:lnSpc>
            </a:pPr>
            <a:r>
              <a:rPr lang="en-US" sz="1800" dirty="0"/>
              <a:t>A URL (Uniform Resource Locator) contains the information, which is as follows:</a:t>
            </a:r>
          </a:p>
          <a:p>
            <a:pPr algn="just">
              <a:lnSpc>
                <a:spcPct val="200000"/>
              </a:lnSpc>
            </a:pPr>
            <a:r>
              <a:rPr lang="en-US" sz="1800" dirty="0"/>
              <a:t>The port number on the server, which is optional.</a:t>
            </a:r>
          </a:p>
          <a:p>
            <a:pPr algn="just">
              <a:lnSpc>
                <a:spcPct val="200000"/>
              </a:lnSpc>
            </a:pPr>
            <a:r>
              <a:rPr lang="en-US" sz="1800" dirty="0"/>
              <a:t>It contains a protocol that is used to access the resource.</a:t>
            </a:r>
          </a:p>
          <a:p>
            <a:pPr algn="just">
              <a:lnSpc>
                <a:spcPct val="200000"/>
              </a:lnSpc>
            </a:pPr>
            <a:r>
              <a:rPr lang="en-US" sz="1800" dirty="0"/>
              <a:t>The location of the server</a:t>
            </a:r>
          </a:p>
          <a:p>
            <a:pPr algn="just">
              <a:lnSpc>
                <a:spcPct val="200000"/>
              </a:lnSpc>
            </a:pPr>
            <a:r>
              <a:rPr lang="en-US" sz="1800" dirty="0"/>
              <a:t>A fragment identifier</a:t>
            </a:r>
          </a:p>
          <a:p>
            <a:pPr algn="just">
              <a:lnSpc>
                <a:spcPct val="200000"/>
              </a:lnSpc>
            </a:pPr>
            <a:r>
              <a:rPr lang="en-US" sz="1800" dirty="0"/>
              <a:t>In the directory structure of the server, it contains the location of the resource.</a:t>
            </a:r>
          </a:p>
          <a:p>
            <a:endParaRPr lang="en-IN" dirty="0"/>
          </a:p>
        </p:txBody>
      </p:sp>
    </p:spTree>
    <p:extLst>
      <p:ext uri="{BB962C8B-B14F-4D97-AF65-F5344CB8AC3E}">
        <p14:creationId xmlns:p14="http://schemas.microsoft.com/office/powerpoint/2010/main" val="270761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txBody>
          <a:bodyPr>
            <a:normAutofit/>
          </a:bodyPr>
          <a:lstStyle/>
          <a:p>
            <a:pPr algn="ctr"/>
            <a:r>
              <a:rPr lang="en-IN" sz="3600" dirty="0"/>
              <a:t>Domain Name</a:t>
            </a:r>
          </a:p>
        </p:txBody>
      </p:sp>
      <p:sp>
        <p:nvSpPr>
          <p:cNvPr id="3" name="Content Placeholder 2"/>
          <p:cNvSpPr>
            <a:spLocks noGrp="1"/>
          </p:cNvSpPr>
          <p:nvPr>
            <p:ph idx="1"/>
          </p:nvPr>
        </p:nvSpPr>
        <p:spPr/>
        <p:txBody>
          <a:bodyPr>
            <a:normAutofit/>
          </a:bodyPr>
          <a:lstStyle/>
          <a:p>
            <a:pPr algn="just">
              <a:lnSpc>
                <a:spcPct val="200000"/>
              </a:lnSpc>
            </a:pPr>
            <a:r>
              <a:rPr lang="en-US" sz="1800" dirty="0"/>
              <a:t>A domain name is the part of your Internet address that comes after "www". For example, in Tutorialspoint.com the domain name is tutorialspoint.com.</a:t>
            </a:r>
          </a:p>
          <a:p>
            <a:pPr algn="just">
              <a:lnSpc>
                <a:spcPct val="200000"/>
              </a:lnSpc>
            </a:pPr>
            <a:r>
              <a:rPr lang="en-US" sz="1800" dirty="0"/>
              <a:t>A domain name becomes your Business Address so care should be taken to select a domain name. Your domain name should be easy to remember and easy to type.</a:t>
            </a:r>
          </a:p>
          <a:p>
            <a:pPr algn="just">
              <a:lnSpc>
                <a:spcPct val="200000"/>
              </a:lnSpc>
            </a:pPr>
            <a:endParaRPr lang="en-IN" sz="1800" dirty="0"/>
          </a:p>
        </p:txBody>
      </p:sp>
    </p:spTree>
    <p:extLst>
      <p:ext uri="{BB962C8B-B14F-4D97-AF65-F5344CB8AC3E}">
        <p14:creationId xmlns:p14="http://schemas.microsoft.com/office/powerpoint/2010/main" val="459797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8459"/>
          </a:xfrm>
        </p:spPr>
        <p:txBody>
          <a:bodyPr>
            <a:normAutofit/>
          </a:bodyPr>
          <a:lstStyle/>
          <a:p>
            <a:pPr algn="ctr"/>
            <a:r>
              <a:rPr lang="en-US" sz="3600" dirty="0" smtClean="0"/>
              <a:t>Cont’d…</a:t>
            </a:r>
            <a:endParaRPr lang="en-IN" sz="3600" dirty="0"/>
          </a:p>
        </p:txBody>
      </p:sp>
      <p:sp>
        <p:nvSpPr>
          <p:cNvPr id="3" name="Content Placeholder 2"/>
          <p:cNvSpPr>
            <a:spLocks noGrp="1"/>
          </p:cNvSpPr>
          <p:nvPr>
            <p:ph idx="1"/>
          </p:nvPr>
        </p:nvSpPr>
        <p:spPr>
          <a:xfrm>
            <a:off x="947928" y="1130681"/>
            <a:ext cx="10515600" cy="4351338"/>
          </a:xfrm>
        </p:spPr>
        <p:txBody>
          <a:bodyPr>
            <a:normAutofit/>
          </a:bodyPr>
          <a:lstStyle/>
          <a:p>
            <a:pPr algn="just">
              <a:lnSpc>
                <a:spcPct val="200000"/>
              </a:lnSpc>
            </a:pPr>
            <a:r>
              <a:rPr lang="en-US" sz="1800" dirty="0"/>
              <a:t>The domain name space refers a hierarchy in the internet naming structure. </a:t>
            </a:r>
            <a:endParaRPr lang="en-US" sz="1800" dirty="0" smtClean="0"/>
          </a:p>
          <a:p>
            <a:pPr algn="just">
              <a:lnSpc>
                <a:spcPct val="200000"/>
              </a:lnSpc>
            </a:pPr>
            <a:r>
              <a:rPr lang="en-US" sz="1800" dirty="0" smtClean="0"/>
              <a:t>This </a:t>
            </a:r>
            <a:r>
              <a:rPr lang="en-US" sz="1800" dirty="0"/>
              <a:t>hierarchy has multiple levels (from 0 to 127), with a root at the top. </a:t>
            </a:r>
            <a:endParaRPr lang="en-US" sz="1800" dirty="0" smtClean="0"/>
          </a:p>
          <a:p>
            <a:pPr algn="just">
              <a:lnSpc>
                <a:spcPct val="200000"/>
              </a:lnSpc>
            </a:pPr>
            <a:r>
              <a:rPr lang="en-US" sz="1800" dirty="0" smtClean="0"/>
              <a:t>The </a:t>
            </a:r>
            <a:r>
              <a:rPr lang="en-US" sz="1800" dirty="0"/>
              <a:t>following diagram shows the domain name space hierarchy:</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256" y="3438144"/>
            <a:ext cx="5334000" cy="2743200"/>
          </a:xfrm>
          <a:prstGeom prst="rect">
            <a:avLst/>
          </a:prstGeom>
        </p:spPr>
      </p:pic>
    </p:spTree>
    <p:extLst>
      <p:ext uri="{BB962C8B-B14F-4D97-AF65-F5344CB8AC3E}">
        <p14:creationId xmlns:p14="http://schemas.microsoft.com/office/powerpoint/2010/main" val="169113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603"/>
          </a:xfrm>
        </p:spPr>
        <p:txBody>
          <a:bodyPr>
            <a:normAutofit/>
          </a:bodyPr>
          <a:lstStyle/>
          <a:p>
            <a:pPr algn="ctr"/>
            <a:r>
              <a:rPr lang="en-IN" sz="3600" dirty="0"/>
              <a:t>Domain Extension </a:t>
            </a:r>
            <a:r>
              <a:rPr lang="en-IN" sz="3600" dirty="0" smtClean="0"/>
              <a:t>Types</a:t>
            </a:r>
            <a:endParaRPr lang="en-IN" sz="3600" dirty="0"/>
          </a:p>
        </p:txBody>
      </p:sp>
      <p:sp>
        <p:nvSpPr>
          <p:cNvPr id="3" name="Content Placeholder 2"/>
          <p:cNvSpPr>
            <a:spLocks noGrp="1"/>
          </p:cNvSpPr>
          <p:nvPr>
            <p:ph idx="1"/>
          </p:nvPr>
        </p:nvSpPr>
        <p:spPr>
          <a:xfrm>
            <a:off x="838200" y="1252729"/>
            <a:ext cx="10515600" cy="5367528"/>
          </a:xfrm>
        </p:spPr>
        <p:txBody>
          <a:bodyPr>
            <a:normAutofit/>
          </a:bodyPr>
          <a:lstStyle/>
          <a:p>
            <a:pPr algn="just">
              <a:lnSpc>
                <a:spcPct val="200000"/>
              </a:lnSpc>
            </a:pPr>
            <a:r>
              <a:rPr lang="en-US" sz="1800" dirty="0"/>
              <a:t>There are many types of domain extensions you can choose for your domain name. This depends on your business nature.</a:t>
            </a:r>
          </a:p>
          <a:p>
            <a:pPr algn="just">
              <a:lnSpc>
                <a:spcPct val="200000"/>
              </a:lnSpc>
            </a:pPr>
            <a:r>
              <a:rPr lang="en-US" sz="1800" dirty="0"/>
              <a:t>For example, if you are going to register a domain name for education purpose then you can choose </a:t>
            </a:r>
            <a:r>
              <a:rPr lang="en-US" sz="1800" b="1" i="1" dirty="0"/>
              <a:t>.</a:t>
            </a:r>
            <a:r>
              <a:rPr lang="en-US" sz="1800" b="1" i="1" dirty="0" err="1"/>
              <a:t>edu</a:t>
            </a:r>
            <a:r>
              <a:rPr lang="en-US" sz="1800" dirty="0"/>
              <a:t> extension</a:t>
            </a:r>
            <a:r>
              <a:rPr lang="en-US" sz="1800" dirty="0" smtClean="0"/>
              <a:t>.</a:t>
            </a:r>
          </a:p>
          <a:p>
            <a:pPr lvl="1">
              <a:lnSpc>
                <a:spcPct val="150000"/>
              </a:lnSpc>
            </a:pPr>
            <a:r>
              <a:rPr lang="en-US" sz="1400" b="1" dirty="0"/>
              <a:t>.com</a:t>
            </a:r>
            <a:r>
              <a:rPr lang="en-US" sz="1400" dirty="0"/>
              <a:t> − Stands for company/commercial, but it can be used for any website.</a:t>
            </a:r>
          </a:p>
          <a:p>
            <a:pPr lvl="1">
              <a:lnSpc>
                <a:spcPct val="150000"/>
              </a:lnSpc>
            </a:pPr>
            <a:r>
              <a:rPr lang="en-US" sz="1400" b="1" dirty="0" err="1"/>
              <a:t>.net</a:t>
            </a:r>
            <a:r>
              <a:rPr lang="en-US" sz="1400" dirty="0"/>
              <a:t> − Stands for network and is usually used for a network of sites.</a:t>
            </a:r>
          </a:p>
          <a:p>
            <a:pPr lvl="1">
              <a:lnSpc>
                <a:spcPct val="150000"/>
              </a:lnSpc>
            </a:pPr>
            <a:r>
              <a:rPr lang="en-US" sz="1400" b="1" dirty="0"/>
              <a:t>.org</a:t>
            </a:r>
            <a:r>
              <a:rPr lang="en-US" sz="1400" dirty="0"/>
              <a:t> − Stands for organization and is supposed to be for non-profit bodies.</a:t>
            </a:r>
          </a:p>
          <a:p>
            <a:pPr lvl="1">
              <a:lnSpc>
                <a:spcPct val="150000"/>
              </a:lnSpc>
            </a:pPr>
            <a:r>
              <a:rPr lang="en-US" sz="1400" b="1" dirty="0"/>
              <a:t>.us, .in</a:t>
            </a:r>
            <a:r>
              <a:rPr lang="en-US" sz="1400" dirty="0"/>
              <a:t> − They are based on your country names so that you can go for country specific domain extensions</a:t>
            </a:r>
          </a:p>
          <a:p>
            <a:pPr lvl="1">
              <a:lnSpc>
                <a:spcPct val="150000"/>
              </a:lnSpc>
            </a:pPr>
            <a:r>
              <a:rPr lang="en-US" sz="1400" b="1" dirty="0"/>
              <a:t>.biz</a:t>
            </a:r>
            <a:r>
              <a:rPr lang="en-US" sz="1400" dirty="0"/>
              <a:t> − A newer extension on the Internet and can be used to indicate that this site is purely related to business.</a:t>
            </a:r>
          </a:p>
          <a:p>
            <a:pPr lvl="1">
              <a:lnSpc>
                <a:spcPct val="150000"/>
              </a:lnSpc>
            </a:pPr>
            <a:r>
              <a:rPr lang="en-US" sz="1400" b="1" dirty="0"/>
              <a:t>.info</a:t>
            </a:r>
            <a:r>
              <a:rPr lang="en-US" sz="1400" dirty="0"/>
              <a:t> − Stands for information. This domain name extension can be very useful, and as a new comer it's doing well.</a:t>
            </a:r>
          </a:p>
          <a:p>
            <a:pPr lvl="1">
              <a:lnSpc>
                <a:spcPct val="150000"/>
              </a:lnSpc>
            </a:pPr>
            <a:r>
              <a:rPr lang="en-US" sz="1400" b="1" dirty="0"/>
              <a:t>.</a:t>
            </a:r>
            <a:r>
              <a:rPr lang="en-US" sz="1400" b="1" dirty="0" err="1"/>
              <a:t>tv</a:t>
            </a:r>
            <a:r>
              <a:rPr lang="en-US" sz="1400" dirty="0"/>
              <a:t> − Stands for Television and are more appropriate for TV channel sites</a:t>
            </a:r>
            <a:r>
              <a:rPr lang="en-US" sz="1400" dirty="0" smtClean="0"/>
              <a:t>.</a:t>
            </a:r>
            <a:endParaRPr lang="en-IN" dirty="0"/>
          </a:p>
        </p:txBody>
      </p:sp>
    </p:spTree>
    <p:extLst>
      <p:ext uri="{BB962C8B-B14F-4D97-AF65-F5344CB8AC3E}">
        <p14:creationId xmlns:p14="http://schemas.microsoft.com/office/powerpoint/2010/main" val="20903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3704" y="1799622"/>
            <a:ext cx="7452360" cy="4719320"/>
          </a:xfrm>
        </p:spPr>
      </p:pic>
    </p:spTree>
    <p:extLst>
      <p:ext uri="{BB962C8B-B14F-4D97-AF65-F5344CB8AC3E}">
        <p14:creationId xmlns:p14="http://schemas.microsoft.com/office/powerpoint/2010/main" val="258219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253"/>
            <a:ext cx="10515600" cy="933323"/>
          </a:xfrm>
        </p:spPr>
        <p:txBody>
          <a:bodyPr>
            <a:normAutofit/>
          </a:bodyPr>
          <a:lstStyle/>
          <a:p>
            <a:pPr algn="ctr"/>
            <a:r>
              <a:rPr lang="en-IN" b="1" dirty="0"/>
              <a:t>Internet </a:t>
            </a:r>
            <a:r>
              <a:rPr lang="en-IN" b="1" dirty="0" smtClean="0"/>
              <a:t>basics</a:t>
            </a:r>
            <a:endParaRPr lang="en-IN" dirty="0"/>
          </a:p>
        </p:txBody>
      </p:sp>
      <p:sp>
        <p:nvSpPr>
          <p:cNvPr id="3" name="Content Placeholder 2"/>
          <p:cNvSpPr>
            <a:spLocks noGrp="1"/>
          </p:cNvSpPr>
          <p:nvPr>
            <p:ph idx="1"/>
          </p:nvPr>
        </p:nvSpPr>
        <p:spPr>
          <a:xfrm>
            <a:off x="838200" y="1078992"/>
            <a:ext cx="10515600" cy="5669279"/>
          </a:xfrm>
        </p:spPr>
        <p:txBody>
          <a:bodyPr>
            <a:normAutofit fontScale="92500"/>
          </a:bodyPr>
          <a:lstStyle/>
          <a:p>
            <a:pPr algn="just">
              <a:lnSpc>
                <a:spcPct val="150000"/>
              </a:lnSpc>
            </a:pPr>
            <a:r>
              <a:rPr lang="en-US" sz="1800" dirty="0"/>
              <a:t>The Internet and the WWW (World Wide Web) are not the same.</a:t>
            </a:r>
          </a:p>
          <a:p>
            <a:pPr algn="just">
              <a:lnSpc>
                <a:spcPct val="150000"/>
              </a:lnSpc>
            </a:pPr>
            <a:r>
              <a:rPr lang="en-US" sz="1800" dirty="0"/>
              <a:t>The WWW is explored using a browser and the act of browsing the Internet is commonly referred to as surfing.</a:t>
            </a:r>
          </a:p>
          <a:p>
            <a:pPr algn="just">
              <a:lnSpc>
                <a:spcPct val="150000"/>
              </a:lnSpc>
            </a:pPr>
            <a:r>
              <a:rPr lang="en-US" sz="1800" dirty="0"/>
              <a:t>Users browse websites and web pages by following hyperlinks that point to an address more commonly referred to as a URL.</a:t>
            </a:r>
          </a:p>
          <a:p>
            <a:pPr algn="just">
              <a:lnSpc>
                <a:spcPct val="150000"/>
              </a:lnSpc>
            </a:pPr>
            <a:r>
              <a:rPr lang="en-US" sz="1800" dirty="0"/>
              <a:t>Finding information on the Internet is achieved using a search engine.</a:t>
            </a:r>
          </a:p>
          <a:p>
            <a:pPr algn="just">
              <a:lnSpc>
                <a:spcPct val="150000"/>
              </a:lnSpc>
            </a:pPr>
            <a:r>
              <a:rPr lang="en-US" sz="1800" dirty="0"/>
              <a:t>Files, pictures, songs, and video can be shared by downloading (receiving) and uploading (sending).</a:t>
            </a:r>
          </a:p>
          <a:p>
            <a:pPr algn="just">
              <a:lnSpc>
                <a:spcPct val="150000"/>
              </a:lnSpc>
            </a:pPr>
            <a:r>
              <a:rPr lang="en-US" sz="1800" dirty="0"/>
              <a:t>The Internet utilizes the TCP/IP protocol and is accessed using a dial-up modem, broadband, 3G, 4G, or network connected through an ISP.</a:t>
            </a:r>
          </a:p>
          <a:p>
            <a:pPr algn="just">
              <a:lnSpc>
                <a:spcPct val="150000"/>
              </a:lnSpc>
            </a:pPr>
            <a:r>
              <a:rPr lang="en-US" sz="1800" dirty="0"/>
              <a:t>With broadband, many computers and devices use Wi-Fi to connect to a router and share an Internet connection.</a:t>
            </a:r>
          </a:p>
          <a:p>
            <a:pPr algn="just">
              <a:lnSpc>
                <a:spcPct val="150000"/>
              </a:lnSpc>
            </a:pPr>
            <a:r>
              <a:rPr lang="en-US" sz="1800" dirty="0"/>
              <a:t>The computer you're using to view this web page is considered a host and it's connected to our server to view this page</a:t>
            </a:r>
            <a:r>
              <a:rPr lang="en-US" sz="1800" dirty="0" smtClean="0"/>
              <a:t>.</a:t>
            </a:r>
            <a:endParaRPr lang="en-IN" dirty="0"/>
          </a:p>
        </p:txBody>
      </p:sp>
    </p:spTree>
    <p:extLst>
      <p:ext uri="{BB962C8B-B14F-4D97-AF65-F5344CB8AC3E}">
        <p14:creationId xmlns:p14="http://schemas.microsoft.com/office/powerpoint/2010/main" val="306767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2739"/>
          </a:xfrm>
        </p:spPr>
        <p:txBody>
          <a:bodyPr/>
          <a:lstStyle/>
          <a:p>
            <a:pPr algn="ctr"/>
            <a:r>
              <a:rPr lang="en-IN" b="1" dirty="0"/>
              <a:t>Internet services</a:t>
            </a:r>
          </a:p>
        </p:txBody>
      </p:sp>
      <p:sp>
        <p:nvSpPr>
          <p:cNvPr id="3" name="Content Placeholder 2"/>
          <p:cNvSpPr>
            <a:spLocks noGrp="1"/>
          </p:cNvSpPr>
          <p:nvPr>
            <p:ph idx="1"/>
          </p:nvPr>
        </p:nvSpPr>
        <p:spPr>
          <a:xfrm>
            <a:off x="838200" y="1371600"/>
            <a:ext cx="10515600" cy="4777931"/>
          </a:xfrm>
        </p:spPr>
        <p:txBody>
          <a:bodyPr>
            <a:normAutofit/>
          </a:bodyPr>
          <a:lstStyle/>
          <a:p>
            <a:pPr>
              <a:lnSpc>
                <a:spcPct val="150000"/>
              </a:lnSpc>
            </a:pPr>
            <a:r>
              <a:rPr lang="en-US" sz="1800" dirty="0"/>
              <a:t>In addition to browsing the Internet with a browser, the Internet has the following other services.</a:t>
            </a:r>
          </a:p>
          <a:p>
            <a:pPr lvl="1">
              <a:lnSpc>
                <a:spcPct val="150000"/>
              </a:lnSpc>
            </a:pPr>
            <a:r>
              <a:rPr lang="en-US" sz="1400" dirty="0"/>
              <a:t>Chat</a:t>
            </a:r>
          </a:p>
          <a:p>
            <a:pPr lvl="1">
              <a:lnSpc>
                <a:spcPct val="150000"/>
              </a:lnSpc>
            </a:pPr>
            <a:r>
              <a:rPr lang="en-US" sz="1400" dirty="0"/>
              <a:t>E-mail</a:t>
            </a:r>
          </a:p>
          <a:p>
            <a:pPr lvl="1">
              <a:lnSpc>
                <a:spcPct val="150000"/>
              </a:lnSpc>
            </a:pPr>
            <a:r>
              <a:rPr lang="en-US" sz="1400" dirty="0"/>
              <a:t>Forum</a:t>
            </a:r>
          </a:p>
          <a:p>
            <a:pPr lvl="1">
              <a:lnSpc>
                <a:spcPct val="150000"/>
              </a:lnSpc>
            </a:pPr>
            <a:r>
              <a:rPr lang="en-US" sz="1400" dirty="0"/>
              <a:t>FTP</a:t>
            </a:r>
          </a:p>
          <a:p>
            <a:pPr lvl="1">
              <a:lnSpc>
                <a:spcPct val="150000"/>
              </a:lnSpc>
            </a:pPr>
            <a:r>
              <a:rPr lang="en-US" sz="1400" dirty="0" smtClean="0"/>
              <a:t>Online </a:t>
            </a:r>
            <a:r>
              <a:rPr lang="en-US" sz="1400" dirty="0"/>
              <a:t>gaming</a:t>
            </a:r>
          </a:p>
          <a:p>
            <a:pPr lvl="1">
              <a:lnSpc>
                <a:spcPct val="150000"/>
              </a:lnSpc>
            </a:pPr>
            <a:r>
              <a:rPr lang="en-US" sz="1400" dirty="0"/>
              <a:t>Social network</a:t>
            </a:r>
          </a:p>
          <a:p>
            <a:pPr lvl="1">
              <a:lnSpc>
                <a:spcPct val="150000"/>
              </a:lnSpc>
            </a:pPr>
            <a:r>
              <a:rPr lang="en-US" sz="1400" dirty="0"/>
              <a:t>VoIP</a:t>
            </a:r>
          </a:p>
          <a:p>
            <a:endParaRPr lang="en-IN" dirty="0"/>
          </a:p>
        </p:txBody>
      </p:sp>
    </p:spTree>
    <p:extLst>
      <p:ext uri="{BB962C8B-B14F-4D97-AF65-F5344CB8AC3E}">
        <p14:creationId xmlns:p14="http://schemas.microsoft.com/office/powerpoint/2010/main" val="781555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Why do people use the Internet</a:t>
            </a:r>
            <a:r>
              <a:rPr lang="en-US" b="1" dirty="0" smtClean="0"/>
              <a:t>?</a:t>
            </a:r>
            <a:endParaRPr lang="en-IN" dirty="0"/>
          </a:p>
        </p:txBody>
      </p:sp>
      <p:sp>
        <p:nvSpPr>
          <p:cNvPr id="3" name="Content Placeholder 2"/>
          <p:cNvSpPr>
            <a:spLocks noGrp="1"/>
          </p:cNvSpPr>
          <p:nvPr>
            <p:ph idx="1"/>
          </p:nvPr>
        </p:nvSpPr>
        <p:spPr>
          <a:xfrm>
            <a:off x="838200" y="1389889"/>
            <a:ext cx="10515600" cy="4818888"/>
          </a:xfrm>
        </p:spPr>
        <p:txBody>
          <a:bodyPr>
            <a:normAutofit/>
          </a:bodyPr>
          <a:lstStyle/>
          <a:p>
            <a:pPr algn="just">
              <a:lnSpc>
                <a:spcPct val="200000"/>
              </a:lnSpc>
            </a:pPr>
            <a:r>
              <a:rPr lang="en-US" sz="1800" dirty="0"/>
              <a:t>Today, the Internet is the best place to communicate and share information with people from anywhere on the glove. </a:t>
            </a:r>
            <a:endParaRPr lang="en-US" sz="1800" dirty="0" smtClean="0"/>
          </a:p>
          <a:p>
            <a:pPr algn="just">
              <a:lnSpc>
                <a:spcPct val="200000"/>
              </a:lnSpc>
            </a:pPr>
            <a:r>
              <a:rPr lang="en-US" sz="1800" dirty="0" smtClean="0"/>
              <a:t>It </a:t>
            </a:r>
            <a:r>
              <a:rPr lang="en-US" sz="1800" dirty="0"/>
              <a:t>also supplies an endless supply of knowledge and entertainment</a:t>
            </a:r>
            <a:r>
              <a:rPr lang="en-US" sz="1800" dirty="0" smtClean="0"/>
              <a:t>.</a:t>
            </a:r>
          </a:p>
          <a:p>
            <a:pPr algn="just">
              <a:lnSpc>
                <a:spcPct val="200000"/>
              </a:lnSpc>
            </a:pPr>
            <a:r>
              <a:rPr lang="en-US" sz="1800" b="1" dirty="0"/>
              <a:t>Why is the Internet considered a network?</a:t>
            </a:r>
          </a:p>
          <a:p>
            <a:pPr lvl="1" algn="just">
              <a:lnSpc>
                <a:spcPct val="200000"/>
              </a:lnSpc>
            </a:pPr>
            <a:r>
              <a:rPr lang="en-US" sz="1400" dirty="0"/>
              <a:t>The Internet is the world's largest network because it's a collection of computers and servers that are connected to each other globally using routers and switches. </a:t>
            </a:r>
            <a:endParaRPr lang="en-US" sz="1400" dirty="0" smtClean="0"/>
          </a:p>
          <a:p>
            <a:pPr lvl="1" algn="just">
              <a:lnSpc>
                <a:spcPct val="200000"/>
              </a:lnSpc>
            </a:pPr>
            <a:r>
              <a:rPr lang="en-US" sz="1400" dirty="0" smtClean="0"/>
              <a:t>The </a:t>
            </a:r>
            <a:r>
              <a:rPr lang="en-US" sz="1400" dirty="0"/>
              <a:t>Internet works the same way a network would in a home or office but has millions of more computers, routers, and switches</a:t>
            </a:r>
            <a:r>
              <a:rPr lang="en-US" sz="1400" dirty="0" smtClean="0"/>
              <a:t>.</a:t>
            </a:r>
          </a:p>
          <a:p>
            <a:pPr lvl="1" algn="just">
              <a:lnSpc>
                <a:spcPct val="200000"/>
              </a:lnSpc>
            </a:pPr>
            <a:endParaRPr lang="en-US" sz="1400" dirty="0"/>
          </a:p>
          <a:p>
            <a:pPr lvl="1" algn="just">
              <a:lnSpc>
                <a:spcPct val="200000"/>
              </a:lnSpc>
            </a:pPr>
            <a:endParaRPr lang="en-US" sz="1400" dirty="0" smtClean="0"/>
          </a:p>
          <a:p>
            <a:pPr lvl="1" algn="just">
              <a:lnSpc>
                <a:spcPct val="200000"/>
              </a:lnSpc>
            </a:pPr>
            <a:endParaRPr lang="en-US" sz="1400" dirty="0"/>
          </a:p>
          <a:p>
            <a:pPr lvl="1" algn="just">
              <a:lnSpc>
                <a:spcPct val="200000"/>
              </a:lnSpc>
            </a:pPr>
            <a:endParaRPr lang="en-IN" sz="1400" dirty="0"/>
          </a:p>
        </p:txBody>
      </p:sp>
    </p:spTree>
    <p:extLst>
      <p:ext uri="{BB962C8B-B14F-4D97-AF65-F5344CB8AC3E}">
        <p14:creationId xmlns:p14="http://schemas.microsoft.com/office/powerpoint/2010/main" val="60670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pPr algn="ctr"/>
            <a:r>
              <a:rPr lang="en-IN" sz="3600" dirty="0"/>
              <a:t>Advantages of the </a:t>
            </a:r>
            <a:r>
              <a:rPr lang="en-IN" sz="3600" dirty="0" smtClean="0"/>
              <a:t>Internet</a:t>
            </a:r>
            <a:endParaRPr lang="en-IN" sz="3600" dirty="0"/>
          </a:p>
        </p:txBody>
      </p:sp>
      <p:sp>
        <p:nvSpPr>
          <p:cNvPr id="3" name="Content Placeholder 2"/>
          <p:cNvSpPr>
            <a:spLocks noGrp="1"/>
          </p:cNvSpPr>
          <p:nvPr>
            <p:ph idx="1"/>
          </p:nvPr>
        </p:nvSpPr>
        <p:spPr>
          <a:xfrm>
            <a:off x="838200" y="1005840"/>
            <a:ext cx="10515600" cy="5779008"/>
          </a:xfrm>
        </p:spPr>
        <p:txBody>
          <a:bodyPr>
            <a:noAutofit/>
          </a:bodyPr>
          <a:lstStyle/>
          <a:p>
            <a:pPr>
              <a:lnSpc>
                <a:spcPct val="100000"/>
              </a:lnSpc>
            </a:pPr>
            <a:r>
              <a:rPr lang="en-US" sz="1800" b="1" dirty="0"/>
              <a:t>Instant Messaging:</a:t>
            </a:r>
            <a:r>
              <a:rPr lang="en-US" sz="1800" dirty="0"/>
              <a:t> You can send messages or communicate to anyone using internet, such as email, voice chat, video conferencing, etc.</a:t>
            </a:r>
          </a:p>
          <a:p>
            <a:pPr>
              <a:lnSpc>
                <a:spcPct val="100000"/>
              </a:lnSpc>
            </a:pPr>
            <a:r>
              <a:rPr lang="en-US" sz="1800" b="1" dirty="0"/>
              <a:t>Get directions:</a:t>
            </a:r>
            <a:r>
              <a:rPr lang="en-US" sz="1800" dirty="0"/>
              <a:t> Using GPS technology, you can get directions to almost every place in a city, country, etc. You can find restaurants, malls, or any other service near your location.</a:t>
            </a:r>
          </a:p>
          <a:p>
            <a:pPr>
              <a:lnSpc>
                <a:spcPct val="100000"/>
              </a:lnSpc>
            </a:pPr>
            <a:r>
              <a:rPr lang="en-US" sz="1800" b="1" dirty="0"/>
              <a:t>Online Shopping:</a:t>
            </a:r>
            <a:r>
              <a:rPr lang="en-US" sz="1800" dirty="0"/>
              <a:t> It allows you to shop online such as you can be clothes, shoes, book movie tickets, railway tickets, flight tickets, and more.</a:t>
            </a:r>
          </a:p>
          <a:p>
            <a:pPr>
              <a:lnSpc>
                <a:spcPct val="100000"/>
              </a:lnSpc>
            </a:pPr>
            <a:r>
              <a:rPr lang="en-US" sz="1800" b="1" dirty="0"/>
              <a:t>Pay Bills:</a:t>
            </a:r>
            <a:r>
              <a:rPr lang="en-US" sz="1800" dirty="0"/>
              <a:t> You can pay your bills online, such as electricity bills, gas bills, college fees, etc.</a:t>
            </a:r>
          </a:p>
          <a:p>
            <a:pPr>
              <a:lnSpc>
                <a:spcPct val="100000"/>
              </a:lnSpc>
            </a:pPr>
            <a:r>
              <a:rPr lang="en-US" sz="1800" b="1" dirty="0"/>
              <a:t>Online Banking:</a:t>
            </a:r>
            <a:r>
              <a:rPr lang="en-US" sz="1800" dirty="0"/>
              <a:t> It allows you to use internet banking in which you can check your balance, receive or transfer money, get a statement, request cheque-book, etc.</a:t>
            </a:r>
          </a:p>
          <a:p>
            <a:pPr>
              <a:lnSpc>
                <a:spcPct val="100000"/>
              </a:lnSpc>
            </a:pPr>
            <a:r>
              <a:rPr lang="en-US" sz="1800" b="1" dirty="0"/>
              <a:t>Online Selling:</a:t>
            </a:r>
            <a:r>
              <a:rPr lang="en-US" sz="1800" dirty="0"/>
              <a:t> You can sell your products or services online. It helps you reach more customers and thus increases your sales and profit.</a:t>
            </a:r>
          </a:p>
          <a:p>
            <a:pPr>
              <a:lnSpc>
                <a:spcPct val="100000"/>
              </a:lnSpc>
            </a:pPr>
            <a:r>
              <a:rPr lang="en-US" sz="1800" b="1" dirty="0"/>
              <a:t>Work from Home:</a:t>
            </a:r>
            <a:r>
              <a:rPr lang="en-US" sz="1800" dirty="0"/>
              <a:t> In case you need to work from home, you can do it using a system with internet access. Today, many companies allow their employees to work from home.</a:t>
            </a:r>
          </a:p>
          <a:p>
            <a:pPr>
              <a:lnSpc>
                <a:spcPct val="100000"/>
              </a:lnSpc>
            </a:pPr>
            <a:r>
              <a:rPr lang="en-US" sz="1800" b="1" dirty="0"/>
              <a:t>Entertainment:</a:t>
            </a:r>
            <a:r>
              <a:rPr lang="en-US" sz="1800" dirty="0"/>
              <a:t> You can listen to online music, watch videos or movies, play online games.</a:t>
            </a:r>
          </a:p>
          <a:p>
            <a:pPr>
              <a:lnSpc>
                <a:spcPct val="100000"/>
              </a:lnSpc>
            </a:pPr>
            <a:r>
              <a:rPr lang="en-US" sz="1800" b="1" dirty="0"/>
              <a:t>Cloud computing:</a:t>
            </a:r>
            <a:r>
              <a:rPr lang="en-US" sz="1800" dirty="0"/>
              <a:t> It enables you to connect your computers and internet-enabled devices to cloud services such as cloud storage, cloud computing, etc</a:t>
            </a:r>
            <a:r>
              <a:rPr lang="en-US" sz="1800" dirty="0" smtClean="0"/>
              <a:t>.</a:t>
            </a:r>
            <a:endParaRPr lang="en-US" sz="1800" dirty="0"/>
          </a:p>
        </p:txBody>
      </p:sp>
    </p:spTree>
    <p:extLst>
      <p:ext uri="{BB962C8B-B14F-4D97-AF65-F5344CB8AC3E}">
        <p14:creationId xmlns:p14="http://schemas.microsoft.com/office/powerpoint/2010/main" val="103837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063" y="496737"/>
            <a:ext cx="9641915" cy="1143000"/>
          </a:xfrm>
        </p:spPr>
        <p:txBody>
          <a:bodyPr>
            <a:normAutofit/>
          </a:bodyPr>
          <a:lstStyle/>
          <a:p>
            <a:pPr algn="ctr"/>
            <a:r>
              <a:rPr lang="en-US" altLang="en-US" sz="3600" dirty="0"/>
              <a:t>Internet protocols</a:t>
            </a:r>
            <a:endParaRPr lang="en-US" sz="3600" dirty="0"/>
          </a:p>
        </p:txBody>
      </p:sp>
      <p:sp>
        <p:nvSpPr>
          <p:cNvPr id="8" name="Content Placeholder 7"/>
          <p:cNvSpPr>
            <a:spLocks noGrp="1"/>
          </p:cNvSpPr>
          <p:nvPr>
            <p:ph idx="1"/>
          </p:nvPr>
        </p:nvSpPr>
        <p:spPr/>
        <p:txBody>
          <a:bodyPr/>
          <a:lstStyle/>
          <a:p>
            <a:pPr algn="just">
              <a:lnSpc>
                <a:spcPct val="200000"/>
              </a:lnSpc>
            </a:pPr>
            <a:r>
              <a:rPr lang="en-US" altLang="en-US" sz="1800" dirty="0"/>
              <a:t>The way that someone who wants to use a service talks with that service </a:t>
            </a:r>
          </a:p>
          <a:p>
            <a:pPr algn="just">
              <a:lnSpc>
                <a:spcPct val="200000"/>
              </a:lnSpc>
            </a:pPr>
            <a:r>
              <a:rPr lang="en-US" altLang="en-US" sz="1800" dirty="0"/>
              <a:t>Internet protocols consist of a suite of communication protocols </a:t>
            </a:r>
          </a:p>
          <a:p>
            <a:pPr lvl="1" algn="just">
              <a:lnSpc>
                <a:spcPct val="200000"/>
              </a:lnSpc>
            </a:pPr>
            <a:r>
              <a:rPr lang="en-US" altLang="en-US" sz="1800" dirty="0"/>
              <a:t>Transmission Control Protocol (TCP) </a:t>
            </a:r>
          </a:p>
          <a:p>
            <a:pPr lvl="1" algn="just">
              <a:lnSpc>
                <a:spcPct val="200000"/>
              </a:lnSpc>
            </a:pPr>
            <a:r>
              <a:rPr lang="en-US" altLang="en-US" sz="1800" dirty="0"/>
              <a:t>Internet Protocol (IP) </a:t>
            </a:r>
          </a:p>
          <a:p>
            <a:pPr algn="just">
              <a:lnSpc>
                <a:spcPct val="200000"/>
              </a:lnSpc>
            </a:pPr>
            <a:r>
              <a:rPr lang="en-US" altLang="en-US" sz="1800" dirty="0"/>
              <a:t>Also specifies common applications such as electronic mail, terminal emulation, and file transfer </a:t>
            </a:r>
          </a:p>
          <a:p>
            <a:endParaRPr lang="en-US" dirty="0"/>
          </a:p>
        </p:txBody>
      </p:sp>
      <p:sp>
        <p:nvSpPr>
          <p:cNvPr id="5" name="Rectangle 2"/>
          <p:cNvSpPr txBox="1">
            <a:spLocks noChangeArrowheads="1"/>
          </p:cNvSpPr>
          <p:nvPr/>
        </p:nvSpPr>
        <p:spPr>
          <a:xfrm>
            <a:off x="1579135" y="419878"/>
            <a:ext cx="7793182" cy="1106950"/>
          </a:xfrm>
          <a:prstGeom prst="rect">
            <a:avLst/>
          </a:prstGeom>
        </p:spPr>
        <p:txBody>
          <a:bodyPr vert="horz" lIns="91610" tIns="45805" rIns="91610" bIns="45805" rtlCol="0" anchor="ctr">
            <a:normAutofit/>
          </a:bodyPr>
          <a:lstStyle/>
          <a:p>
            <a:pPr algn="ctr" defTabSz="916137">
              <a:spcBef>
                <a:spcPct val="0"/>
              </a:spcBef>
              <a:defRPr/>
            </a:pPr>
            <a:endParaRPr lang="en-US" sz="4408" dirty="0">
              <a:latin typeface="+mj-lt"/>
              <a:ea typeface="+mj-ea"/>
              <a:cs typeface="+mj-cs"/>
            </a:endParaRPr>
          </a:p>
        </p:txBody>
      </p:sp>
    </p:spTree>
    <p:extLst>
      <p:ext uri="{BB962C8B-B14F-4D97-AF65-F5344CB8AC3E}">
        <p14:creationId xmlns:p14="http://schemas.microsoft.com/office/powerpoint/2010/main" val="367429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063" y="496737"/>
            <a:ext cx="9641915" cy="1143000"/>
          </a:xfrm>
        </p:spPr>
        <p:txBody>
          <a:bodyPr>
            <a:normAutofit/>
          </a:bodyPr>
          <a:lstStyle/>
          <a:p>
            <a:pPr algn="ctr"/>
            <a:r>
              <a:rPr lang="en-US" altLang="en-US" sz="3600" dirty="0"/>
              <a:t>TCP/IP</a:t>
            </a:r>
            <a:endParaRPr lang="en-US" sz="3600" dirty="0"/>
          </a:p>
        </p:txBody>
      </p:sp>
      <p:sp>
        <p:nvSpPr>
          <p:cNvPr id="8" name="Content Placeholder 7"/>
          <p:cNvSpPr>
            <a:spLocks noGrp="1"/>
          </p:cNvSpPr>
          <p:nvPr>
            <p:ph idx="1"/>
          </p:nvPr>
        </p:nvSpPr>
        <p:spPr/>
        <p:txBody>
          <a:bodyPr>
            <a:normAutofit/>
          </a:bodyPr>
          <a:lstStyle/>
          <a:p>
            <a:pPr algn="just">
              <a:lnSpc>
                <a:spcPct val="200000"/>
              </a:lnSpc>
            </a:pPr>
            <a:r>
              <a:rPr lang="en-US" altLang="en-US" sz="1900" dirty="0"/>
              <a:t>First developed in the mid-1970s, by Defense Advanced Research Projects Agency (DARPA) </a:t>
            </a:r>
          </a:p>
          <a:p>
            <a:pPr lvl="1" algn="just">
              <a:lnSpc>
                <a:spcPct val="200000"/>
              </a:lnSpc>
            </a:pPr>
            <a:r>
              <a:rPr lang="en-US" altLang="en-US" sz="1900" dirty="0"/>
              <a:t>establishing a packet-switched network that would facilitate communication between dissimilar computer systems at research institutions </a:t>
            </a:r>
          </a:p>
          <a:p>
            <a:pPr algn="just">
              <a:lnSpc>
                <a:spcPct val="200000"/>
              </a:lnSpc>
            </a:pPr>
            <a:r>
              <a:rPr lang="en-US" altLang="en-US" sz="1900" dirty="0"/>
              <a:t>The foundation on which the Internet and the World Wide Web (WWW) are based. </a:t>
            </a:r>
          </a:p>
          <a:p>
            <a:endParaRPr lang="en-US" dirty="0"/>
          </a:p>
        </p:txBody>
      </p:sp>
      <p:sp>
        <p:nvSpPr>
          <p:cNvPr id="5" name="Rectangle 2"/>
          <p:cNvSpPr txBox="1">
            <a:spLocks noChangeArrowheads="1"/>
          </p:cNvSpPr>
          <p:nvPr/>
        </p:nvSpPr>
        <p:spPr>
          <a:xfrm>
            <a:off x="1579135" y="419878"/>
            <a:ext cx="7793182" cy="1106950"/>
          </a:xfrm>
          <a:prstGeom prst="rect">
            <a:avLst/>
          </a:prstGeom>
        </p:spPr>
        <p:txBody>
          <a:bodyPr vert="horz" lIns="91610" tIns="45805" rIns="91610" bIns="45805" rtlCol="0" anchor="ctr">
            <a:normAutofit/>
          </a:bodyPr>
          <a:lstStyle/>
          <a:p>
            <a:pPr algn="ctr" defTabSz="916137">
              <a:spcBef>
                <a:spcPct val="0"/>
              </a:spcBef>
              <a:defRPr/>
            </a:pPr>
            <a:endParaRPr lang="en-US" sz="4408" dirty="0">
              <a:latin typeface="+mj-lt"/>
              <a:ea typeface="+mj-ea"/>
              <a:cs typeface="+mj-cs"/>
            </a:endParaRPr>
          </a:p>
        </p:txBody>
      </p:sp>
    </p:spTree>
    <p:extLst>
      <p:ext uri="{BB962C8B-B14F-4D97-AF65-F5344CB8AC3E}">
        <p14:creationId xmlns:p14="http://schemas.microsoft.com/office/powerpoint/2010/main" val="79790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BE707124B94846A1D8FC91438576E3" ma:contentTypeVersion="10" ma:contentTypeDescription="Create a new document." ma:contentTypeScope="" ma:versionID="d8342a6ac742f292cbc81bd13943861d">
  <xsd:schema xmlns:xsd="http://www.w3.org/2001/XMLSchema" xmlns:xs="http://www.w3.org/2001/XMLSchema" xmlns:p="http://schemas.microsoft.com/office/2006/metadata/properties" xmlns:ns2="fb2d8d9f-9ff6-4c38-a9e3-18ed17426c74" xmlns:ns3="d0c6d0d3-fec7-40a9-99a8-17c336cbdad9" targetNamespace="http://schemas.microsoft.com/office/2006/metadata/properties" ma:root="true" ma:fieldsID="f1eb588376469d6756024d3287b8b008" ns2:_="" ns3:_="">
    <xsd:import namespace="fb2d8d9f-9ff6-4c38-a9e3-18ed17426c74"/>
    <xsd:import namespace="d0c6d0d3-fec7-40a9-99a8-17c336cbdad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d8d9f-9ff6-4c38-a9e3-18ed17426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c6d0d3-fec7-40a9-99a8-17c336cbdad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CD2909-D4FD-4994-BE98-8A5DAC8B63A5}"/>
</file>

<file path=customXml/itemProps2.xml><?xml version="1.0" encoding="utf-8"?>
<ds:datastoreItem xmlns:ds="http://schemas.openxmlformats.org/officeDocument/2006/customXml" ds:itemID="{9131B078-3A69-4932-9A47-2008A1362E88}"/>
</file>

<file path=customXml/itemProps3.xml><?xml version="1.0" encoding="utf-8"?>
<ds:datastoreItem xmlns:ds="http://schemas.openxmlformats.org/officeDocument/2006/customXml" ds:itemID="{EB558D81-2FEA-4F0D-AE4B-286D4FF0F7F5}"/>
</file>

<file path=docProps/app.xml><?xml version="1.0" encoding="utf-8"?>
<Properties xmlns="http://schemas.openxmlformats.org/officeDocument/2006/extended-properties" xmlns:vt="http://schemas.openxmlformats.org/officeDocument/2006/docPropsVTypes">
  <TotalTime>126</TotalTime>
  <Words>1464</Words>
  <Application>Microsoft Office PowerPoint</Application>
  <PresentationFormat>Widescreen</PresentationFormat>
  <Paragraphs>156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Internet Overview- WWW</vt:lpstr>
      <vt:lpstr>Cont’d…</vt:lpstr>
      <vt:lpstr>Internet basics</vt:lpstr>
      <vt:lpstr>Internet services</vt:lpstr>
      <vt:lpstr>Why do people use the Internet?</vt:lpstr>
      <vt:lpstr>Advantages of the Internet</vt:lpstr>
      <vt:lpstr>Internet protocols</vt:lpstr>
      <vt:lpstr>TCP/IP</vt:lpstr>
      <vt:lpstr>TCP/IP</vt:lpstr>
      <vt:lpstr>TCP/IP</vt:lpstr>
      <vt:lpstr>TCP/IP</vt:lpstr>
      <vt:lpstr>Cont’d…</vt:lpstr>
      <vt:lpstr>Cont’d…</vt:lpstr>
      <vt:lpstr>Cont’d…</vt:lpstr>
      <vt:lpstr>Introduction to World Wide Web</vt:lpstr>
      <vt:lpstr>Cont’d…</vt:lpstr>
      <vt:lpstr>Client (Browser)</vt:lpstr>
      <vt:lpstr>Server</vt:lpstr>
      <vt:lpstr>Uniform Resource Locater (URL)</vt:lpstr>
      <vt:lpstr>WWW Architecture</vt:lpstr>
      <vt:lpstr>Cont’d…</vt:lpstr>
      <vt:lpstr>What is the URL</vt:lpstr>
      <vt:lpstr>Cont’d…</vt:lpstr>
      <vt:lpstr>Domain Name</vt:lpstr>
      <vt:lpstr>Cont’d…</vt:lpstr>
      <vt:lpstr>Domain Extension Types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Hunter</dc:creator>
  <cp:lastModifiedBy>Hunter</cp:lastModifiedBy>
  <cp:revision>14</cp:revision>
  <dcterms:created xsi:type="dcterms:W3CDTF">2022-01-24T05:39:53Z</dcterms:created>
  <dcterms:modified xsi:type="dcterms:W3CDTF">2022-01-24T07:46:39Z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0x010100BBBE707124B94846A1D8FC91438576E3</vt:lpwstr>
  </property>
</Properties>
</file>