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1443CF-0137-4D3C-8FED-8A57FA7A2B6E}">
  <a:tblStyle styleId="{501443CF-0137-4D3C-8FED-8A57FA7A2B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2723" lvl="0" marL="21431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2723" lvl="0" marL="21431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List table frame forms</a:t>
            </a:r>
            <a:endParaRPr/>
          </a:p>
        </p:txBody>
      </p:sp>
      <p:sp>
        <p:nvSpPr>
          <p:cNvPr id="179" name="Google Shape;17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2723" lvl="0" marL="21431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0" name="Google Shape;2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12723" lvl="0" marL="21431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74" name="Google Shape;7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1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HTML Continued..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Tags and Attributes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85800" y="6096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Horizontal</a:t>
            </a:r>
            <a:r>
              <a:rPr b="0" i="0" lang="en-US" sz="4400" u="none">
                <a:solidFill>
                  <a:srgbClr val="FD270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Rule &lt;HR&gt;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182500" spcFirstLastPara="1" rIns="182500" wrap="square" tIns="46075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&lt;HR&gt; element causes the browser to display a horizontal line (rule) in your document.</a:t>
            </a:r>
            <a:endParaRPr/>
          </a:p>
          <a:p>
            <a:pPr indent="-187325" lvl="0" marL="33972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&lt;HR&gt; does not use a closing tag, &lt;/HR&gt;.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3"/>
          <p:cNvGraphicFramePr/>
          <p:nvPr/>
        </p:nvGraphicFramePr>
        <p:xfrm>
          <a:off x="75565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{501443CF-0137-4D3C-8FED-8A57FA7A2B6E}</a:tableStyleId>
              </a:tblPr>
              <a:tblGrid>
                <a:gridCol w="2628900"/>
                <a:gridCol w="2630475"/>
                <a:gridCol w="2628900"/>
              </a:tblGrid>
              <a:tr h="76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</a:t>
                      </a:r>
                      <a:endParaRPr/>
                    </a:p>
                  </a:txBody>
                  <a:tcPr marT="117500" marB="46800" marR="90000" marL="9000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117500" marB="46800" marR="90000" marL="9000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Value</a:t>
                      </a:r>
                      <a:endParaRPr/>
                    </a:p>
                  </a:txBody>
                  <a:tcPr marT="117500" marB="46800" marR="90000" marL="90000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</a:tr>
              <a:tr h="79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/>
                    </a:p>
                  </a:txBody>
                  <a:tcPr marT="97200" marB="46800" marR="90000" marL="90000" anchor="ctr">
                    <a:lnL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Height of the rule in pixels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pixels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</a:tr>
              <a:tr h="114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</a:t>
                      </a:r>
                      <a:endParaRPr/>
                    </a:p>
                  </a:txBody>
                  <a:tcPr marT="97200" marB="46800" marR="90000" marL="90000" anchor="ctr">
                    <a:lnL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of the rule in pixels or percentage of screen width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</a:tr>
              <a:tr h="114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NOSHADE</a:t>
                      </a:r>
                      <a:endParaRPr/>
                    </a:p>
                  </a:txBody>
                  <a:tcPr marT="97200" marB="46800" marR="90000" marL="90000" anchor="ctr">
                    <a:lnL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Draw the rule with a flat look instead of a 3D look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set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(3D look)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</a:tr>
              <a:tr h="79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ALIGN</a:t>
                      </a:r>
                      <a:endParaRPr/>
                    </a:p>
                  </a:txBody>
                  <a:tcPr marT="97200" marB="46800" marR="90000" marL="90000" anchor="ctr">
                    <a:lnL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Aligns the line (Left, Center, Right)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Center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97200" marB="46800" marR="90000" marL="90000" anchor="ctr">
                    <a:lnL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Sets a color for the rule (IE 3.0 or later)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set</a:t>
                      </a:r>
                      <a:endParaRPr/>
                    </a:p>
                  </a:txBody>
                  <a:tcPr marT="97200" marB="46800" marR="90000" marL="90000" anchor="ctr">
                    <a:lnL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7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Inserting Images  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Type &lt;IMG SRC = “image.JPG”&gt;, where image.JPG indicates the location of the image file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WIDTH=n and HEIGHT=n attributes can be used to adjust the size of an image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attribute BORDER=n can be used to add a border n pixels thick around the image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Alternate Text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Some browsers don’t support images. In this case, the ALT attribute can be used to create text that appears instead of the image.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 "/>
            </a:pP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&lt;IMG SRC=“satellite.jpg” ALT = “Picture of satellite”&gt;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&lt;IMG&gt;…&lt;/IMG&gt;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397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▪"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File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(SRC: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value will be a URL (location of the image)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▪"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Text (ALT)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is a text field that describes an image when the image cannot be displayed.</a:t>
            </a:r>
            <a:endParaRPr/>
          </a:p>
          <a:p>
            <a:pPr indent="-336550" lvl="0" marL="3397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▪"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 (ALIGN):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allows you to align the image on your page.</a:t>
            </a:r>
            <a:endParaRPr/>
          </a:p>
          <a:p>
            <a:pPr indent="-336550" lvl="0" marL="339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▪"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(WIDTH):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width of the image in pixels.</a:t>
            </a:r>
            <a:endParaRPr/>
          </a:p>
          <a:p>
            <a:pPr indent="-336550" lvl="0" marL="339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▪"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(HEIGHT):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height of the image in pixels.</a:t>
            </a:r>
            <a:endParaRPr/>
          </a:p>
          <a:p>
            <a:pPr indent="-336550" lvl="0" marL="339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▪"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 (BORDER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for a border around the image, specified in pixels.</a:t>
            </a:r>
            <a:endParaRPr/>
          </a:p>
          <a:p>
            <a:pPr indent="-336550" lvl="0" marL="339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▪"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HSPACE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for Horizontal Space on both sides of the image specified in pixels. A setting of 5 will put 5 pixels of invisible space on both sides of the image.</a:t>
            </a:r>
            <a:endParaRPr/>
          </a:p>
          <a:p>
            <a:pPr indent="-336550" lvl="0" marL="339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Noto Sans Symbols"/>
              <a:buChar char="▪"/>
            </a:pP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VSPACE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for Vertical Space on top and bottom of the image specified in pixels. A setting of 5 will put 5 pixels of invisible space above and bellow the image.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Links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link lets you move from one page to another, play movies and sound, send email, download files, and more….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link has three parts: a 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destination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a 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label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and a </a:t>
            </a: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target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create a link type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 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&lt;A HREF=“page.html”&gt; label &lt;/A&gt;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Anatomy of a Link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 "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&lt;A HREF=“page.html”&gt; label &lt;/A&gt;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 the above link, “page.html” is the destination. The destination specifies the address of the Web page or file the user will access when he/she clicks on the link.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label is the text that will appear underlined or highlighted on the page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Changing the Color of Links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LINK, VLINK, and ALINK attributes can be inserted in the &lt;BODY&gt; tag to define the color of a link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"/>
              <a:buChar char="–"/>
            </a:pPr>
            <a:r>
              <a:rPr b="0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LINK 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defines the color of links that have not been visited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"/>
              <a:buChar char="–"/>
            </a:pPr>
            <a:r>
              <a:rPr b="0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VLINK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defines the color of links that have already been visited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"/>
              <a:buChar char="–"/>
            </a:pPr>
            <a:r>
              <a:rPr b="0" i="0" lang="en-US" sz="2800" u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ALINK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defines the color of a link when a user clicks on 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Using Links to Send Email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create a link to an email address, type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&lt;A HREF=“mailto:email_address”&gt; MAIL ME&lt;/A&gt;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Anchors 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Anchors enable a user to jump to a specific place on a Web site </a:t>
            </a:r>
            <a:endParaRPr/>
          </a:p>
          <a:p>
            <a:pPr indent="-1397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Two steps are necessary to create an anchor. First you must create the anchor itself. Then you must create a link to the anchor from another point in the document.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Lists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Lists are used to organize items in the browser window: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Unordered list: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Bulleted list (most popular), list items with no particular order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Ordered list: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Numbered list 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Definition List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Anchors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create the anchor itself, type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&lt;A NAME=“anchor name”&gt;label&lt;/A&gt;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at the point in the Web page where you want the user to jump 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create the link, type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&lt;A HREF=“#anchor name”&gt;label&lt;/A&gt;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at the point in the text where you want the link to appear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Example: Anchor</a:t>
            </a:r>
            <a:endParaRPr/>
          </a:p>
        </p:txBody>
      </p:sp>
      <p:pic>
        <p:nvPicPr>
          <p:cNvPr id="218" name="Google Shape;21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57400"/>
            <a:ext cx="3048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0" y="2286000"/>
            <a:ext cx="54229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"/>
              <a:buNone/>
            </a:pPr>
            <a:r>
              <a:rPr b="0" i="0" lang="en-US" sz="2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&lt;A HREF="#chap2"&gt;Chapter Two&lt;/A&gt;&lt;BR&gt;</a:t>
            </a:r>
            <a:endParaRPr/>
          </a:p>
        </p:txBody>
      </p:sp>
      <p:cxnSp>
        <p:nvCxnSpPr>
          <p:cNvPr id="220" name="Google Shape;220;p33"/>
          <p:cNvCxnSpPr/>
          <p:nvPr/>
        </p:nvCxnSpPr>
        <p:spPr>
          <a:xfrm>
            <a:off x="3124200" y="3124200"/>
            <a:ext cx="297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1" name="Google Shape;221;p33"/>
          <p:cNvCxnSpPr/>
          <p:nvPr/>
        </p:nvCxnSpPr>
        <p:spPr>
          <a:xfrm rot="10800000">
            <a:off x="3124200" y="2819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" name="Google Shape;222;p33"/>
          <p:cNvSpPr txBox="1"/>
          <p:nvPr/>
        </p:nvSpPr>
        <p:spPr>
          <a:xfrm>
            <a:off x="0" y="5143500"/>
            <a:ext cx="44021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"/>
              <a:buNone/>
            </a:pPr>
            <a:r>
              <a:rPr b="0" i="0" lang="en-US" sz="2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&lt;A NAME="chap2"&gt;Chapter 2 &lt;/A&gt;</a:t>
            </a:r>
            <a:endParaRPr/>
          </a:p>
        </p:txBody>
      </p:sp>
      <p:cxnSp>
        <p:nvCxnSpPr>
          <p:cNvPr id="223" name="Google Shape;223;p33"/>
          <p:cNvCxnSpPr/>
          <p:nvPr/>
        </p:nvCxnSpPr>
        <p:spPr>
          <a:xfrm>
            <a:off x="4953000" y="5334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4" name="Google Shape;224;p33"/>
          <p:cNvSpPr txBox="1"/>
          <p:nvPr/>
        </p:nvSpPr>
        <p:spPr>
          <a:xfrm>
            <a:off x="4343400" y="2819400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1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Link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4876800" y="5029200"/>
            <a:ext cx="9318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Anchor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Internal Links/ Bookmarks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bookmarks are used to allow readers to jump to specific parts of a Web page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create a bookmark with the id attribute:</a:t>
            </a:r>
            <a:endParaRPr/>
          </a:p>
          <a:p>
            <a:pPr indent="-339725" lvl="0" marL="33972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&lt;h2 id="tips"&gt;Useful Tips Section&lt;/h2&gt;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add a link to the bookmark, from within the same page:</a:t>
            </a:r>
            <a:endParaRPr/>
          </a:p>
          <a:p>
            <a:pPr indent="-339725" lvl="0" marL="33972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 href="#tips"&gt;Visit the Useful Tips Section&lt;/a&gt;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Or, add a link to the bookmark from another page:</a:t>
            </a:r>
            <a:endParaRPr/>
          </a:p>
          <a:p>
            <a:pPr indent="-339725" lvl="0" marL="339725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 href="html_tips.htm#tips"&gt;Visit the Useful Tips Section&lt;/a&gt;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Image as Hyperlink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&lt;a href="http://www.jiit.ac.in"&gt;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&lt;IMG SRC = “logo.jpg" alt = “JIIT LOGO"&gt;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&lt;/a&gt;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685800" y="6096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Scrolling text using the &lt;marquee&gt; tag 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682625" y="2071687"/>
            <a:ext cx="7772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182500" spcFirstLastPara="1" rIns="182500" wrap="square" tIns="46075">
            <a:noAutofit/>
          </a:bodyPr>
          <a:lstStyle/>
          <a:p>
            <a:pPr indent="-33972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&lt;head&gt;&lt;title&gt; scrolling text&lt;/title&gt;&lt;/head&gt;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0033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FF0033"/>
                </a:solidFill>
                <a:latin typeface="Calibri"/>
                <a:ea typeface="Calibri"/>
                <a:cs typeface="Calibri"/>
                <a:sym typeface="Calibri"/>
              </a:rPr>
              <a:t>&lt;marquee&gt;</a:t>
            </a:r>
            <a:r>
              <a:rPr b="0" i="0" lang="en-US" sz="28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&lt;font face=“sand”&gt;</a:t>
            </a: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Welcome to my website! Be sure to visit again ! </a:t>
            </a:r>
            <a:r>
              <a:rPr b="0" i="0" lang="en-US" sz="28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&lt;/font&gt; </a:t>
            </a:r>
            <a:r>
              <a:rPr b="0" i="0" lang="en-US" sz="2800" u="none">
                <a:solidFill>
                  <a:srgbClr val="FF0033"/>
                </a:solidFill>
                <a:latin typeface="Calibri"/>
                <a:ea typeface="Calibri"/>
                <a:cs typeface="Calibri"/>
                <a:sym typeface="Calibri"/>
              </a:rPr>
              <a:t>&lt;/marquee&gt;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Ordered Lists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Ordered lists are a list of numbered items.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create an ordered list, 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 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&lt;OL&gt;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&lt;LI&gt; This is step one.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&lt;LI&gt; This is step two.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&lt;LI&gt; This is step three.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 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&lt;/OL&gt;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 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Here’s how it would look on the Web: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3268662"/>
            <a:ext cx="3810000" cy="153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More Ordered Lists….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TYPE=x attribute allows you to change the the kind of symbol that appears in the list.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is for capital letters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is for lowercase letters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 is for capital roman numerals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 is for lowercase roman numerals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Unordered Lists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 unordered list is a list of bulleted items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create an unordered list, 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 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&lt;UL&gt;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&lt;LI&gt; First item in list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&lt;LI&gt; Second item in list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&lt;LI&gt; Third item in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 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&lt;/UL&gt;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 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Here’s how it would look on the Web: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124200"/>
            <a:ext cx="3124200" cy="12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More Unordered Lists...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TYPE=shape attribute allows you to change the type of bullet that appears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circle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corresponds to an empty round bullet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square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corresponds to a square bullet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</a:pPr>
            <a:r>
              <a:rPr b="0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disc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corresponds to a solid round bullet; this is the default value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Definition List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description list, with terms and descriptions: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&lt;dl&gt;</a:t>
            </a:r>
            <a:b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 &lt;dt&gt;Coffee&lt;/dt&gt;</a:t>
            </a:r>
            <a:b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 &lt;dd&gt;Black hot drink&lt;/dd&gt;</a:t>
            </a:r>
            <a:b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 &lt;dt&gt;Milk&lt;/dt&gt;</a:t>
            </a:r>
            <a:b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 &lt;dd&gt;White cold drink&lt;/dd&gt;</a:t>
            </a:r>
            <a:b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&lt;/dl&gt;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611187" y="26035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EXAMPLE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85750" y="1785937"/>
            <a:ext cx="4030662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182500" spcFirstLastPara="1" rIns="182500" wrap="square" tIns="46075">
            <a:noAutofit/>
          </a:bodyPr>
          <a:lstStyle/>
          <a:p>
            <a:pPr indent="-33972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&lt;OL TYPE =“i”&gt;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 List item …&lt;/LI&gt;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 List item …&lt;/LI&gt;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&lt;/OL&gt;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 text ….&lt;/P&gt;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&lt;OL TYPE=“i” START=“5”&gt;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 List item now starts from 5 …&lt;/LI&gt;</a:t>
            </a:r>
            <a:endParaRPr/>
          </a:p>
          <a:p>
            <a:pPr indent="-339725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&lt;/OL&gt;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857750" y="1857375"/>
            <a:ext cx="3810000" cy="411480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anchorCtr="0" anchor="t" bIns="46075" lIns="182500" spcFirstLastPara="1" rIns="182500" wrap="square" tIns="46075">
            <a:noAutofit/>
          </a:bodyPr>
          <a:lstStyle/>
          <a:p>
            <a:pPr indent="-809625" lvl="0" marL="809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AutoNum type="romanLcPeriod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item …</a:t>
            </a:r>
            <a:endParaRPr/>
          </a:p>
          <a:p>
            <a:pPr indent="-809625" lvl="0" marL="8096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imes New Roman"/>
              <a:buAutoNum type="romanLcPeriod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item …</a:t>
            </a:r>
            <a:endParaRPr/>
          </a:p>
          <a:p>
            <a:pPr indent="-809625" lvl="0" marL="8096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9625" lvl="0" marL="8096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text ….</a:t>
            </a:r>
            <a:endParaRPr/>
          </a:p>
          <a:p>
            <a:pPr indent="-809625" lvl="0" marL="8096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09625" lvl="0" marL="80962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B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List item now starts from 5 …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"/>
              <a:buNone/>
            </a:pPr>
            <a:r>
              <a:rPr b="0" i="0" lang="en-US" sz="4400" u="non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Nested List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685800" y="1981200"/>
            <a:ext cx="3957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&lt;OL TYPE =“I”&gt;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&lt;LI&gt; List item 1 …&lt;/LI&gt;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&lt;LI&gt; List item 2 ..&lt;/LI&gt;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&lt;ol type = "a"&gt;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  &lt;li&gt; 1.1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  &lt;li&gt; 1.2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&lt;/ol&gt;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&lt;LI&gt; List item 3 ..&lt;/LI&gt;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&lt;/OL&gt;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715000" y="2214562"/>
            <a:ext cx="257175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List item 1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List item 2 ..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1.1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1.2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List item 3 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E707124B94846A1D8FC91438576E3" ma:contentTypeVersion="10" ma:contentTypeDescription="Create a new document." ma:contentTypeScope="" ma:versionID="d8342a6ac742f292cbc81bd13943861d">
  <xsd:schema xmlns:xsd="http://www.w3.org/2001/XMLSchema" xmlns:xs="http://www.w3.org/2001/XMLSchema" xmlns:p="http://schemas.microsoft.com/office/2006/metadata/properties" xmlns:ns2="fb2d8d9f-9ff6-4c38-a9e3-18ed17426c74" xmlns:ns3="d0c6d0d3-fec7-40a9-99a8-17c336cbdad9" targetNamespace="http://schemas.microsoft.com/office/2006/metadata/properties" ma:root="true" ma:fieldsID="f1eb588376469d6756024d3287b8b008" ns2:_="" ns3:_="">
    <xsd:import namespace="fb2d8d9f-9ff6-4c38-a9e3-18ed17426c74"/>
    <xsd:import namespace="d0c6d0d3-fec7-40a9-99a8-17c336cbd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d8d9f-9ff6-4c38-a9e3-18ed17426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6d0d3-fec7-40a9-99a8-17c336cbda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D7A575-A4D4-46D8-B6DA-B6729E8DF252}"/>
</file>

<file path=customXml/itemProps2.xml><?xml version="1.0" encoding="utf-8"?>
<ds:datastoreItem xmlns:ds="http://schemas.openxmlformats.org/officeDocument/2006/customXml" ds:itemID="{76F13BF1-85BA-4D50-B461-F201D5912BDD}"/>
</file>

<file path=customXml/itemProps3.xml><?xml version="1.0" encoding="utf-8"?>
<ds:datastoreItem xmlns:ds="http://schemas.openxmlformats.org/officeDocument/2006/customXml" ds:itemID="{0A1C08AF-3D48-4116-9334-1D50742B04C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0x010100BBBE707124B94846A1D8FC91438576E3</vt:lpwstr>
  </property>
</Properties>
</file>