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96DDBC2-6102-4433-A533-5194597FF990}">
  <a:tblStyle styleId="{996DDBC2-6102-4433-A533-5194597FF99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8" Type="http://schemas.openxmlformats.org/officeDocument/2006/relationships/slide" Target="slides/slide2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7" Type="http://schemas.openxmlformats.org/officeDocument/2006/relationships/slide" Target="slides/slide1.xml"/><Relationship Id="rId25" Type="http://schemas.openxmlformats.org/officeDocument/2006/relationships/customXml" Target="../customXml/item3.xml"/><Relationship Id="rId20" Type="http://schemas.openxmlformats.org/officeDocument/2006/relationships/slide" Target="slides/slide14.xml"/><Relationship Id="rId2" Type="http://schemas.openxmlformats.org/officeDocument/2006/relationships/viewProps" Target="viewProps.xml"/><Relationship Id="rId16" Type="http://schemas.openxmlformats.org/officeDocument/2006/relationships/slide" Target="slides/slide10.xml"/><Relationship Id="rId11" Type="http://schemas.openxmlformats.org/officeDocument/2006/relationships/slide" Target="slides/slide5.xml"/><Relationship Id="rId1" Type="http://schemas.openxmlformats.org/officeDocument/2006/relationships/theme" Target="theme/theme1.xml"/><Relationship Id="rId6" Type="http://schemas.openxmlformats.org/officeDocument/2006/relationships/notesMaster" Target="notesMasters/notesMaster1.xml"/><Relationship Id="rId24" Type="http://schemas.openxmlformats.org/officeDocument/2006/relationships/customXml" Target="../customXml/item2.xml"/><Relationship Id="rId15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23" Type="http://schemas.openxmlformats.org/officeDocument/2006/relationships/customXml" Target="../customXml/item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22" Type="http://schemas.openxmlformats.org/officeDocument/2006/relationships/slide" Target="slides/slide16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13952" lvl="0" marL="215417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913991" y="4342939"/>
            <a:ext cx="5030018" cy="411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13952" lvl="0" marL="215417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2" name="Google Shape;162;p13:notes"/>
          <p:cNvSpPr txBox="1"/>
          <p:nvPr>
            <p:ph idx="1" type="body"/>
          </p:nvPr>
        </p:nvSpPr>
        <p:spPr>
          <a:xfrm>
            <a:off x="913991" y="4342939"/>
            <a:ext cx="5030018" cy="411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HTML 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Tables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Arial"/>
              <a:buNone/>
            </a:pPr>
            <a:r>
              <a:rPr lang="en-US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TD or TH Attributes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-339725" lvl="0" marL="339725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75000"/>
              <a:buFont typeface="Noto Sans Symbols"/>
              <a:buChar char="▪"/>
            </a:pPr>
            <a:r>
              <a:rPr b="1" lang="en-US" sz="5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Colspan:</a:t>
            </a:r>
            <a:r>
              <a:rPr lang="en-US" sz="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Specifies how many cell columns of the table this cell should span.</a:t>
            </a:r>
            <a:endParaRPr/>
          </a:p>
          <a:p>
            <a:pPr indent="-339725" lvl="0" marL="339725" rtl="0" algn="l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  <a:buClr>
                <a:srgbClr val="FFFF00"/>
              </a:buClr>
              <a:buSzPct val="75000"/>
              <a:buFont typeface="Noto Sans Symbols"/>
              <a:buChar char="▪"/>
            </a:pPr>
            <a:r>
              <a:rPr b="1" lang="en-US" sz="5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Rowspan</a:t>
            </a:r>
            <a:r>
              <a:rPr b="1" i="1" lang="en-US" sz="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Specifies how many cell rows of the table this cell should span.</a:t>
            </a:r>
            <a:endParaRPr/>
          </a:p>
          <a:p>
            <a:pPr indent="-339725" lvl="0" marL="339725" rtl="0" algn="l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  <a:buClr>
                <a:srgbClr val="FFFF00"/>
              </a:buClr>
              <a:buSzPct val="75000"/>
              <a:buFont typeface="Noto Sans Symbols"/>
              <a:buChar char="▪"/>
            </a:pPr>
            <a:r>
              <a:rPr b="1" lang="en-US" sz="5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Align</a:t>
            </a:r>
            <a:r>
              <a:rPr b="1" i="1" lang="en-US" sz="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cell data can have left, right, or center alignment.</a:t>
            </a:r>
            <a:endParaRPr/>
          </a:p>
          <a:p>
            <a:pPr indent="-339725" lvl="0" marL="339725" rtl="0" algn="l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  <a:buClr>
                <a:srgbClr val="FFFF00"/>
              </a:buClr>
              <a:buSzPct val="75000"/>
              <a:buFont typeface="Noto Sans Symbols"/>
              <a:buChar char="▪"/>
            </a:pPr>
            <a:r>
              <a:rPr b="1" lang="en-US" sz="5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Valign</a:t>
            </a:r>
            <a:r>
              <a:rPr b="1" i="1" lang="en-US" sz="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cell data can have top, middle, or bottom alignment.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457200" y="285728"/>
            <a:ext cx="8229600" cy="6572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39725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75000"/>
              <a:buNone/>
            </a:pPr>
            <a:r>
              <a:rPr lang="en-US">
                <a:solidFill>
                  <a:srgbClr val="0000FF"/>
                </a:solidFill>
              </a:rPr>
              <a:t>&lt;table border=1 cellpadding =2&gt;</a:t>
            </a:r>
            <a:endParaRPr/>
          </a:p>
          <a:p>
            <a:pPr indent="-339725" lvl="0" marL="34290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0000FF"/>
              </a:buClr>
              <a:buSzPct val="75000"/>
              <a:buNone/>
            </a:pPr>
            <a:r>
              <a:rPr lang="en-US">
                <a:solidFill>
                  <a:srgbClr val="0000FF"/>
                </a:solidFill>
              </a:rPr>
              <a:t>&lt;tr&gt; </a:t>
            </a:r>
            <a:endParaRPr/>
          </a:p>
          <a:p>
            <a:pPr indent="-339725" lvl="0" marL="34290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0000FF"/>
              </a:buClr>
              <a:buSzPct val="75000"/>
              <a:buNone/>
            </a:pPr>
            <a:r>
              <a:rPr lang="en-US">
                <a:solidFill>
                  <a:srgbClr val="0000FF"/>
                </a:solidFill>
              </a:rPr>
              <a:t>&lt;th&gt; </a:t>
            </a:r>
            <a:r>
              <a:rPr lang="en-US">
                <a:solidFill>
                  <a:srgbClr val="FF0000"/>
                </a:solidFill>
              </a:rPr>
              <a:t>Column 1 Header</a:t>
            </a:r>
            <a:r>
              <a:rPr lang="en-US">
                <a:solidFill>
                  <a:srgbClr val="0000FF"/>
                </a:solidFill>
              </a:rPr>
              <a:t>&lt;/th&gt;</a:t>
            </a:r>
            <a:endParaRPr/>
          </a:p>
          <a:p>
            <a:pPr indent="-339725" lvl="0" marL="34290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0000FF"/>
              </a:buClr>
              <a:buSzPct val="75000"/>
              <a:buNone/>
            </a:pPr>
            <a:r>
              <a:rPr lang="en-US">
                <a:solidFill>
                  <a:srgbClr val="0000FF"/>
                </a:solidFill>
              </a:rPr>
              <a:t> &lt;th&gt; </a:t>
            </a:r>
            <a:r>
              <a:rPr lang="en-US">
                <a:solidFill>
                  <a:srgbClr val="FF0000"/>
                </a:solidFill>
              </a:rPr>
              <a:t>Column 2 Header</a:t>
            </a:r>
            <a:r>
              <a:rPr lang="en-US">
                <a:solidFill>
                  <a:srgbClr val="0000FF"/>
                </a:solidFill>
              </a:rPr>
              <a:t>&lt;/th&gt; </a:t>
            </a:r>
            <a:endParaRPr/>
          </a:p>
          <a:p>
            <a:pPr indent="-339725" lvl="0" marL="34290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0000FF"/>
              </a:buClr>
              <a:buSzPct val="75000"/>
              <a:buNone/>
            </a:pPr>
            <a:r>
              <a:rPr lang="en-US">
                <a:solidFill>
                  <a:srgbClr val="0000FF"/>
                </a:solidFill>
              </a:rPr>
              <a:t>&lt;/tr&gt; </a:t>
            </a:r>
            <a:endParaRPr/>
          </a:p>
          <a:p>
            <a:pPr indent="-339725" lvl="0" marL="34290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ct val="75000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-339725" lvl="0" marL="34290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0000FF"/>
              </a:buClr>
              <a:buSzPct val="75000"/>
              <a:buNone/>
            </a:pPr>
            <a:r>
              <a:rPr lang="en-US">
                <a:solidFill>
                  <a:srgbClr val="0000FF"/>
                </a:solidFill>
              </a:rPr>
              <a:t> &lt;tr&gt; </a:t>
            </a:r>
            <a:endParaRPr/>
          </a:p>
          <a:p>
            <a:pPr indent="-339725" lvl="0" marL="34290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0000FF"/>
              </a:buClr>
              <a:buSzPct val="75000"/>
              <a:buNone/>
            </a:pPr>
            <a:r>
              <a:rPr lang="en-US">
                <a:solidFill>
                  <a:srgbClr val="0000FF"/>
                </a:solidFill>
              </a:rPr>
              <a:t>&lt;td colspan=2&gt; </a:t>
            </a:r>
            <a:r>
              <a:rPr lang="en-US">
                <a:solidFill>
                  <a:srgbClr val="FF0000"/>
                </a:solidFill>
              </a:rPr>
              <a:t>Row 1 Col 1</a:t>
            </a:r>
            <a:r>
              <a:rPr lang="en-US">
                <a:solidFill>
                  <a:srgbClr val="0000FF"/>
                </a:solidFill>
              </a:rPr>
              <a:t>&lt;/td&gt;</a:t>
            </a:r>
            <a:endParaRPr/>
          </a:p>
          <a:p>
            <a:pPr indent="-339725" lvl="0" marL="34290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0000FF"/>
              </a:buClr>
              <a:buSzPct val="75000"/>
              <a:buNone/>
            </a:pPr>
            <a:r>
              <a:rPr lang="en-US">
                <a:solidFill>
                  <a:srgbClr val="0000FF"/>
                </a:solidFill>
              </a:rPr>
              <a:t> &lt;/tr&gt;  </a:t>
            </a:r>
            <a:endParaRPr/>
          </a:p>
          <a:p>
            <a:pPr indent="-339725" lvl="0" marL="34290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ct val="75000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-339725" lvl="0" marL="34290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0000FF"/>
              </a:buClr>
              <a:buSzPct val="75000"/>
              <a:buNone/>
            </a:pPr>
            <a:r>
              <a:rPr lang="en-US">
                <a:solidFill>
                  <a:srgbClr val="0000FF"/>
                </a:solidFill>
              </a:rPr>
              <a:t>&lt;tr&gt; </a:t>
            </a:r>
            <a:endParaRPr/>
          </a:p>
          <a:p>
            <a:pPr indent="-339725" lvl="0" marL="34290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0000FF"/>
              </a:buClr>
              <a:buSzPct val="75000"/>
              <a:buNone/>
            </a:pPr>
            <a:r>
              <a:rPr lang="en-US">
                <a:solidFill>
                  <a:srgbClr val="0000FF"/>
                </a:solidFill>
              </a:rPr>
              <a:t>&lt;td rowspan=2&gt;</a:t>
            </a:r>
            <a:r>
              <a:rPr lang="en-US">
                <a:solidFill>
                  <a:srgbClr val="FF0000"/>
                </a:solidFill>
              </a:rPr>
              <a:t>Row 2 Col 1</a:t>
            </a:r>
            <a:r>
              <a:rPr lang="en-US">
                <a:solidFill>
                  <a:srgbClr val="0000FF"/>
                </a:solidFill>
              </a:rPr>
              <a:t>&lt;/td&gt;</a:t>
            </a:r>
            <a:endParaRPr/>
          </a:p>
          <a:p>
            <a:pPr indent="-339725" lvl="0" marL="34290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0000FF"/>
              </a:buClr>
              <a:buSzPct val="75000"/>
              <a:buNone/>
            </a:pPr>
            <a:r>
              <a:rPr lang="en-US">
                <a:solidFill>
                  <a:srgbClr val="0000FF"/>
                </a:solidFill>
              </a:rPr>
              <a:t> &lt;td&gt; </a:t>
            </a:r>
            <a:r>
              <a:rPr lang="en-US">
                <a:solidFill>
                  <a:srgbClr val="FF0000"/>
                </a:solidFill>
              </a:rPr>
              <a:t>Row 2 Col2</a:t>
            </a:r>
            <a:r>
              <a:rPr lang="en-US">
                <a:solidFill>
                  <a:srgbClr val="0000FF"/>
                </a:solidFill>
              </a:rPr>
              <a:t>&lt;/td&gt;</a:t>
            </a:r>
            <a:endParaRPr/>
          </a:p>
          <a:p>
            <a:pPr indent="-339725" lvl="0" marL="34290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0000FF"/>
              </a:buClr>
              <a:buSzPct val="75000"/>
              <a:buNone/>
            </a:pPr>
            <a:r>
              <a:rPr lang="en-US">
                <a:solidFill>
                  <a:srgbClr val="0000FF"/>
                </a:solidFill>
              </a:rPr>
              <a:t> &lt;/tr&gt; </a:t>
            </a:r>
            <a:endParaRPr/>
          </a:p>
          <a:p>
            <a:pPr indent="-339725" lvl="0" marL="34290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ct val="75000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-339725" lvl="0" marL="34290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0000FF"/>
              </a:buClr>
              <a:buSzPct val="75000"/>
              <a:buNone/>
            </a:pPr>
            <a:r>
              <a:rPr lang="en-US">
                <a:solidFill>
                  <a:srgbClr val="0000FF"/>
                </a:solidFill>
              </a:rPr>
              <a:t> &lt;tr&gt; </a:t>
            </a:r>
            <a:endParaRPr/>
          </a:p>
          <a:p>
            <a:pPr indent="-339725" lvl="0" marL="34290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0000FF"/>
              </a:buClr>
              <a:buSzPct val="75000"/>
              <a:buNone/>
            </a:pPr>
            <a:r>
              <a:rPr lang="en-US">
                <a:solidFill>
                  <a:srgbClr val="0000FF"/>
                </a:solidFill>
              </a:rPr>
              <a:t>&lt;td&gt; </a:t>
            </a:r>
            <a:r>
              <a:rPr lang="en-US">
                <a:solidFill>
                  <a:srgbClr val="FF0000"/>
                </a:solidFill>
              </a:rPr>
              <a:t>Row 3 Col2</a:t>
            </a:r>
            <a:r>
              <a:rPr lang="en-US">
                <a:solidFill>
                  <a:srgbClr val="0000FF"/>
                </a:solidFill>
              </a:rPr>
              <a:t>&lt;/td&gt; </a:t>
            </a:r>
            <a:endParaRPr/>
          </a:p>
          <a:p>
            <a:pPr indent="-339725" lvl="0" marL="34290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0000FF"/>
              </a:buClr>
              <a:buSzPct val="75000"/>
              <a:buNone/>
            </a:pPr>
            <a:r>
              <a:rPr lang="en-US">
                <a:solidFill>
                  <a:srgbClr val="0000FF"/>
                </a:solidFill>
              </a:rPr>
              <a:t>&lt;/tr&gt; </a:t>
            </a:r>
            <a:r>
              <a:rPr lang="en-US">
                <a:solidFill>
                  <a:srgbClr val="000000"/>
                </a:solidFill>
              </a:rPr>
              <a:t>&lt;/table&gt;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" name="Google Shape;156;p24"/>
          <p:cNvGraphicFramePr/>
          <p:nvPr/>
        </p:nvGraphicFramePr>
        <p:xfrm>
          <a:off x="533400" y="1985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{996DDBC2-6102-4433-A533-5194597FF990}</a:tableStyleId>
              </a:tblPr>
              <a:tblGrid>
                <a:gridCol w="3967175"/>
                <a:gridCol w="3963975"/>
              </a:tblGrid>
              <a:tr h="758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Column 1 Header</a:t>
                      </a:r>
                      <a:endParaRPr/>
                    </a:p>
                  </a:txBody>
                  <a:tcPr marT="117500" marB="46800" marR="90000" marL="90000">
                    <a:lnL cap="flat" cmpd="sng" w="27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7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7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7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Column 2 Header</a:t>
                      </a:r>
                      <a:endParaRPr/>
                    </a:p>
                  </a:txBody>
                  <a:tcPr marT="117500" marB="46800" marR="90000" marL="90000">
                    <a:lnL cap="flat" cmpd="sng" w="27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7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7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7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FF"/>
                    </a:solidFill>
                  </a:tcPr>
                </a:tc>
              </a:tr>
              <a:tr h="801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Row 1 Col 1</a:t>
                      </a:r>
                      <a:endParaRPr/>
                    </a:p>
                  </a:txBody>
                  <a:tcPr marT="117500" marB="46800" marR="90000" marL="90000">
                    <a:lnL cap="flat" cmpd="sng" w="27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7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7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17500" marB="46800" marR="90000" marL="900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7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7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7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94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"/>
                        <a:buFont typeface="Calibri"/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C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"/>
                        <a:buFont typeface="Calibri"/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C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"/>
                        <a:buFont typeface="Calibri"/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C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"/>
                        <a:buFont typeface="Calibri"/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C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"/>
                        <a:buFont typeface="Calibri"/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C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"/>
                        <a:buFont typeface="Calibri"/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C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"/>
                        <a:buFont typeface="Calibri"/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C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Row 2 Col 1</a:t>
                      </a:r>
                      <a:endParaRPr/>
                    </a:p>
                  </a:txBody>
                  <a:tcPr marT="51875" marB="46800" marR="90000" marL="90000">
                    <a:lnL cap="flat" cmpd="sng" w="27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7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7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Row 2 Col 2</a:t>
                      </a:r>
                      <a:endParaRPr/>
                    </a:p>
                  </a:txBody>
                  <a:tcPr marT="117500" marB="46800" marR="90000" marL="90000">
                    <a:lnL cap="flat" cmpd="sng" w="27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7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7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7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5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17500" marB="46800" marR="90000" marL="90000">
                    <a:lnL cap="flat" cmpd="sng" w="27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7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7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Row 3 Col 2</a:t>
                      </a:r>
                      <a:endParaRPr/>
                    </a:p>
                  </a:txBody>
                  <a:tcPr marT="117500" marB="46800" marR="90000" marL="90000">
                    <a:lnL cap="flat" cmpd="sng" w="27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7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7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7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7" name="Google Shape;157;p2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75" lIns="92150" spcFirstLastPara="1" rIns="92150" wrap="square" tIns="46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/>
        </p:nvSpPr>
        <p:spPr>
          <a:xfrm>
            <a:off x="8243888" y="6308725"/>
            <a:ext cx="431800" cy="31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5"/>
          <p:cNvSpPr txBox="1"/>
          <p:nvPr/>
        </p:nvSpPr>
        <p:spPr>
          <a:xfrm>
            <a:off x="0" y="404813"/>
            <a:ext cx="4800600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75" lIns="92150" spcFirstLastPara="1" rIns="92150" wrap="square" tIns="46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D2703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FD2703"/>
                </a:solidFill>
                <a:latin typeface="Arial"/>
                <a:ea typeface="Arial"/>
                <a:cs typeface="Arial"/>
                <a:sym typeface="Arial"/>
              </a:rPr>
              <a:t>Tables</a:t>
            </a:r>
            <a:endParaRPr/>
          </a:p>
        </p:txBody>
      </p:sp>
      <p:pic>
        <p:nvPicPr>
          <p:cNvPr id="166" name="Google Shape;16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313" y="1285875"/>
            <a:ext cx="3962400" cy="276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4875" y="1274763"/>
            <a:ext cx="3714750" cy="279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5"/>
          <p:cNvSpPr txBox="1"/>
          <p:nvPr/>
        </p:nvSpPr>
        <p:spPr>
          <a:xfrm>
            <a:off x="4714875" y="4214813"/>
            <a:ext cx="4143375" cy="2409825"/>
          </a:xfrm>
          <a:prstGeom prst="rect">
            <a:avLst/>
          </a:prstGeom>
          <a:noFill/>
          <a:ln cap="sq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 New"/>
              <a:buNone/>
            </a:pPr>
            <a:r>
              <a:rPr b="1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&lt;table border="1"&gt;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 New"/>
              <a:buNone/>
            </a:pPr>
            <a:r>
              <a:rPr b="1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&lt;tr&gt;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 New"/>
              <a:buNone/>
            </a:pPr>
            <a:r>
              <a:rPr b="1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&lt;th colspan="2"&gt;</a:t>
            </a: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&lt;/th&gt;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 New"/>
              <a:buNone/>
            </a:pPr>
            <a:r>
              <a:rPr b="1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&lt;th&gt;</a:t>
            </a: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Course</a:t>
            </a:r>
            <a:r>
              <a:rPr b="1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&lt;/th&gt;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 New"/>
              <a:buNone/>
            </a:pPr>
            <a:r>
              <a:rPr b="1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&lt;th&gt;</a:t>
            </a: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Year</a:t>
            </a:r>
            <a:r>
              <a:rPr b="1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&lt;/th&gt;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 New"/>
              <a:buNone/>
            </a:pPr>
            <a:r>
              <a:rPr b="1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&lt;/tr&gt;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 New"/>
              <a:buNone/>
            </a:pPr>
            <a:r>
              <a:rPr b="1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 New"/>
              <a:buNone/>
            </a:pPr>
            <a:r>
              <a:rPr b="1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....  </a:t>
            </a:r>
            <a:endParaRPr/>
          </a:p>
        </p:txBody>
      </p:sp>
      <p:sp>
        <p:nvSpPr>
          <p:cNvPr id="169" name="Google Shape;169;p25"/>
          <p:cNvSpPr/>
          <p:nvPr/>
        </p:nvSpPr>
        <p:spPr>
          <a:xfrm>
            <a:off x="357188" y="4286250"/>
            <a:ext cx="3857625" cy="211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 New"/>
              <a:buNone/>
            </a:pPr>
            <a:r>
              <a:rPr b="1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&lt;table border="1"&gt;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 New"/>
              <a:buNone/>
            </a:pPr>
            <a:r>
              <a:rPr b="1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&lt;tr&gt;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 New"/>
              <a:buNone/>
            </a:pPr>
            <a:r>
              <a:rPr b="1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&lt;th&gt;</a:t>
            </a: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&lt;/th&gt;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 New"/>
              <a:buNone/>
            </a:pPr>
            <a:r>
              <a:rPr b="1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&lt;td&gt;</a:t>
            </a: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 B Morgan</a:t>
            </a:r>
            <a:r>
              <a:rPr b="1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 New"/>
              <a:buNone/>
            </a:pPr>
            <a:r>
              <a:rPr b="1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&lt;td&gt;</a:t>
            </a: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 P Jones</a:t>
            </a:r>
            <a:r>
              <a:rPr b="1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 New"/>
              <a:buNone/>
            </a:pPr>
            <a:r>
              <a:rPr b="1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&lt;/tr&gt;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 New"/>
              <a:buNone/>
            </a:pPr>
            <a:r>
              <a:rPr b="1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/>
          </a:p>
        </p:txBody>
      </p:sp>
      <p:sp>
        <p:nvSpPr>
          <p:cNvPr id="170" name="Google Shape;170;p25"/>
          <p:cNvSpPr txBox="1"/>
          <p:nvPr/>
        </p:nvSpPr>
        <p:spPr>
          <a:xfrm>
            <a:off x="3429000" y="428625"/>
            <a:ext cx="2784475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Row –column format</a:t>
            </a:r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Changing a Cell’s Color</a:t>
            </a:r>
            <a:endParaRPr/>
          </a:p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To change a cell’s color, add the BGCOLOR=“color” attribute to the &lt;TD&gt; tag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Example: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 "/>
            </a:pPr>
            <a:r>
              <a:rPr lang="en-US"/>
              <a:t>&lt;TD BGCOLOR=“blue”&gt;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Controlling Line Breaks</a:t>
            </a:r>
            <a:endParaRPr/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Unless you specify otherwise a browser will divide the lines in a cell as it sees fit.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NOWRAP attribute placed within the &lt;TD&gt; tag forces the browser to keep all the text in a cell on one line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Example: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&lt;TD NOWRAP&gt;Washington, D.C.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Nesting Tables </a:t>
            </a:r>
            <a:endParaRPr/>
          </a:p>
        </p:txBody>
      </p:sp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Create the inner table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Create the outer table and determine which cell of the outer table will hold the inner table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Test both tables separately to make sure they work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Copy the inner table into the cell of the outer table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Don’t nest too many tables. If you find yourself doing that, find an easier way to lay out your Web page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Tables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Tables can be used to display rows and columns of data, create multi-column text, captions for images, and sidebars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&lt;TABLE&gt; tag is used to create a table; the &lt;TR&gt; tag defines the beginning of a row while the &lt;TD&gt; tag defines the beginning of a cell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&lt;table&gt;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9725" lvl="0" marL="3397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2400"/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</a:rPr>
              <a:t>Tables use a very simple tag structure with these four sub-elements:</a:t>
            </a:r>
            <a:endParaRPr/>
          </a:p>
          <a:p>
            <a:pPr indent="-187325" lvl="0" marL="339725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CC66"/>
              </a:buClr>
              <a:buSzPts val="2400"/>
              <a:buFont typeface="Noto Sans Symbols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39725" lvl="0" marL="339725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FF"/>
              </a:buClr>
              <a:buSzPts val="2400"/>
              <a:buNone/>
            </a:pPr>
            <a:r>
              <a:rPr lang="en-US">
                <a:solidFill>
                  <a:srgbClr val="000000"/>
                </a:solidFill>
              </a:rPr>
              <a:t>	Table Row			&lt;TR&gt;…&lt;/TR&gt;.</a:t>
            </a:r>
            <a:endParaRPr/>
          </a:p>
          <a:p>
            <a:pPr indent="-339725" lvl="0" marL="339725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FF"/>
              </a:buClr>
              <a:buSzPts val="2400"/>
              <a:buNone/>
            </a:pPr>
            <a:r>
              <a:rPr lang="en-US">
                <a:solidFill>
                  <a:srgbClr val="000000"/>
                </a:solidFill>
              </a:rPr>
              <a:t>	Table Header 		&lt;TH&gt;…&lt;/TH&gt;.</a:t>
            </a:r>
            <a:endParaRPr/>
          </a:p>
          <a:p>
            <a:pPr indent="-339725" lvl="0" marL="339725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FF"/>
              </a:buClr>
              <a:buSzPts val="2400"/>
              <a:buNone/>
            </a:pPr>
            <a:r>
              <a:rPr lang="en-US">
                <a:solidFill>
                  <a:srgbClr val="000000"/>
                </a:solidFill>
              </a:rPr>
              <a:t>	Table Data			&lt;TD&gt;…&lt;/TD&gt;.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&lt;table&gt;  attributes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9725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1500"/>
              <a:buNone/>
            </a:pPr>
            <a:r>
              <a:rPr lang="en-US" sz="2000">
                <a:solidFill>
                  <a:srgbClr val="FF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&lt;TABLE ALIGN=“left" BORDER=0 BGCOLOR=“cyan“ width=600  cellpadding=0 cellspacing=0&gt;</a:t>
            </a:r>
            <a:endParaRPr/>
          </a:p>
          <a:p>
            <a:pPr indent="-339725" lvl="0" marL="34290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2000">
              <a:solidFill>
                <a:srgbClr val="FF00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339725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FFCC66"/>
              </a:buClr>
              <a:buSzPts val="1500"/>
              <a:buFont typeface="Noto Sans Symbols"/>
              <a:buChar char="●"/>
            </a:pPr>
            <a:r>
              <a:rPr lang="en-US" sz="2000">
                <a:solidFill>
                  <a:srgbClr val="FF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Align:</a:t>
            </a: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"left", "center" or "right“ - "left" is the default </a:t>
            </a:r>
            <a:endParaRPr/>
          </a:p>
          <a:p>
            <a:pPr indent="-336550" lvl="0" marL="339725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FFCC66"/>
              </a:buClr>
              <a:buSzPts val="1500"/>
              <a:buFont typeface="Noto Sans Symbols"/>
              <a:buChar char="●"/>
            </a:pPr>
            <a:r>
              <a:rPr lang="en-US" sz="2000">
                <a:solidFill>
                  <a:srgbClr val="FF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Border</a:t>
            </a: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thickness of the border in pixels -  0 for no borders</a:t>
            </a:r>
            <a:endParaRPr/>
          </a:p>
          <a:p>
            <a:pPr indent="-336550" lvl="0" marL="339725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FFCC66"/>
              </a:buClr>
              <a:buSzPts val="1500"/>
              <a:buFont typeface="Noto Sans Symbols"/>
              <a:buChar char="●"/>
            </a:pPr>
            <a:r>
              <a:rPr lang="en-US" sz="2000">
                <a:solidFill>
                  <a:srgbClr val="FF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Bgcolor:</a:t>
            </a: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background color in HEX or as a name color</a:t>
            </a:r>
            <a:endParaRPr/>
          </a:p>
          <a:p>
            <a:pPr indent="-336550" lvl="0" marL="339725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FFCC66"/>
              </a:buClr>
              <a:buSzPts val="1500"/>
              <a:buFont typeface="Noto Sans Symbols"/>
              <a:buChar char="●"/>
            </a:pPr>
            <a:r>
              <a:rPr lang="en-US" sz="2000">
                <a:solidFill>
                  <a:srgbClr val="FF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Background=url</a:t>
            </a: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(works with IE only)</a:t>
            </a:r>
            <a:endParaRPr/>
          </a:p>
          <a:p>
            <a:pPr indent="-336550" lvl="0" marL="339725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FFCC66"/>
              </a:buClr>
              <a:buSzPts val="1500"/>
              <a:buFont typeface="Noto Sans Symbols"/>
              <a:buChar char="●"/>
            </a:pPr>
            <a:r>
              <a:rPr lang="en-US" sz="2000">
                <a:solidFill>
                  <a:srgbClr val="FF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Cellpadding=n</a:t>
            </a: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(n is number of pixels (space) between cell content and its border</a:t>
            </a:r>
            <a:endParaRPr/>
          </a:p>
          <a:p>
            <a:pPr indent="-336550" lvl="0" marL="339725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FFCC66"/>
              </a:buClr>
              <a:buSzPts val="1500"/>
              <a:buFont typeface="Noto Sans Symbols"/>
              <a:buChar char="●"/>
            </a:pPr>
            <a:r>
              <a:rPr lang="en-US" sz="2000">
                <a:solidFill>
                  <a:srgbClr val="FF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Cellspacing=n</a:t>
            </a: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(n is number of pixels (space) between cells)</a:t>
            </a:r>
            <a:endParaRPr/>
          </a:p>
          <a:p>
            <a:pPr indent="-336550" lvl="0" marL="339725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FFCC66"/>
              </a:buClr>
              <a:buSzPts val="1500"/>
              <a:buFont typeface="Noto Sans Symbols"/>
              <a:buChar char="●"/>
            </a:pPr>
            <a:r>
              <a:rPr lang="en-US" sz="2000">
                <a:solidFill>
                  <a:srgbClr val="FF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Height=n</a:t>
            </a: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(height of table in pixels or percentages 100%)</a:t>
            </a:r>
            <a:endParaRPr/>
          </a:p>
          <a:p>
            <a:pPr indent="-336550" lvl="0" marL="339725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FFCC66"/>
              </a:buClr>
              <a:buSzPts val="1500"/>
              <a:buFont typeface="Noto Sans Symbols"/>
              <a:buChar char="●"/>
            </a:pPr>
            <a:r>
              <a:rPr lang="en-US" sz="2000">
                <a:solidFill>
                  <a:srgbClr val="FF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Width=n</a:t>
            </a: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(Width of table in pixels or percentages 100%)</a:t>
            </a:r>
            <a:endParaRPr/>
          </a:p>
          <a:p>
            <a:pPr indent="-339725" lvl="0" marL="341313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Adding a Border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BORDER=n attribute allows you to add a border n pixels thick around the table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To make a solid border color, use the BORDERCOLOR=“color” attribute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Creating Simple Table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en-US" sz="2100"/>
              <a:t>&lt;TABLE BORDER=10&gt;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en-US" sz="2100"/>
              <a:t>	&lt;TR&gt;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en-US" sz="2100"/>
              <a:t>		&lt;TD&gt;One&lt;/TD&gt;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en-US" sz="2100"/>
              <a:t>		&lt;TD&gt;Two&lt;/TD&gt;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en-US" sz="2100"/>
              <a:t>	&lt;/TR&gt;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en-US" sz="2100"/>
              <a:t>	&lt;TR&gt;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en-US" sz="2100"/>
              <a:t>		&lt;TD&gt;Three&lt;/TD&gt;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en-US" sz="2100"/>
              <a:t>		&lt;TD&gt;Four&lt;/TD&gt;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en-US" sz="2100"/>
              <a:t>	&lt;/TR&gt;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en-US" sz="2100"/>
              <a:t>&lt;/TABLE&gt;</a:t>
            </a:r>
            <a:endParaRPr i="1" sz="2400"/>
          </a:p>
          <a:p>
            <a:pPr indent="-1905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120" name="Google Shape;120;p1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Here’s how it would look on the Web: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2600" y="3276600"/>
            <a:ext cx="1981200" cy="123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0" y="0"/>
            <a:ext cx="4829180" cy="6715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39725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0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39725" lvl="0" marL="342900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rgbClr val="000000"/>
              </a:buClr>
              <a:buSzPct val="75000"/>
              <a:buNone/>
            </a:pPr>
            <a:r>
              <a:rPr lang="en-US">
                <a:solidFill>
                  <a:srgbClr val="000000"/>
                </a:solidFill>
              </a:rPr>
              <a:t>&lt;TABLE BORDER="1" WIDTH="300" HEIGHT="100" BORDERCOLOR="BLUE"&gt;</a:t>
            </a:r>
            <a:endParaRPr/>
          </a:p>
          <a:p>
            <a:pPr indent="-339725" lvl="0" marL="342900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750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39725" lvl="0" marL="342900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rgbClr val="000000"/>
              </a:buClr>
              <a:buSzPct val="75000"/>
              <a:buNone/>
            </a:pPr>
            <a:r>
              <a:rPr lang="en-US">
                <a:solidFill>
                  <a:srgbClr val="000000"/>
                </a:solidFill>
              </a:rPr>
              <a:t>&lt;CAPTION ALIGN="TOP" &gt;This table lists movies with their ticket prices&lt;/CAPTION&gt;</a:t>
            </a:r>
            <a:endParaRPr/>
          </a:p>
          <a:p>
            <a:pPr indent="-339725" lvl="0" marL="342900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750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39725" lvl="0" marL="342900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rgbClr val="000000"/>
              </a:buClr>
              <a:buSzPct val="75000"/>
              <a:buNone/>
            </a:pPr>
            <a:r>
              <a:rPr lang="en-US">
                <a:solidFill>
                  <a:srgbClr val="000000"/>
                </a:solidFill>
              </a:rPr>
              <a:t>	&lt;TR &gt;</a:t>
            </a:r>
            <a:endParaRPr/>
          </a:p>
          <a:p>
            <a:pPr indent="-339725" lvl="0" marL="342900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rgbClr val="000000"/>
              </a:buClr>
              <a:buSzPct val="75000"/>
              <a:buNone/>
            </a:pPr>
            <a:r>
              <a:rPr lang="en-US">
                <a:solidFill>
                  <a:srgbClr val="000000"/>
                </a:solidFill>
              </a:rPr>
              <a:t>		&lt;TH&gt;Movie&lt;/TH&gt;</a:t>
            </a:r>
            <a:endParaRPr/>
          </a:p>
          <a:p>
            <a:pPr indent="-339725" lvl="0" marL="342900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rgbClr val="000000"/>
              </a:buClr>
              <a:buSzPct val="75000"/>
              <a:buNone/>
            </a:pPr>
            <a:r>
              <a:rPr lang="en-US">
                <a:solidFill>
                  <a:srgbClr val="000000"/>
                </a:solidFill>
              </a:rPr>
              <a:t>		&lt;TH&gt;Ticket Price&lt;/TH&gt;</a:t>
            </a:r>
            <a:endParaRPr/>
          </a:p>
          <a:p>
            <a:pPr indent="-339725" lvl="0" marL="342900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rgbClr val="000000"/>
              </a:buClr>
              <a:buSzPct val="75000"/>
              <a:buNone/>
            </a:pPr>
            <a:r>
              <a:rPr lang="en-US">
                <a:solidFill>
                  <a:srgbClr val="000000"/>
                </a:solidFill>
              </a:rPr>
              <a:t>	&lt;/TR&gt;</a:t>
            </a:r>
            <a:endParaRPr/>
          </a:p>
          <a:p>
            <a:pPr indent="-339725" lvl="0" marL="342900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750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39725" lvl="0" marL="342900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rgbClr val="000000"/>
              </a:buClr>
              <a:buSzPct val="75000"/>
              <a:buNone/>
            </a:pPr>
            <a:r>
              <a:rPr lang="en-US">
                <a:solidFill>
                  <a:srgbClr val="000000"/>
                </a:solidFill>
              </a:rPr>
              <a:t>	&lt;TR&gt;</a:t>
            </a:r>
            <a:endParaRPr/>
          </a:p>
          <a:p>
            <a:pPr indent="-339725" lvl="0" marL="342900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rgbClr val="000000"/>
              </a:buClr>
              <a:buSzPct val="75000"/>
              <a:buNone/>
            </a:pPr>
            <a:r>
              <a:rPr lang="en-US">
                <a:solidFill>
                  <a:srgbClr val="000000"/>
                </a:solidFill>
              </a:rPr>
              <a:t>		&lt;TD&gt;MI6&lt;/TD&gt;</a:t>
            </a:r>
            <a:endParaRPr/>
          </a:p>
          <a:p>
            <a:pPr indent="-339725" lvl="0" marL="342900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rgbClr val="000000"/>
              </a:buClr>
              <a:buSzPct val="75000"/>
              <a:buNone/>
            </a:pPr>
            <a:r>
              <a:rPr lang="en-US">
                <a:solidFill>
                  <a:srgbClr val="000000"/>
                </a:solidFill>
              </a:rPr>
              <a:t>		&lt;TD&gt;250&lt;/TD&gt;</a:t>
            </a:r>
            <a:endParaRPr/>
          </a:p>
          <a:p>
            <a:pPr indent="-339725" lvl="0" marL="342900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rgbClr val="000000"/>
              </a:buClr>
              <a:buSzPct val="75000"/>
              <a:buNone/>
            </a:pPr>
            <a:r>
              <a:rPr lang="en-US">
                <a:solidFill>
                  <a:srgbClr val="000000"/>
                </a:solidFill>
              </a:rPr>
              <a:t>	&lt;/TR&gt;</a:t>
            </a:r>
            <a:endParaRPr/>
          </a:p>
          <a:p>
            <a:pPr indent="-339725" lvl="0" marL="342900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750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39725" lvl="0" marL="342900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rgbClr val="000000"/>
              </a:buClr>
              <a:buSzPct val="75000"/>
              <a:buNone/>
            </a:pPr>
            <a:r>
              <a:rPr lang="en-US">
                <a:solidFill>
                  <a:srgbClr val="000000"/>
                </a:solidFill>
              </a:rPr>
              <a:t>	&lt;TR&gt;</a:t>
            </a:r>
            <a:endParaRPr/>
          </a:p>
          <a:p>
            <a:pPr indent="-339725" lvl="0" marL="342900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rgbClr val="000000"/>
              </a:buClr>
              <a:buSzPct val="75000"/>
              <a:buNone/>
            </a:pPr>
            <a:r>
              <a:rPr lang="en-US">
                <a:solidFill>
                  <a:srgbClr val="000000"/>
                </a:solidFill>
              </a:rPr>
              <a:t>		&lt;TD&gt;Minions&lt;/TD&gt;</a:t>
            </a:r>
            <a:endParaRPr/>
          </a:p>
          <a:p>
            <a:pPr indent="-339725" lvl="0" marL="342900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rgbClr val="000000"/>
              </a:buClr>
              <a:buSzPct val="75000"/>
              <a:buNone/>
            </a:pPr>
            <a:r>
              <a:rPr lang="en-US">
                <a:solidFill>
                  <a:srgbClr val="000000"/>
                </a:solidFill>
              </a:rPr>
              <a:t>		&lt;TD&gt;300&lt;/TD&gt;</a:t>
            </a:r>
            <a:endParaRPr/>
          </a:p>
          <a:p>
            <a:pPr indent="-339725" lvl="0" marL="342900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rgbClr val="000000"/>
              </a:buClr>
              <a:buSzPct val="75000"/>
              <a:buNone/>
            </a:pPr>
            <a:r>
              <a:rPr lang="en-US">
                <a:solidFill>
                  <a:srgbClr val="000000"/>
                </a:solidFill>
              </a:rPr>
              <a:t>	&lt;/TR&gt;</a:t>
            </a:r>
            <a:endParaRPr/>
          </a:p>
          <a:p>
            <a:pPr indent="-339725" lvl="0" marL="342900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750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39725" lvl="0" marL="342900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rgbClr val="000000"/>
              </a:buClr>
              <a:buSzPct val="75000"/>
              <a:buNone/>
            </a:pPr>
            <a:r>
              <a:rPr lang="en-US">
                <a:solidFill>
                  <a:srgbClr val="000000"/>
                </a:solidFill>
              </a:rPr>
              <a:t>&lt;/TABLE&gt;</a:t>
            </a:r>
            <a:endParaRPr/>
          </a:p>
          <a:p>
            <a:pPr indent="-342900" lvl="0" marL="34290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9225" y="4214818"/>
            <a:ext cx="5184775" cy="201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Centering a Table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There are two ways to center a table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 Type &lt;TABLE ALIGN=CENTER&gt;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Enclose the &lt;TABLE&gt; tags in opening and closing &lt;CENTER&gt; tags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Controlling Cell Spacing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Cell spacing is the space </a:t>
            </a:r>
            <a:r>
              <a:rPr i="1" lang="en-US"/>
              <a:t>between</a:t>
            </a:r>
            <a:r>
              <a:rPr lang="en-US"/>
              <a:t> cells while cell padding is the space </a:t>
            </a:r>
            <a:r>
              <a:rPr i="1" lang="en-US"/>
              <a:t>around</a:t>
            </a:r>
            <a:r>
              <a:rPr lang="en-US"/>
              <a:t> the contents of a cell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To control both types of spacing, use the CELLSPACING =n and CELLPADDING=n attributes in the &lt;TABLE&gt; tag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BE707124B94846A1D8FC91438576E3" ma:contentTypeVersion="10" ma:contentTypeDescription="Create a new document." ma:contentTypeScope="" ma:versionID="d8342a6ac742f292cbc81bd13943861d">
  <xsd:schema xmlns:xsd="http://www.w3.org/2001/XMLSchema" xmlns:xs="http://www.w3.org/2001/XMLSchema" xmlns:p="http://schemas.microsoft.com/office/2006/metadata/properties" xmlns:ns2="fb2d8d9f-9ff6-4c38-a9e3-18ed17426c74" xmlns:ns3="d0c6d0d3-fec7-40a9-99a8-17c336cbdad9" targetNamespace="http://schemas.microsoft.com/office/2006/metadata/properties" ma:root="true" ma:fieldsID="f1eb588376469d6756024d3287b8b008" ns2:_="" ns3:_="">
    <xsd:import namespace="fb2d8d9f-9ff6-4c38-a9e3-18ed17426c74"/>
    <xsd:import namespace="d0c6d0d3-fec7-40a9-99a8-17c336cbdad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2d8d9f-9ff6-4c38-a9e3-18ed17426c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c6d0d3-fec7-40a9-99a8-17c336cbdad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0311BEA-E98A-4E51-BACE-6285329F949B}"/>
</file>

<file path=customXml/itemProps2.xml><?xml version="1.0" encoding="utf-8"?>
<ds:datastoreItem xmlns:ds="http://schemas.openxmlformats.org/officeDocument/2006/customXml" ds:itemID="{CC88CB5E-BA71-4B09-A1B5-FDFB958CA690}"/>
</file>

<file path=customXml/itemProps3.xml><?xml version="1.0" encoding="utf-8"?>
<ds:datastoreItem xmlns:ds="http://schemas.openxmlformats.org/officeDocument/2006/customXml" ds:itemID="{8F55DE19-0D9D-4D89-86D1-4EC7E6DA62FB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0x010100BBBE707124B94846A1D8FC91438576E3</vt:lpwstr>
  </property>
</Properties>
</file>