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2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6" r:id="rId14"/>
    <p:sldId id="31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48" y="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4DBD5-A4EB-4FB3-AD3A-99C405DABCCD}" type="datetimeFigureOut">
              <a:rPr lang="en-US" smtClean="0"/>
              <a:pPr/>
              <a:t>2/6/2022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B6586-3BD2-4DEE-AAB4-98E67B2B93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02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 marL="215417" indent="-213952">
              <a:tabLst>
                <a:tab pos="722453" algn="l"/>
                <a:tab pos="1446371" algn="l"/>
                <a:tab pos="2170289" algn="l"/>
                <a:tab pos="2894207" algn="l"/>
              </a:tabLst>
            </a:pPr>
            <a:fld id="{FB379118-A05E-493F-937C-869F636EBCC3}" type="slidenum">
              <a:rPr lang="en-US" smtClean="0">
                <a:latin typeface="Times New Roman" pitchFamily="18" charset="0"/>
                <a:cs typeface="Lucida Sans Unicode" pitchFamily="34" charset="0"/>
              </a:rPr>
              <a:pPr marL="215417" indent="-213952">
                <a:tabLst>
                  <a:tab pos="722453" algn="l"/>
                  <a:tab pos="1446371" algn="l"/>
                  <a:tab pos="2170289" algn="l"/>
                  <a:tab pos="2894207" algn="l"/>
                </a:tabLst>
              </a:pPr>
              <a:t>2</a:t>
            </a:fld>
            <a:endParaRPr lang="en-US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157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7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26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 marL="215417" indent="-213952">
              <a:tabLst>
                <a:tab pos="722453" algn="l"/>
                <a:tab pos="1446371" algn="l"/>
                <a:tab pos="2170289" algn="l"/>
                <a:tab pos="2894207" algn="l"/>
              </a:tabLst>
            </a:pPr>
            <a:fld id="{7A854AEC-929E-415C-8CCD-5C1EE2B392D1}" type="slidenum">
              <a:rPr lang="en-US" smtClean="0">
                <a:latin typeface="Times New Roman" pitchFamily="18" charset="0"/>
                <a:cs typeface="Lucida Sans Unicode" pitchFamily="34" charset="0"/>
              </a:rPr>
              <a:pPr marL="215417" indent="-213952">
                <a:tabLst>
                  <a:tab pos="722453" algn="l"/>
                  <a:tab pos="1446371" algn="l"/>
                  <a:tab pos="2170289" algn="l"/>
                  <a:tab pos="2894207" algn="l"/>
                </a:tabLst>
              </a:pPr>
              <a:t>11</a:t>
            </a:fld>
            <a:endParaRPr lang="en-US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167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60937" cy="3719513"/>
          </a:xfrm>
          <a:solidFill>
            <a:srgbClr val="FFFFFF"/>
          </a:solidFill>
          <a:ln/>
        </p:spPr>
      </p:sp>
      <p:sp>
        <p:nvSpPr>
          <p:cNvPr id="167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3257" y="4711706"/>
            <a:ext cx="4974810" cy="446349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10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 marL="215417" indent="-213952">
              <a:tabLst>
                <a:tab pos="722453" algn="l"/>
                <a:tab pos="1446371" algn="l"/>
                <a:tab pos="2170289" algn="l"/>
                <a:tab pos="2894207" algn="l"/>
              </a:tabLst>
            </a:pPr>
            <a:fld id="{269111A3-2E54-4F56-B1C0-BA6C9F5964E1}" type="slidenum">
              <a:rPr lang="en-US" smtClean="0">
                <a:latin typeface="Times New Roman" pitchFamily="18" charset="0"/>
                <a:cs typeface="Lucida Sans Unicode" pitchFamily="34" charset="0"/>
              </a:rPr>
              <a:pPr marL="215417" indent="-213952">
                <a:tabLst>
                  <a:tab pos="722453" algn="l"/>
                  <a:tab pos="1446371" algn="l"/>
                  <a:tab pos="2170289" algn="l"/>
                  <a:tab pos="2894207" algn="l"/>
                </a:tabLst>
              </a:pPr>
              <a:t>12</a:t>
            </a:fld>
            <a:endParaRPr lang="en-US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168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60937" cy="3719513"/>
          </a:xfrm>
          <a:solidFill>
            <a:srgbClr val="FFFFFF"/>
          </a:solidFill>
          <a:ln/>
        </p:spPr>
      </p:sp>
      <p:sp>
        <p:nvSpPr>
          <p:cNvPr id="168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3257" y="4711706"/>
            <a:ext cx="4974810" cy="446349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59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 marL="215417" indent="-213952">
              <a:tabLst>
                <a:tab pos="722453" algn="l"/>
                <a:tab pos="1446371" algn="l"/>
                <a:tab pos="2170289" algn="l"/>
                <a:tab pos="2894207" algn="l"/>
              </a:tabLst>
            </a:pPr>
            <a:fld id="{8F56E45A-1526-4486-B837-775A8D03A761}" type="slidenum">
              <a:rPr lang="en-US" smtClean="0">
                <a:latin typeface="Times New Roman" pitchFamily="18" charset="0"/>
                <a:cs typeface="Lucida Sans Unicode" pitchFamily="34" charset="0"/>
              </a:rPr>
              <a:pPr marL="215417" indent="-213952">
                <a:tabLst>
                  <a:tab pos="722453" algn="l"/>
                  <a:tab pos="1446371" algn="l"/>
                  <a:tab pos="2170289" algn="l"/>
                  <a:tab pos="2894207" algn="l"/>
                </a:tabLst>
              </a:pPr>
              <a:t>14</a:t>
            </a:fld>
            <a:endParaRPr lang="en-US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169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60937" cy="3719513"/>
          </a:xfrm>
          <a:solidFill>
            <a:srgbClr val="FFFFFF"/>
          </a:solidFill>
          <a:ln/>
        </p:spPr>
      </p:sp>
      <p:sp>
        <p:nvSpPr>
          <p:cNvPr id="169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3257" y="4711706"/>
            <a:ext cx="4974810" cy="446349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3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 marL="215417" indent="-213952">
              <a:tabLst>
                <a:tab pos="722453" algn="l"/>
                <a:tab pos="1446371" algn="l"/>
                <a:tab pos="2170289" algn="l"/>
                <a:tab pos="2894207" algn="l"/>
              </a:tabLst>
            </a:pPr>
            <a:fld id="{41B27DF7-E8D4-4557-88BB-12F19969DCC3}" type="slidenum">
              <a:rPr lang="en-US" smtClean="0">
                <a:latin typeface="Times New Roman" pitchFamily="18" charset="0"/>
                <a:cs typeface="Lucida Sans Unicode" pitchFamily="34" charset="0"/>
              </a:rPr>
              <a:pPr marL="215417" indent="-213952">
                <a:tabLst>
                  <a:tab pos="722453" algn="l"/>
                  <a:tab pos="1446371" algn="l"/>
                  <a:tab pos="2170289" algn="l"/>
                  <a:tab pos="2894207" algn="l"/>
                </a:tabLst>
              </a:pPr>
              <a:t>3</a:t>
            </a:fld>
            <a:endParaRPr lang="en-US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159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9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0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 marL="215417" indent="-213952">
              <a:tabLst>
                <a:tab pos="722453" algn="l"/>
                <a:tab pos="1446371" algn="l"/>
                <a:tab pos="2170289" algn="l"/>
                <a:tab pos="2894207" algn="l"/>
              </a:tabLst>
            </a:pPr>
            <a:fld id="{58423293-386E-428E-BE11-7309674D9C6F}" type="slidenum">
              <a:rPr lang="en-US" smtClean="0">
                <a:latin typeface="Times New Roman" pitchFamily="18" charset="0"/>
                <a:cs typeface="Lucida Sans Unicode" pitchFamily="34" charset="0"/>
              </a:rPr>
              <a:pPr marL="215417" indent="-213952">
                <a:tabLst>
                  <a:tab pos="722453" algn="l"/>
                  <a:tab pos="1446371" algn="l"/>
                  <a:tab pos="2170289" algn="l"/>
                  <a:tab pos="2894207" algn="l"/>
                </a:tabLst>
              </a:pPr>
              <a:t>4</a:t>
            </a:fld>
            <a:endParaRPr lang="en-US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160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0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36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 marL="215417" indent="-213952">
              <a:tabLst>
                <a:tab pos="722453" algn="l"/>
                <a:tab pos="1446371" algn="l"/>
                <a:tab pos="2170289" algn="l"/>
                <a:tab pos="2894207" algn="l"/>
              </a:tabLst>
            </a:pPr>
            <a:fld id="{EA85C0CB-D00B-4C57-BDD0-90F60E1D69F0}" type="slidenum">
              <a:rPr lang="en-US" smtClean="0">
                <a:latin typeface="Times New Roman" pitchFamily="18" charset="0"/>
                <a:cs typeface="Lucida Sans Unicode" pitchFamily="34" charset="0"/>
              </a:rPr>
              <a:pPr marL="215417" indent="-213952">
                <a:tabLst>
                  <a:tab pos="722453" algn="l"/>
                  <a:tab pos="1446371" algn="l"/>
                  <a:tab pos="2170289" algn="l"/>
                  <a:tab pos="2894207" algn="l"/>
                </a:tabLst>
              </a:pPr>
              <a:t>5</a:t>
            </a:fld>
            <a:endParaRPr lang="en-US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161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1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 marL="215417" indent="-213952">
              <a:tabLst>
                <a:tab pos="722453" algn="l"/>
                <a:tab pos="1446371" algn="l"/>
                <a:tab pos="2170289" algn="l"/>
                <a:tab pos="2894207" algn="l"/>
              </a:tabLst>
            </a:pPr>
            <a:fld id="{39814F15-2299-425D-A55E-CC0C11AD1AFC}" type="slidenum">
              <a:rPr lang="en-US" smtClean="0">
                <a:latin typeface="Times New Roman" pitchFamily="18" charset="0"/>
                <a:cs typeface="Lucida Sans Unicode" pitchFamily="34" charset="0"/>
              </a:rPr>
              <a:pPr marL="215417" indent="-213952">
                <a:tabLst>
                  <a:tab pos="722453" algn="l"/>
                  <a:tab pos="1446371" algn="l"/>
                  <a:tab pos="2170289" algn="l"/>
                  <a:tab pos="2894207" algn="l"/>
                </a:tabLst>
              </a:pPr>
              <a:t>6</a:t>
            </a:fld>
            <a:endParaRPr lang="en-US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162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2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0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 marL="215417" indent="-213952">
              <a:tabLst>
                <a:tab pos="722453" algn="l"/>
                <a:tab pos="1446371" algn="l"/>
                <a:tab pos="2170289" algn="l"/>
                <a:tab pos="2894207" algn="l"/>
              </a:tabLst>
            </a:pPr>
            <a:fld id="{46420ABB-7EC0-43CF-8B0C-3B28F0A5EA1B}" type="slidenum">
              <a:rPr lang="en-US" smtClean="0">
                <a:latin typeface="Times New Roman" pitchFamily="18" charset="0"/>
                <a:cs typeface="Lucida Sans Unicode" pitchFamily="34" charset="0"/>
              </a:rPr>
              <a:pPr marL="215417" indent="-213952">
                <a:tabLst>
                  <a:tab pos="722453" algn="l"/>
                  <a:tab pos="1446371" algn="l"/>
                  <a:tab pos="2170289" algn="l"/>
                  <a:tab pos="2894207" algn="l"/>
                </a:tabLst>
              </a:pPr>
              <a:t>7</a:t>
            </a:fld>
            <a:endParaRPr lang="en-US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163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3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5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 marL="215417" indent="-213952">
              <a:tabLst>
                <a:tab pos="722453" algn="l"/>
                <a:tab pos="1446371" algn="l"/>
                <a:tab pos="2170289" algn="l"/>
                <a:tab pos="2894207" algn="l"/>
              </a:tabLst>
            </a:pPr>
            <a:fld id="{3CD283FF-FB42-4B4D-9AF0-C2996D5BB381}" type="slidenum">
              <a:rPr lang="en-US" smtClean="0">
                <a:latin typeface="Times New Roman" pitchFamily="18" charset="0"/>
                <a:cs typeface="Lucida Sans Unicode" pitchFamily="34" charset="0"/>
              </a:rPr>
              <a:pPr marL="215417" indent="-213952">
                <a:tabLst>
                  <a:tab pos="722453" algn="l"/>
                  <a:tab pos="1446371" algn="l"/>
                  <a:tab pos="2170289" algn="l"/>
                  <a:tab pos="2894207" algn="l"/>
                </a:tabLst>
              </a:pPr>
              <a:t>8</a:t>
            </a:fld>
            <a:endParaRPr lang="en-US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164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4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856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 marL="215417" indent="-213952">
              <a:tabLst>
                <a:tab pos="722453" algn="l"/>
                <a:tab pos="1446371" algn="l"/>
                <a:tab pos="2170289" algn="l"/>
                <a:tab pos="2894207" algn="l"/>
              </a:tabLst>
            </a:pPr>
            <a:fld id="{5E4E89BD-0BA2-40EC-9B30-532F25126DBE}" type="slidenum">
              <a:rPr lang="en-US" smtClean="0">
                <a:latin typeface="Times New Roman" pitchFamily="18" charset="0"/>
                <a:cs typeface="Lucida Sans Unicode" pitchFamily="34" charset="0"/>
              </a:rPr>
              <a:pPr marL="215417" indent="-213952">
                <a:tabLst>
                  <a:tab pos="722453" algn="l"/>
                  <a:tab pos="1446371" algn="l"/>
                  <a:tab pos="2170289" algn="l"/>
                  <a:tab pos="2894207" algn="l"/>
                </a:tabLst>
              </a:pPr>
              <a:t>9</a:t>
            </a:fld>
            <a:endParaRPr lang="en-US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165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5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38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 marL="215417" indent="-213952">
              <a:tabLst>
                <a:tab pos="722453" algn="l"/>
                <a:tab pos="1446371" algn="l"/>
                <a:tab pos="2170289" algn="l"/>
                <a:tab pos="2894207" algn="l"/>
              </a:tabLst>
            </a:pPr>
            <a:fld id="{EB6096AC-33E8-4CDD-B151-209D274498AA}" type="slidenum">
              <a:rPr lang="en-US" smtClean="0">
                <a:latin typeface="Times New Roman" pitchFamily="18" charset="0"/>
                <a:cs typeface="Lucida Sans Unicode" pitchFamily="34" charset="0"/>
              </a:rPr>
              <a:pPr marL="215417" indent="-213952">
                <a:tabLst>
                  <a:tab pos="722453" algn="l"/>
                  <a:tab pos="1446371" algn="l"/>
                  <a:tab pos="2170289" algn="l"/>
                  <a:tab pos="2894207" algn="l"/>
                </a:tabLst>
              </a:pPr>
              <a:t>10</a:t>
            </a:fld>
            <a:endParaRPr lang="en-US" dirty="0" smtClean="0"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166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6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9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93A-B169-453C-9E7B-A30AE3C74145}" type="datetimeFigureOut">
              <a:rPr lang="en-US" smtClean="0"/>
              <a:pPr/>
              <a:t>2/6/2022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0F-4419-4F59-B9AE-A1C680EF2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93A-B169-453C-9E7B-A30AE3C74145}" type="datetimeFigureOut">
              <a:rPr lang="en-US" smtClean="0"/>
              <a:pPr/>
              <a:t>2/6/2022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0F-4419-4F59-B9AE-A1C680EF2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93A-B169-453C-9E7B-A30AE3C74145}" type="datetimeFigureOut">
              <a:rPr lang="en-US" smtClean="0"/>
              <a:pPr/>
              <a:t>2/6/2022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0F-4419-4F59-B9AE-A1C680EF2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93A-B169-453C-9E7B-A30AE3C74145}" type="datetimeFigureOut">
              <a:rPr lang="en-US" smtClean="0"/>
              <a:pPr/>
              <a:t>2/6/2022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0F-4419-4F59-B9AE-A1C680EF2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93A-B169-453C-9E7B-A30AE3C74145}" type="datetimeFigureOut">
              <a:rPr lang="en-US" smtClean="0"/>
              <a:pPr/>
              <a:t>2/6/2022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0F-4419-4F59-B9AE-A1C680EF2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93A-B169-453C-9E7B-A30AE3C74145}" type="datetimeFigureOut">
              <a:rPr lang="en-US" smtClean="0"/>
              <a:pPr/>
              <a:t>2/6/2022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0F-4419-4F59-B9AE-A1C680EF2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93A-B169-453C-9E7B-A30AE3C74145}" type="datetimeFigureOut">
              <a:rPr lang="en-US" smtClean="0"/>
              <a:pPr/>
              <a:t>2/6/2022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0F-4419-4F59-B9AE-A1C680EF2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93A-B169-453C-9E7B-A30AE3C74145}" type="datetimeFigureOut">
              <a:rPr lang="en-US" smtClean="0"/>
              <a:pPr/>
              <a:t>2/6/2022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0F-4419-4F59-B9AE-A1C680EF2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93A-B169-453C-9E7B-A30AE3C74145}" type="datetimeFigureOut">
              <a:rPr lang="en-US" smtClean="0"/>
              <a:pPr/>
              <a:t>2/6/2022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0F-4419-4F59-B9AE-A1C680EF2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93A-B169-453C-9E7B-A30AE3C74145}" type="datetimeFigureOut">
              <a:rPr lang="en-US" smtClean="0"/>
              <a:pPr/>
              <a:t>2/6/2022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0F-4419-4F59-B9AE-A1C680EF2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93A-B169-453C-9E7B-A30AE3C74145}" type="datetimeFigureOut">
              <a:rPr lang="en-US" smtClean="0"/>
              <a:pPr/>
              <a:t>2/6/2022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0F-4419-4F59-B9AE-A1C680EF2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393A-B169-453C-9E7B-A30AE3C74145}" type="datetimeFigureOut">
              <a:rPr lang="en-US" smtClean="0"/>
              <a:pPr/>
              <a:t>2/6/2022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DA0F-4419-4F59-B9AE-A1C680EF2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Frames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85EDA36-83C6-4CF8-BACB-6FDE6B7B8AAD}" type="slidenum">
              <a:rPr lang="ar-SA">
                <a:solidFill>
                  <a:srgbClr val="FFFFFF"/>
                </a:solidFill>
                <a:ea typeface="Majalla UI"/>
              </a:rPr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>
              <a:solidFill>
                <a:srgbClr val="FFFFFF"/>
              </a:solidFill>
              <a:ea typeface="Osaka" charset="0"/>
              <a:cs typeface="Osaka" charset="0"/>
            </a:endParaRPr>
          </a:p>
        </p:txBody>
      </p:sp>
      <p:pic>
        <p:nvPicPr>
          <p:cNvPr id="7680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428625"/>
            <a:ext cx="8126412" cy="609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500063" y="6215063"/>
            <a:ext cx="1143000" cy="3571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IN">
              <a:ea typeface="Osaka" charset="0"/>
              <a:cs typeface="Osaka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0" y="404813"/>
            <a:ext cx="8675688" cy="731837"/>
          </a:xfrm>
          <a:prstGeom prst="rect">
            <a:avLst/>
          </a:prstGeom>
          <a:solidFill>
            <a:srgbClr val="99003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rgbClr val="FD2703"/>
                </a:solidFill>
                <a:latin typeface="Arial" pitchFamily="34" charset="0"/>
                <a:ea typeface="Osaka" charset="0"/>
                <a:cs typeface="Osaka" charset="0"/>
              </a:rPr>
              <a:t>Nested framesets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762000" y="1295400"/>
            <a:ext cx="7467600" cy="30178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00" b="1">
                <a:solidFill>
                  <a:srgbClr val="FFFFFF"/>
                </a:solidFill>
                <a:latin typeface="Courier New" pitchFamily="49" charset="0"/>
                <a:ea typeface="Osaka" charset="0"/>
                <a:cs typeface="Osaka" charset="0"/>
              </a:rPr>
              <a:t>&lt;</a:t>
            </a:r>
            <a:r>
              <a:rPr lang="en-US" sz="19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html&gt;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&lt;head&gt;&lt;title&gt;Frames 2&lt;/title&gt;&lt;/head&gt;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&lt;frameset cols="140,*"&gt;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 &lt;frame name=“mainF" src="navigation.html"&gt;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 &lt;frameset rows="30%,70%"&gt;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  &lt;frame name="upperF" src="intro.html"&gt;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  &lt;frame name="lowerF" src="course.html"&gt;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 &lt;/frameset&gt;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&lt;/frameset&gt;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&lt;/html&gt;</a:t>
            </a:r>
          </a:p>
        </p:txBody>
      </p:sp>
      <p:pic>
        <p:nvPicPr>
          <p:cNvPr id="778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4000504"/>
            <a:ext cx="5715000" cy="256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/>
          <p:cNvSpPr txBox="1">
            <a:spLocks noChangeArrowheads="1"/>
          </p:cNvSpPr>
          <p:nvPr/>
        </p:nvSpPr>
        <p:spPr bwMode="auto">
          <a:xfrm>
            <a:off x="0" y="404813"/>
            <a:ext cx="8686800" cy="731837"/>
          </a:xfrm>
          <a:prstGeom prst="rect">
            <a:avLst/>
          </a:prstGeom>
          <a:solidFill>
            <a:srgbClr val="99003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rgbClr val="FD2703"/>
                </a:solidFill>
                <a:latin typeface="Arial" pitchFamily="34" charset="0"/>
                <a:ea typeface="Osaka" charset="0"/>
                <a:cs typeface="Osaka" charset="0"/>
              </a:rPr>
              <a:t>navigation.html</a:t>
            </a: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1500"/>
              </a:spcBef>
              <a:buClr>
                <a:srgbClr val="FFCC66"/>
              </a:buClr>
              <a:buSzPct val="75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>
                <a:solidFill>
                  <a:srgbClr val="000000"/>
                </a:solidFill>
                <a:ea typeface="Osaka" charset="0"/>
                <a:cs typeface="Osaka" charset="0"/>
              </a:rPr>
              <a:t>The anchor tag has a </a:t>
            </a:r>
            <a:r>
              <a:rPr lang="en-US" b="1">
                <a:solidFill>
                  <a:srgbClr val="3333CC"/>
                </a:solidFill>
                <a:latin typeface="Courier New" pitchFamily="49" charset="0"/>
                <a:ea typeface="Osaka" charset="0"/>
                <a:cs typeface="Osaka" charset="0"/>
              </a:rPr>
              <a:t>target</a:t>
            </a:r>
            <a:r>
              <a:rPr lang="en-US">
                <a:solidFill>
                  <a:srgbClr val="000000"/>
                </a:solidFill>
                <a:ea typeface="Osaka" charset="0"/>
                <a:cs typeface="Osaka" charset="0"/>
              </a:rPr>
              <a:t> attribute</a:t>
            </a:r>
          </a:p>
          <a:p>
            <a:pPr marL="739775" lvl="1" indent="-282575">
              <a:buClr>
                <a:srgbClr val="FFFFFF"/>
              </a:buClr>
              <a:buFont typeface="Times New Roman" pitchFamily="18" charset="0"/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>
                <a:solidFill>
                  <a:srgbClr val="000000"/>
                </a:solidFill>
                <a:ea typeface="Osaka" charset="0"/>
                <a:cs typeface="Osaka" charset="0"/>
              </a:rPr>
              <a:t>takes the name of the frame used to display the information</a:t>
            </a:r>
          </a:p>
          <a:p>
            <a:pPr marL="339725" indent="-339725">
              <a:lnSpc>
                <a:spcPct val="90000"/>
              </a:lnSpc>
              <a:spcBef>
                <a:spcPts val="900"/>
              </a:spcBef>
              <a:buClr>
                <a:srgbClr val="FFCC66"/>
              </a:buClr>
              <a:buSzPct val="75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>
                <a:solidFill>
                  <a:srgbClr val="000000"/>
                </a:solidFill>
                <a:ea typeface="Osaka" charset="0"/>
                <a:cs typeface="Osaka" charset="0"/>
              </a:rPr>
              <a:t>All anchors below are targeted to the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"</a:t>
            </a:r>
            <a:r>
              <a:rPr lang="en-US" b="1">
                <a:solidFill>
                  <a:srgbClr val="3333CC"/>
                </a:solidFill>
                <a:latin typeface="Courier New" pitchFamily="49" charset="0"/>
                <a:ea typeface="Osaka" charset="0"/>
                <a:cs typeface="Osaka" charset="0"/>
              </a:rPr>
              <a:t>mainF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"</a:t>
            </a:r>
            <a:r>
              <a:rPr lang="en-US">
                <a:solidFill>
                  <a:srgbClr val="000000"/>
                </a:solidFill>
                <a:ea typeface="Osaka" charset="0"/>
                <a:cs typeface="Osaka" charset="0"/>
              </a:rPr>
              <a:t> frame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228600" y="2774950"/>
            <a:ext cx="8763000" cy="33861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FFFFFF"/>
                </a:solidFill>
                <a:latin typeface="Courier New" pitchFamily="49" charset="0"/>
                <a:ea typeface="Osaka" charset="0"/>
                <a:cs typeface="Osaka" charset="0"/>
              </a:rPr>
              <a:t>&lt;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html&gt;&lt;head&gt;&lt;title&gt;Navigation Bar&lt;/title&gt;&lt;/head&gt;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&lt;body&gt;&lt;center&gt;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 &lt;a href="course.html" target="mainF"&gt;HTML Course&lt;/a&gt;&lt;br&gt;&lt;br&gt;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 &lt;a href="paragraph.html" target="mainF"&gt;Paragraphs&lt;/a&gt;&lt;br&gt;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 &lt;a href="headings.html" target="mainF"&gt;Headings&lt;/a&gt;&lt;br&gt;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 &lt;a href="ulists.html" target="mainF"&gt;Unordered lists&lt;/a&gt;&lt;br&gt;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 &lt;a href="olists.html" target="mainF"&gt;Ordered lists&lt;/a&gt;&lt;br&gt;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 &lt;a href="nlists.html" target="mainF"&gt;Nested lists&lt;/a&gt;&lt;br&gt;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 &lt;a href="intro.html" target="mainF"&gt;Home&lt;/a&gt;&lt;br&gt;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&lt;/center&gt;&lt;/body&gt;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&lt;/html&gt;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1">
              <a:solidFill>
                <a:srgbClr val="000000"/>
              </a:solidFill>
              <a:latin typeface="Courier New" pitchFamily="49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214422"/>
            <a:ext cx="8358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Target 	 _self</a:t>
            </a:r>
          </a:p>
          <a:p>
            <a:r>
              <a:rPr lang="en-IN" dirty="0" smtClean="0"/>
              <a:t>	_blank</a:t>
            </a:r>
          </a:p>
          <a:p>
            <a:r>
              <a:rPr lang="en-IN" dirty="0" smtClean="0"/>
              <a:t>	“frame name”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0" y="404813"/>
            <a:ext cx="8675688" cy="731837"/>
          </a:xfrm>
          <a:prstGeom prst="rect">
            <a:avLst/>
          </a:prstGeom>
          <a:solidFill>
            <a:srgbClr val="99003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rgbClr val="FD2703"/>
                </a:solidFill>
                <a:latin typeface="Arial" pitchFamily="34" charset="0"/>
                <a:ea typeface="Osaka" charset="0"/>
                <a:cs typeface="Osaka" charset="0"/>
              </a:rPr>
              <a:t>Noframes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457200" y="2286000"/>
            <a:ext cx="8229600" cy="375285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FFFFFF"/>
                </a:solidFill>
                <a:latin typeface="Courier New" pitchFamily="49" charset="0"/>
                <a:ea typeface="Osaka" charset="0"/>
                <a:cs typeface="Osaka" charset="0"/>
              </a:rPr>
              <a:t>&lt;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html&gt;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&lt;head&gt;&lt;title&gt;Frames 1&lt;/title&gt;&lt;/head&gt;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&lt;frameset cols="140,*"&gt;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 &lt;frame name="navF" src="navigation.html"&gt;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 &lt;frame name="mainF" src="intro.html"&gt;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&lt;/frameset&gt;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&lt;noframes&gt;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 &lt;body&gt;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  Something here for browsers not supporting frames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 &lt;/body&gt;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 &lt;/noframes&gt;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&lt;/html&gt;</a:t>
            </a: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457200" y="1295400"/>
            <a:ext cx="82296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spcBef>
                <a:spcPts val="1500"/>
              </a:spcBef>
              <a:buFont typeface="Arial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Osaka" charset="0"/>
                <a:cs typeface="Osaka" charset="0"/>
              </a:rPr>
              <a:t>Some browsers cannot process frames. Alternative content should be provided using the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ea typeface="Osaka" charset="0"/>
                <a:cs typeface="Osaka" charset="0"/>
              </a:rPr>
              <a:t>noframes</a:t>
            </a:r>
            <a:r>
              <a:rPr lang="en-US">
                <a:solidFill>
                  <a:srgbClr val="000000"/>
                </a:solidFill>
                <a:latin typeface="Arial" pitchFamily="34" charset="0"/>
                <a:ea typeface="Osaka" charset="0"/>
                <a:cs typeface="Osaka" charset="0"/>
              </a:rPr>
              <a:t> element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684213" y="188913"/>
            <a:ext cx="8080375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44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HTML FRAMES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684213" y="1285860"/>
            <a:ext cx="7772400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82520" tIns="46080" rIns="182520" bIns="46080"/>
          <a:lstStyle/>
          <a:p>
            <a:pPr marL="339725" indent="-339725" algn="just">
              <a:lnSpc>
                <a:spcPct val="90000"/>
              </a:lnSpc>
              <a:spcBef>
                <a:spcPts val="600"/>
              </a:spcBef>
              <a:buClr>
                <a:srgbClr val="FFCC66"/>
              </a:buClr>
              <a:buSzPct val="7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>
                <a:solidFill>
                  <a:srgbClr val="000000"/>
                </a:solidFill>
                <a:ea typeface="Osaka" charset="0"/>
                <a:cs typeface="Osaka" charset="0"/>
              </a:rPr>
              <a:t>A framed page is actually made up of multiple HTML </a:t>
            </a:r>
            <a:r>
              <a:rPr lang="en-US" sz="3200" dirty="0" smtClean="0">
                <a:solidFill>
                  <a:srgbClr val="000000"/>
                </a:solidFill>
                <a:ea typeface="Osaka" charset="0"/>
                <a:cs typeface="Osaka" charset="0"/>
              </a:rPr>
              <a:t>pages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FFCC66"/>
              </a:buClr>
              <a:buSzPct val="7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3200" dirty="0" smtClean="0">
              <a:solidFill>
                <a:srgbClr val="000000"/>
              </a:solidFill>
              <a:ea typeface="Osaka" charset="0"/>
              <a:cs typeface="Osaka" charset="0"/>
            </a:endParaRP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FFCC66"/>
              </a:buClr>
              <a:buSzPct val="7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3200" dirty="0" smtClean="0">
              <a:solidFill>
                <a:srgbClr val="000000"/>
              </a:solidFill>
              <a:ea typeface="Osaka" charset="0"/>
              <a:cs typeface="Osaka" charset="0"/>
            </a:endParaRPr>
          </a:p>
          <a:p>
            <a:pPr marL="339725" indent="-339725" algn="just">
              <a:lnSpc>
                <a:spcPct val="90000"/>
              </a:lnSpc>
              <a:spcBef>
                <a:spcPts val="15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 smtClean="0">
                <a:solidFill>
                  <a:srgbClr val="000000"/>
                </a:solidFill>
                <a:ea typeface="Osaka" charset="0"/>
                <a:cs typeface="Osaka" charset="0"/>
              </a:rPr>
              <a:t>A </a:t>
            </a:r>
            <a:r>
              <a:rPr lang="en-US" sz="3200" dirty="0" smtClean="0">
                <a:solidFill>
                  <a:srgbClr val="3333CC"/>
                </a:solidFill>
                <a:ea typeface="Osaka" charset="0"/>
                <a:cs typeface="Osaka" charset="0"/>
              </a:rPr>
              <a:t>frame</a:t>
            </a:r>
            <a:r>
              <a:rPr lang="en-US" sz="3200" dirty="0" smtClean="0">
                <a:solidFill>
                  <a:srgbClr val="000000"/>
                </a:solidFill>
                <a:ea typeface="Osaka" charset="0"/>
                <a:cs typeface="Osaka" charset="0"/>
              </a:rPr>
              <a:t> </a:t>
            </a:r>
          </a:p>
          <a:p>
            <a:pPr marL="796925" lvl="1" indent="-339725" algn="just">
              <a:lnSpc>
                <a:spcPct val="90000"/>
              </a:lnSpc>
              <a:spcBef>
                <a:spcPts val="1500"/>
              </a:spcBef>
              <a:buFont typeface="Arial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 smtClean="0">
                <a:solidFill>
                  <a:srgbClr val="000000"/>
                </a:solidFill>
                <a:ea typeface="Osaka" charset="0"/>
                <a:cs typeface="Osaka" charset="0"/>
              </a:rPr>
              <a:t>Partitions a web browser window </a:t>
            </a:r>
          </a:p>
          <a:p>
            <a:pPr marL="796925" lvl="1" indent="-339725" algn="just">
              <a:lnSpc>
                <a:spcPct val="90000"/>
              </a:lnSpc>
              <a:spcBef>
                <a:spcPts val="1500"/>
              </a:spcBef>
              <a:buFont typeface="Arial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 smtClean="0">
                <a:solidFill>
                  <a:srgbClr val="000000"/>
                </a:solidFill>
                <a:ea typeface="Osaka" charset="0"/>
                <a:cs typeface="Osaka" charset="0"/>
              </a:rPr>
              <a:t>Display multiple web documents simultaneously.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FFCC66"/>
              </a:buClr>
              <a:buSzPct val="75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>
              <a:solidFill>
                <a:srgbClr val="000000"/>
              </a:solidFill>
              <a:latin typeface="Times New Roman" pitchFamily="18" charset="0"/>
              <a:ea typeface="Osaka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8080375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4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Creating frames</a:t>
            </a: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82520" tIns="46080" rIns="182520" bIns="46080"/>
          <a:lstStyle/>
          <a:p>
            <a:pPr marL="457200" indent="-4572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7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b="1" dirty="0" smtClean="0">
                <a:latin typeface="Times New Roman" pitchFamily="16" charset="0"/>
              </a:rPr>
              <a:t>Tags</a:t>
            </a:r>
          </a:p>
          <a:p>
            <a:pPr marL="914400" lvl="1" indent="-4572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b="1" dirty="0" smtClean="0">
                <a:latin typeface="Times New Roman" pitchFamily="16" charset="0"/>
              </a:rPr>
              <a:t>&lt;</a:t>
            </a:r>
            <a:r>
              <a:rPr lang="en-US" sz="2000" b="1" dirty="0">
                <a:latin typeface="Times New Roman" pitchFamily="16" charset="0"/>
              </a:rPr>
              <a:t>FRAMESET&gt;</a:t>
            </a:r>
            <a:r>
              <a:rPr lang="en-US" sz="2000" dirty="0">
                <a:latin typeface="Times New Roman" pitchFamily="16" charset="0"/>
              </a:rPr>
              <a:t> </a:t>
            </a:r>
            <a:r>
              <a:rPr lang="en-US" sz="2000" dirty="0" smtClean="0">
                <a:latin typeface="Times New Roman" pitchFamily="16" charset="0"/>
              </a:rPr>
              <a:t>- divides the </a:t>
            </a:r>
            <a:r>
              <a:rPr lang="en-US" sz="2000" dirty="0">
                <a:latin typeface="Times New Roman" pitchFamily="16" charset="0"/>
              </a:rPr>
              <a:t>screen into </a:t>
            </a:r>
            <a:r>
              <a:rPr lang="en-US" sz="2000" b="1" dirty="0">
                <a:latin typeface="Times New Roman" pitchFamily="16" charset="0"/>
              </a:rPr>
              <a:t>ROWS</a:t>
            </a:r>
            <a:r>
              <a:rPr lang="en-US" sz="2000" dirty="0">
                <a:latin typeface="Times New Roman" pitchFamily="16" charset="0"/>
              </a:rPr>
              <a:t> or </a:t>
            </a:r>
            <a:r>
              <a:rPr lang="en-US" sz="2000" b="1" dirty="0">
                <a:latin typeface="Times New Roman" pitchFamily="16" charset="0"/>
              </a:rPr>
              <a:t>COLS</a:t>
            </a:r>
            <a:r>
              <a:rPr lang="en-US" sz="2000" dirty="0">
                <a:latin typeface="Times New Roman" pitchFamily="16" charset="0"/>
              </a:rPr>
              <a:t>.</a:t>
            </a:r>
          </a:p>
          <a:p>
            <a:pPr marL="458788" indent="-4572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endParaRPr lang="en-US" sz="2000" dirty="0">
              <a:latin typeface="Times New Roman" pitchFamily="16" charset="0"/>
            </a:endParaRPr>
          </a:p>
          <a:p>
            <a:pPr marL="914400" lvl="1" indent="-4572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b="1" dirty="0" smtClean="0">
                <a:latin typeface="Times New Roman" pitchFamily="16" charset="0"/>
              </a:rPr>
              <a:t>&lt;</a:t>
            </a:r>
            <a:r>
              <a:rPr lang="en-US" sz="2000" b="1" dirty="0">
                <a:latin typeface="Times New Roman" pitchFamily="16" charset="0"/>
              </a:rPr>
              <a:t>FRAME&gt;</a:t>
            </a:r>
            <a:r>
              <a:rPr lang="en-US" sz="2000" dirty="0">
                <a:latin typeface="Times New Roman" pitchFamily="16" charset="0"/>
              </a:rPr>
              <a:t> elements, </a:t>
            </a:r>
            <a:r>
              <a:rPr lang="en-US" sz="2000" b="1" dirty="0">
                <a:latin typeface="Times New Roman" pitchFamily="16" charset="0"/>
              </a:rPr>
              <a:t>one per division</a:t>
            </a:r>
            <a:r>
              <a:rPr lang="en-US" sz="2000" dirty="0">
                <a:latin typeface="Times New Roman" pitchFamily="16" charset="0"/>
              </a:rPr>
              <a:t> of the browser window. </a:t>
            </a:r>
          </a:p>
          <a:p>
            <a:pPr marL="458788" indent="-4572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endParaRPr lang="en-US" sz="2000" dirty="0">
              <a:latin typeface="Times New Roman" pitchFamily="16" charset="0"/>
            </a:endParaRPr>
          </a:p>
          <a:p>
            <a:pPr marL="457200" indent="-4572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7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endParaRPr lang="en-US" sz="2000" dirty="0" smtClean="0">
              <a:latin typeface="Times New Roman" pitchFamily="16" charset="0"/>
            </a:endParaRPr>
          </a:p>
          <a:p>
            <a:pPr marL="457200" indent="-4572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7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 smtClean="0">
                <a:latin typeface="Times New Roman" pitchFamily="16" charset="0"/>
              </a:rPr>
              <a:t>		Note</a:t>
            </a:r>
            <a:r>
              <a:rPr lang="en-US" sz="2000" dirty="0">
                <a:latin typeface="Times New Roman" pitchFamily="16" charset="0"/>
              </a:rPr>
              <a:t>: Because there is no </a:t>
            </a:r>
            <a:r>
              <a:rPr lang="en-US" sz="2000" b="1" dirty="0">
                <a:latin typeface="Times New Roman" pitchFamily="16" charset="0"/>
              </a:rPr>
              <a:t>BODY</a:t>
            </a:r>
            <a:r>
              <a:rPr lang="en-US" sz="2000" dirty="0">
                <a:latin typeface="Times New Roman" pitchFamily="16" charset="0"/>
              </a:rPr>
              <a:t> container, FRAMESET pages can't have background images and background colors associated with them. </a:t>
            </a:r>
          </a:p>
          <a:p>
            <a:pPr marL="341313" indent="-339725" algn="just" eaLnBrk="0" hangingPunct="0">
              <a:lnSpc>
                <a:spcPct val="9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endParaRPr lang="en-US" sz="2000" dirty="0">
              <a:latin typeface="Times New Roman" pitchFamily="16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8080375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4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Example</a:t>
            </a: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82520" tIns="46080" rIns="182520" bIns="46080"/>
          <a:lstStyle/>
          <a:p>
            <a:pPr marL="342900" indent="-339725">
              <a:lnSpc>
                <a:spcPct val="9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1800" b="1">
                <a:solidFill>
                  <a:srgbClr val="000000"/>
                </a:solidFill>
                <a:latin typeface="Times New Roman" pitchFamily="16" charset="0"/>
              </a:rPr>
              <a:t>&lt;HTML&gt;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1800" b="1">
                <a:solidFill>
                  <a:srgbClr val="000000"/>
                </a:solidFill>
                <a:latin typeface="Times New Roman" pitchFamily="16" charset="0"/>
              </a:rPr>
              <a:t>&lt;HEAD&gt;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1800" b="1">
                <a:solidFill>
                  <a:srgbClr val="000000"/>
                </a:solidFill>
                <a:latin typeface="Times New Roman" pitchFamily="16" charset="0"/>
              </a:rPr>
              <a:t>&lt;TITLE&gt; Framed Page &lt;/TITLE&gt;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1800" b="1">
                <a:solidFill>
                  <a:srgbClr val="FF0000"/>
                </a:solidFill>
                <a:latin typeface="Times New Roman" pitchFamily="16" charset="0"/>
              </a:rPr>
              <a:t>&lt;FRAMESET COLS=“23%,77%”&gt;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1800" b="1">
                <a:solidFill>
                  <a:srgbClr val="0000CC"/>
                </a:solidFill>
                <a:latin typeface="Times New Roman" pitchFamily="16" charset="0"/>
              </a:rPr>
              <a:t>&lt;FRAME SRC=“Doc1.html”&gt;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1800" b="1">
                <a:solidFill>
                  <a:srgbClr val="0000CC"/>
                </a:solidFill>
                <a:latin typeface="Times New Roman" pitchFamily="16" charset="0"/>
              </a:rPr>
              <a:t>&lt;FRAME SRC=“Doc2.html”&gt;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1800" b="1">
                <a:solidFill>
                  <a:srgbClr val="FF0000"/>
                </a:solidFill>
                <a:latin typeface="Times New Roman" pitchFamily="16" charset="0"/>
              </a:rPr>
              <a:t>&lt;/FRAMESET &gt;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1800" b="1">
                <a:solidFill>
                  <a:srgbClr val="000000"/>
                </a:solidFill>
                <a:latin typeface="Times New Roman" pitchFamily="16" charset="0"/>
              </a:rPr>
              <a:t>&lt;/HEAD&gt;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endParaRPr lang="en-US" sz="1800" b="1">
              <a:solidFill>
                <a:srgbClr val="FF0000"/>
              </a:solidFill>
              <a:latin typeface="Times New Roman" pitchFamily="16" charset="0"/>
            </a:endParaRP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1800" b="1">
                <a:solidFill>
                  <a:srgbClr val="000000"/>
                </a:solidFill>
                <a:latin typeface="Times New Roman" pitchFamily="16" charset="0"/>
              </a:rPr>
              <a:t>&lt;/HTML&gt;</a:t>
            </a:r>
          </a:p>
          <a:p>
            <a:pPr marL="341313" indent="-339725" eaLnBrk="0" hangingPunct="0">
              <a:lnSpc>
                <a:spcPct val="9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endParaRPr lang="en-US" sz="1800" b="1">
              <a:solidFill>
                <a:srgbClr val="000000"/>
              </a:solidFill>
              <a:latin typeface="Times New Roman" pitchFamily="16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00562" y="4214818"/>
            <a:ext cx="4471987" cy="2455862"/>
            <a:chOff x="2835" y="1253"/>
            <a:chExt cx="2817" cy="1547"/>
          </a:xfrm>
        </p:grpSpPr>
        <p:sp>
          <p:nvSpPr>
            <p:cNvPr id="70661" name="Rectangle 4"/>
            <p:cNvSpPr>
              <a:spLocks noChangeArrowheads="1"/>
            </p:cNvSpPr>
            <p:nvPr/>
          </p:nvSpPr>
          <p:spPr bwMode="auto">
            <a:xfrm>
              <a:off x="2835" y="1253"/>
              <a:ext cx="2817" cy="1547"/>
            </a:xfrm>
            <a:prstGeom prst="rect">
              <a:avLst/>
            </a:prstGeom>
            <a:solidFill>
              <a:srgbClr val="00CC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ea typeface="Osaka" charset="0"/>
                <a:cs typeface="Osaka" charset="0"/>
              </a:endParaRPr>
            </a:p>
          </p:txBody>
        </p:sp>
        <p:sp>
          <p:nvSpPr>
            <p:cNvPr id="70662" name="Text Box 5"/>
            <p:cNvSpPr txBox="1">
              <a:spLocks noChangeArrowheads="1"/>
            </p:cNvSpPr>
            <p:nvPr/>
          </p:nvSpPr>
          <p:spPr bwMode="auto">
            <a:xfrm>
              <a:off x="3016" y="1305"/>
              <a:ext cx="2492" cy="158"/>
            </a:xfrm>
            <a:prstGeom prst="rect">
              <a:avLst/>
            </a:prstGeom>
            <a:solidFill>
              <a:srgbClr val="00CCFF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1">
                  <a:solidFill>
                    <a:srgbClr val="0000CC"/>
                  </a:solidFill>
                  <a:ea typeface="Osaka" charset="0"/>
                  <a:cs typeface="Osaka" charset="0"/>
                </a:rPr>
                <a:t>FRAMESET COLS=”23%, 77%”</a:t>
              </a:r>
            </a:p>
          </p:txBody>
        </p:sp>
        <p:sp>
          <p:nvSpPr>
            <p:cNvPr id="70663" name="Text Box 6"/>
            <p:cNvSpPr txBox="1">
              <a:spLocks noChangeArrowheads="1"/>
            </p:cNvSpPr>
            <p:nvPr/>
          </p:nvSpPr>
          <p:spPr bwMode="auto">
            <a:xfrm>
              <a:off x="3915" y="1520"/>
              <a:ext cx="1558" cy="1173"/>
            </a:xfrm>
            <a:prstGeom prst="rect">
              <a:avLst/>
            </a:prstGeom>
            <a:solidFill>
              <a:srgbClr val="00CC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1">
                  <a:solidFill>
                    <a:srgbClr val="FF0000"/>
                  </a:solidFill>
                  <a:ea typeface="Osaka" charset="0"/>
                  <a:cs typeface="Osaka" charset="0"/>
                </a:rPr>
                <a:t>FRAME</a:t>
              </a:r>
            </a:p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2000" b="1">
                <a:solidFill>
                  <a:srgbClr val="0000CC"/>
                </a:solidFill>
                <a:ea typeface="Osaka" charset="0"/>
                <a:cs typeface="Osaka" charset="0"/>
              </a:endParaRPr>
            </a:p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1">
                  <a:solidFill>
                    <a:srgbClr val="0000CC"/>
                  </a:solidFill>
                  <a:ea typeface="Osaka" charset="0"/>
                  <a:cs typeface="Osaka" charset="0"/>
                </a:rPr>
                <a:t>NAME=right_pane</a:t>
              </a:r>
            </a:p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1">
                  <a:solidFill>
                    <a:srgbClr val="0000CC"/>
                  </a:solidFill>
                  <a:ea typeface="Osaka" charset="0"/>
                  <a:cs typeface="Osaka" charset="0"/>
                </a:rPr>
                <a:t>SRC= Doc2.html</a:t>
              </a:r>
            </a:p>
          </p:txBody>
        </p:sp>
        <p:sp>
          <p:nvSpPr>
            <p:cNvPr id="70664" name="Text Box 7"/>
            <p:cNvSpPr txBox="1">
              <a:spLocks noChangeArrowheads="1"/>
            </p:cNvSpPr>
            <p:nvPr/>
          </p:nvSpPr>
          <p:spPr bwMode="auto">
            <a:xfrm>
              <a:off x="2955" y="1520"/>
              <a:ext cx="876" cy="1173"/>
            </a:xfrm>
            <a:prstGeom prst="rect">
              <a:avLst/>
            </a:prstGeom>
            <a:solidFill>
              <a:srgbClr val="00CC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1" dirty="0">
                  <a:solidFill>
                    <a:srgbClr val="FF0000"/>
                  </a:solidFill>
                  <a:ea typeface="Osaka" charset="0"/>
                  <a:cs typeface="Osaka" charset="0"/>
                </a:rPr>
                <a:t>FRAME</a:t>
              </a:r>
            </a:p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2000" b="1" dirty="0">
                <a:solidFill>
                  <a:srgbClr val="0000CC"/>
                </a:solidFill>
                <a:ea typeface="Osaka" charset="0"/>
                <a:cs typeface="Osaka" charset="0"/>
              </a:endParaRPr>
            </a:p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1" dirty="0">
                  <a:solidFill>
                    <a:srgbClr val="0000CC"/>
                  </a:solidFill>
                  <a:ea typeface="Osaka" charset="0"/>
                  <a:cs typeface="Osaka" charset="0"/>
                </a:rPr>
                <a:t>NAME= </a:t>
              </a:r>
              <a:r>
                <a:rPr lang="en-US" sz="2000" b="1" dirty="0" err="1">
                  <a:solidFill>
                    <a:srgbClr val="0000CC"/>
                  </a:solidFill>
                  <a:ea typeface="Osaka" charset="0"/>
                  <a:cs typeface="Osaka" charset="0"/>
                </a:rPr>
                <a:t>left_pane</a:t>
              </a:r>
              <a:endParaRPr lang="en-US" sz="2000" b="1" dirty="0">
                <a:solidFill>
                  <a:srgbClr val="0000CC"/>
                </a:solidFill>
                <a:ea typeface="Osaka" charset="0"/>
                <a:cs typeface="Osaka" charset="0"/>
              </a:endParaRPr>
            </a:p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1" dirty="0">
                  <a:solidFill>
                    <a:srgbClr val="0000CC"/>
                  </a:solidFill>
                  <a:ea typeface="Osaka" charset="0"/>
                  <a:cs typeface="Osaka" charset="0"/>
                </a:rPr>
                <a:t>SRC=Doc1.html</a:t>
              </a: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8080375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4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Attributes for &lt;FRAMESET&gt;</a:t>
            </a: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82520" tIns="46080" rIns="182520" bIns="46080"/>
          <a:lstStyle/>
          <a:p>
            <a:pPr marL="339725" indent="-339725" algn="just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 typeface="Wingdings" charset="2"/>
              <a:buChar char="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b="1" dirty="0">
                <a:solidFill>
                  <a:srgbClr val="0000CC"/>
                </a:solidFill>
                <a:latin typeface="Times New Roman" pitchFamily="16" charset="0"/>
              </a:rPr>
              <a:t>ROWS</a:t>
            </a:r>
            <a:r>
              <a:rPr lang="en-US" sz="2000" b="1" i="1" dirty="0">
                <a:solidFill>
                  <a:srgbClr val="000000"/>
                </a:solidFill>
                <a:latin typeface="Times New Roman" pitchFamily="16" charset="0"/>
              </a:rPr>
              <a:t> : </a:t>
            </a:r>
            <a:r>
              <a:rPr lang="en-US" sz="2000" dirty="0">
                <a:solidFill>
                  <a:srgbClr val="000000"/>
                </a:solidFill>
                <a:latin typeface="Times New Roman" pitchFamily="16" charset="0"/>
              </a:rPr>
              <a:t>Determines the size and number of rectangular rows within a &lt;FRAMESET&gt;.</a:t>
            </a:r>
          </a:p>
          <a:p>
            <a:pPr marL="339725" indent="-339725" algn="just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 typeface="Wingdings" charset="2"/>
              <a:buChar char="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b="1" dirty="0">
                <a:solidFill>
                  <a:srgbClr val="0000CC"/>
                </a:solidFill>
                <a:latin typeface="Times New Roman" pitchFamily="16" charset="0"/>
              </a:rPr>
              <a:t>COLS</a:t>
            </a:r>
            <a:r>
              <a:rPr lang="en-US" sz="2000" b="1" i="1" dirty="0">
                <a:solidFill>
                  <a:srgbClr val="000000"/>
                </a:solidFill>
                <a:latin typeface="Times New Roman" pitchFamily="16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Times New Roman" pitchFamily="16" charset="0"/>
              </a:rPr>
              <a:t> Determines the size and number of rectangular columns within a &lt;FRAMESET&gt;,</a:t>
            </a:r>
          </a:p>
          <a:p>
            <a:pPr marL="339725" indent="-339725" algn="just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 typeface="Wingdings" charset="2"/>
              <a:buChar char="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b="1" dirty="0">
                <a:solidFill>
                  <a:srgbClr val="0000CC"/>
                </a:solidFill>
                <a:latin typeface="Times New Roman" pitchFamily="16" charset="0"/>
              </a:rPr>
              <a:t>FRAMEBORDER</a:t>
            </a:r>
            <a:r>
              <a:rPr lang="en-US" sz="2000" b="1" i="1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itchFamily="16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Times New Roman" pitchFamily="16" charset="0"/>
              </a:rPr>
              <a:t> Possible values </a:t>
            </a:r>
            <a:r>
              <a:rPr lang="en-US" sz="2000" b="1" dirty="0">
                <a:solidFill>
                  <a:srgbClr val="FF0000"/>
                </a:solidFill>
                <a:latin typeface="Times New Roman" pitchFamily="16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Times New Roman" pitchFamily="16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Times New Roman" pitchFamily="16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Times New Roman" pitchFamily="16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Times New Roman" pitchFamily="16" charset="0"/>
              </a:rPr>
              <a:t>YES</a:t>
            </a:r>
            <a:r>
              <a:rPr lang="en-US" sz="2000" b="1" dirty="0">
                <a:solidFill>
                  <a:srgbClr val="000000"/>
                </a:solidFill>
                <a:latin typeface="Times New Roman" pitchFamily="16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Times New Roman" pitchFamily="16" charset="0"/>
              </a:rPr>
              <a:t>NO</a:t>
            </a:r>
            <a:r>
              <a:rPr lang="en-US" sz="2000" dirty="0">
                <a:solidFill>
                  <a:srgbClr val="000000"/>
                </a:solidFill>
                <a:latin typeface="Times New Roman" pitchFamily="16" charset="0"/>
              </a:rPr>
              <a:t>. A setting of zero will create a borderless frame.</a:t>
            </a:r>
          </a:p>
          <a:p>
            <a:pPr marL="339725" indent="-339725" algn="just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 typeface="Wingdings" charset="2"/>
              <a:buChar char="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b="1" dirty="0">
                <a:solidFill>
                  <a:srgbClr val="0000CC"/>
                </a:solidFill>
                <a:latin typeface="Times New Roman" pitchFamily="16" charset="0"/>
              </a:rPr>
              <a:t>FRAMESPACING</a:t>
            </a:r>
            <a:r>
              <a:rPr lang="en-US" sz="2000" b="1" dirty="0">
                <a:solidFill>
                  <a:srgbClr val="000000"/>
                </a:solidFill>
                <a:latin typeface="Times New Roman" pitchFamily="16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Times New Roman" pitchFamily="16" charset="0"/>
              </a:rPr>
              <a:t> This attribute is specified in </a:t>
            </a:r>
            <a:r>
              <a:rPr lang="en-US" sz="2000" b="1" dirty="0">
                <a:solidFill>
                  <a:srgbClr val="FF0000"/>
                </a:solidFill>
                <a:latin typeface="Times New Roman" pitchFamily="16" charset="0"/>
              </a:rPr>
              <a:t>pixels</a:t>
            </a:r>
            <a:r>
              <a:rPr lang="en-US" sz="2000" dirty="0">
                <a:solidFill>
                  <a:srgbClr val="000000"/>
                </a:solidFill>
                <a:latin typeface="Times New Roman" pitchFamily="16" charset="0"/>
              </a:rPr>
              <a:t>. If you go to borderless frames you will need to set this value to zero as well, or you will have a gap between your frames where the border used to be.</a:t>
            </a:r>
          </a:p>
          <a:p>
            <a:pPr marL="339725" indent="-339725" algn="just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 typeface="Wingdings" charset="2"/>
              <a:buChar char="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b="1" dirty="0">
                <a:solidFill>
                  <a:srgbClr val="0000CC"/>
                </a:solidFill>
                <a:latin typeface="Times New Roman" pitchFamily="16" charset="0"/>
              </a:rPr>
              <a:t>BORDER(thickness of the Frame)</a:t>
            </a:r>
            <a:r>
              <a:rPr lang="en-US" sz="2000" b="1" dirty="0">
                <a:solidFill>
                  <a:srgbClr val="000000"/>
                </a:solidFill>
                <a:latin typeface="Times New Roman" pitchFamily="16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Times New Roman" pitchFamily="16" charset="0"/>
              </a:rPr>
              <a:t> This attribute specified in pixels. A setting of zero will create a borderless frame. Default value is 5.</a:t>
            </a:r>
          </a:p>
          <a:p>
            <a:pPr marL="339725" indent="-339725" algn="just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 typeface="Wingdings" charset="2"/>
              <a:buChar char="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b="1" dirty="0">
                <a:solidFill>
                  <a:srgbClr val="0000CC"/>
                </a:solidFill>
                <a:latin typeface="Times New Roman" pitchFamily="16" charset="0"/>
              </a:rPr>
              <a:t>BORDERCOLOR</a:t>
            </a:r>
            <a:r>
              <a:rPr lang="en-US" sz="2000" b="1" dirty="0">
                <a:solidFill>
                  <a:srgbClr val="000000"/>
                </a:solidFill>
                <a:latin typeface="Times New Roman" pitchFamily="16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Times New Roman" pitchFamily="16" charset="0"/>
              </a:rPr>
              <a:t> This attribute is allows you choose a color for your border. This attribute is rarely used</a:t>
            </a:r>
            <a:r>
              <a:rPr lang="en-US" sz="1800" dirty="0">
                <a:solidFill>
                  <a:srgbClr val="000000"/>
                </a:solidFill>
                <a:latin typeface="Times New Roman" pitchFamily="16" charset="0"/>
              </a:rPr>
              <a:t>.</a:t>
            </a:r>
          </a:p>
          <a:p>
            <a:pPr marL="341313" indent="-339725" algn="just" eaLnBrk="0" hangingPunct="0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Tx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endParaRPr lang="en-US" sz="18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8080375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4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Attributes for &lt;FRAME&gt;</a:t>
            </a: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14282" y="1857364"/>
            <a:ext cx="8929718" cy="381477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82520" tIns="46080" rIns="182520" bIns="46080"/>
          <a:lstStyle/>
          <a:p>
            <a:pPr marL="339725" indent="-336550" algn="just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 typeface="Wingdings" charset="2"/>
              <a:buChar char="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b="1" dirty="0" smtClean="0">
                <a:latin typeface="Times New Roman" pitchFamily="16" charset="0"/>
              </a:rPr>
              <a:t>SRC</a:t>
            </a:r>
            <a:r>
              <a:rPr lang="en-US" b="1" dirty="0">
                <a:latin typeface="Times New Roman" pitchFamily="16" charset="0"/>
              </a:rPr>
              <a:t>:</a:t>
            </a:r>
            <a:r>
              <a:rPr lang="en-US" dirty="0">
                <a:latin typeface="Times New Roman" pitchFamily="16" charset="0"/>
              </a:rPr>
              <a:t> </a:t>
            </a:r>
            <a:r>
              <a:rPr lang="en-US" dirty="0" smtClean="0">
                <a:latin typeface="Times New Roman" pitchFamily="16" charset="0"/>
              </a:rPr>
              <a:t>provides </a:t>
            </a:r>
            <a:r>
              <a:rPr lang="en-US" dirty="0">
                <a:latin typeface="Times New Roman" pitchFamily="16" charset="0"/>
              </a:rPr>
              <a:t>the URL for the page that will be displayed in the frame</a:t>
            </a:r>
            <a:r>
              <a:rPr lang="en-US" dirty="0" smtClean="0">
                <a:latin typeface="Times New Roman" pitchFamily="16" charset="0"/>
              </a:rPr>
              <a:t>.</a:t>
            </a:r>
          </a:p>
          <a:p>
            <a:pPr marL="339725" indent="-336550" algn="just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 typeface="Wingdings" charset="2"/>
              <a:buChar char="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endParaRPr lang="en-US" dirty="0">
              <a:latin typeface="Times New Roman" pitchFamily="16" charset="0"/>
            </a:endParaRPr>
          </a:p>
          <a:p>
            <a:pPr marL="339725" indent="-336550" algn="just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 typeface="Wingdings" charset="2"/>
              <a:buChar char="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b="1" dirty="0">
                <a:latin typeface="Times New Roman" pitchFamily="16" charset="0"/>
              </a:rPr>
              <a:t>NAME:</a:t>
            </a:r>
            <a:r>
              <a:rPr lang="en-US" b="1" i="1" dirty="0">
                <a:latin typeface="Times New Roman" pitchFamily="16" charset="0"/>
              </a:rPr>
              <a:t> </a:t>
            </a:r>
            <a:r>
              <a:rPr lang="en-US" dirty="0">
                <a:latin typeface="Times New Roman" pitchFamily="16" charset="0"/>
              </a:rPr>
              <a:t>Required for frames that will allow targeting by other HTML documents. Works in conjunction with the target attribute of the &lt;A&gt;, &lt;AREA&gt;, &lt;BASE&gt;, and &lt;FORM&gt; tags.</a:t>
            </a:r>
          </a:p>
          <a:p>
            <a:pPr marL="339725" indent="-336550" algn="just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 typeface="Wingdings" charset="2"/>
              <a:buChar char="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endParaRPr lang="en-US" b="1" dirty="0" smtClean="0">
              <a:latin typeface="Times New Roman" pitchFamily="16" charset="0"/>
            </a:endParaRPr>
          </a:p>
          <a:p>
            <a:pPr marL="339725" indent="-336550" algn="just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 typeface="Wingdings" charset="2"/>
              <a:buChar char="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b="1" dirty="0" smtClean="0">
                <a:latin typeface="Times New Roman" pitchFamily="16" charset="0"/>
              </a:rPr>
              <a:t>MARGINWIDTH</a:t>
            </a:r>
            <a:r>
              <a:rPr lang="en-US" b="1" dirty="0">
                <a:latin typeface="Times New Roman" pitchFamily="16" charset="0"/>
              </a:rPr>
              <a:t>:</a:t>
            </a:r>
            <a:r>
              <a:rPr lang="en-US" dirty="0">
                <a:latin typeface="Times New Roman" pitchFamily="16" charset="0"/>
              </a:rPr>
              <a:t> Optional attribute stated in pixels. Determines horizontal space between the &lt;FRAME&gt; contents and the frame’s borders.</a:t>
            </a:r>
          </a:p>
          <a:p>
            <a:pPr marL="339725" indent="-336550" algn="just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 typeface="Wingdings" charset="2"/>
              <a:buChar char="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endParaRPr lang="en-US" b="1" dirty="0" smtClean="0">
              <a:latin typeface="Times New Roman" pitchFamily="16" charset="0"/>
            </a:endParaRPr>
          </a:p>
          <a:p>
            <a:pPr marL="339725" indent="-336550" algn="just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 typeface="Wingdings" charset="2"/>
              <a:buChar char="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b="1" dirty="0" smtClean="0">
                <a:latin typeface="Times New Roman" pitchFamily="16" charset="0"/>
              </a:rPr>
              <a:t>MARGINHEIGHT</a:t>
            </a:r>
            <a:r>
              <a:rPr lang="en-US" b="1" dirty="0">
                <a:latin typeface="Times New Roman" pitchFamily="16" charset="0"/>
              </a:rPr>
              <a:t>:</a:t>
            </a:r>
            <a:r>
              <a:rPr lang="en-US" dirty="0">
                <a:latin typeface="Times New Roman" pitchFamily="16" charset="0"/>
              </a:rPr>
              <a:t> Optional attribute stated in pixels. Determines vertical space between the &lt;FRAME&gt; contents and the frame’s borders.</a:t>
            </a:r>
          </a:p>
          <a:p>
            <a:pPr marL="339725" indent="-336550" algn="just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 typeface="Wingdings" charset="2"/>
              <a:buChar char="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endParaRPr lang="en-US" b="1" dirty="0" smtClean="0">
              <a:latin typeface="Times New Roman" pitchFamily="16" charset="0"/>
            </a:endParaRPr>
          </a:p>
          <a:p>
            <a:pPr marL="339725" indent="-336550" algn="just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 typeface="Wingdings" charset="2"/>
              <a:buChar char="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b="1" dirty="0" smtClean="0">
                <a:latin typeface="Times New Roman" pitchFamily="16" charset="0"/>
              </a:rPr>
              <a:t>SCROLLING</a:t>
            </a:r>
            <a:r>
              <a:rPr lang="en-US" dirty="0">
                <a:latin typeface="Times New Roman" pitchFamily="16" charset="0"/>
              </a:rPr>
              <a:t>: Displays a scroll bar(s) in the frame. Possible values are: </a:t>
            </a:r>
          </a:p>
          <a:p>
            <a:pPr marL="796925" lvl="1" indent="-336550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 typeface="Times New Roman" pitchFamily="16" charset="0"/>
              <a:buAutoNum type="arabicPeriod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b="1" dirty="0">
                <a:latin typeface="Times New Roman" pitchFamily="16" charset="0"/>
              </a:rPr>
              <a:t>Yes</a:t>
            </a:r>
            <a:r>
              <a:rPr lang="en-US" dirty="0">
                <a:latin typeface="Times New Roman" pitchFamily="16" charset="0"/>
              </a:rPr>
              <a:t> – always display scroll bar(s).</a:t>
            </a:r>
          </a:p>
          <a:p>
            <a:pPr marL="796925" lvl="1" indent="-336550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 typeface="Times New Roman" pitchFamily="16" charset="0"/>
              <a:buAutoNum type="arabicPeriod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b="1" dirty="0">
                <a:latin typeface="Times New Roman" pitchFamily="16" charset="0"/>
              </a:rPr>
              <a:t>No</a:t>
            </a:r>
            <a:r>
              <a:rPr lang="en-US" dirty="0">
                <a:latin typeface="Times New Roman" pitchFamily="16" charset="0"/>
              </a:rPr>
              <a:t> – never display scroll bar(s).</a:t>
            </a:r>
          </a:p>
          <a:p>
            <a:pPr marL="796925" lvl="1" indent="-336550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 typeface="Times New Roman" pitchFamily="16" charset="0"/>
              <a:buAutoNum type="arabicPeriod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b="1" dirty="0">
                <a:latin typeface="Times New Roman" pitchFamily="16" charset="0"/>
              </a:rPr>
              <a:t>Auto</a:t>
            </a:r>
            <a:r>
              <a:rPr lang="en-US" dirty="0">
                <a:latin typeface="Times New Roman" pitchFamily="16" charset="0"/>
              </a:rPr>
              <a:t> – browser will decide based on frame contents.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dirty="0">
                <a:latin typeface="Times New Roman" pitchFamily="16" charset="0"/>
              </a:rPr>
              <a:t>By default: scrolling is auto.</a:t>
            </a:r>
          </a:p>
          <a:p>
            <a:pPr marL="341313" indent="-339725" algn="just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endParaRPr lang="en-US" dirty="0">
              <a:latin typeface="Times New Roman" pitchFamily="16" charset="0"/>
            </a:endParaRPr>
          </a:p>
          <a:p>
            <a:pPr marL="341313" indent="-339725" algn="just" eaLnBrk="0" hangingPunct="0">
              <a:lnSpc>
                <a:spcPct val="90000"/>
              </a:lnSpc>
              <a:spcBef>
                <a:spcPts val="450"/>
              </a:spcBef>
              <a:buClr>
                <a:schemeClr val="tx1"/>
              </a:buClr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endParaRPr lang="en-US" dirty="0">
              <a:latin typeface="Times New Roman" pitchFamily="16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8080375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IN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What will be the output?</a:t>
            </a: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82520" tIns="46080" rIns="182520" bIns="46080"/>
          <a:lstStyle/>
          <a:p>
            <a:pPr marL="342900" indent="-339725">
              <a:lnSpc>
                <a:spcPct val="90000"/>
              </a:lnSpc>
              <a:spcBef>
                <a:spcPts val="500"/>
              </a:spcBef>
              <a:buSzPct val="7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Times New Roman" pitchFamily="16" charset="0"/>
              </a:rPr>
              <a:t>&lt;HTML&gt;</a:t>
            </a:r>
          </a:p>
          <a:p>
            <a:pPr marL="342900" indent="-339725">
              <a:lnSpc>
                <a:spcPct val="90000"/>
              </a:lnSpc>
              <a:spcBef>
                <a:spcPts val="500"/>
              </a:spcBef>
              <a:buSzPct val="7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Times New Roman" pitchFamily="16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Times New Roman" pitchFamily="16" charset="0"/>
              </a:rPr>
              <a:t>HEAD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6" charset="0"/>
              </a:rPr>
              <a:t>&gt;  &lt;/HEAD&gt;</a:t>
            </a:r>
          </a:p>
          <a:p>
            <a:pPr lvl="2" indent="-225425">
              <a:spcBef>
                <a:spcPts val="700"/>
              </a:spcBef>
              <a:buClrTx/>
              <a:buSzPct val="6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6" charset="0"/>
              </a:rPr>
              <a:t>&lt;frameset rows=“25%, *, 25%”&gt;</a:t>
            </a:r>
          </a:p>
          <a:p>
            <a:pPr lvl="2" indent="-225425">
              <a:spcBef>
                <a:spcPts val="700"/>
              </a:spcBef>
              <a:buClrTx/>
              <a:buSzPct val="6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Times New Roman" pitchFamily="16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6" charset="0"/>
              </a:rPr>
              <a:t>&lt;frame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6" charset="0"/>
              </a:rPr>
              <a:t>src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6" charset="0"/>
              </a:rPr>
              <a:t>=“” &gt;</a:t>
            </a:r>
          </a:p>
          <a:p>
            <a:pPr lvl="2" indent="-225425">
              <a:spcBef>
                <a:spcPts val="700"/>
              </a:spcBef>
              <a:buSzPct val="6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6" charset="0"/>
              </a:rPr>
              <a:t>&lt;frameset cols=“25%, *”&gt;</a:t>
            </a:r>
          </a:p>
          <a:p>
            <a:pPr lvl="2" indent="-225425">
              <a:spcBef>
                <a:spcPts val="700"/>
              </a:spcBef>
              <a:buClrTx/>
              <a:buSzPct val="6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Times New Roman" pitchFamily="16" charset="0"/>
              </a:rPr>
              <a:t>		&lt;frame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6" charset="0"/>
              </a:rPr>
              <a:t>src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6" charset="0"/>
              </a:rPr>
              <a:t>=“”&gt;</a:t>
            </a:r>
          </a:p>
          <a:p>
            <a:pPr lvl="2" indent="-225425">
              <a:spcBef>
                <a:spcPts val="700"/>
              </a:spcBef>
              <a:buClrTx/>
              <a:buSzPct val="6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Times New Roman" pitchFamily="16" charset="0"/>
              </a:rPr>
              <a:t>		&lt;frame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6" charset="0"/>
              </a:rPr>
              <a:t>src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6" charset="0"/>
              </a:rPr>
              <a:t>=“” &gt;</a:t>
            </a:r>
          </a:p>
          <a:p>
            <a:pPr lvl="2" indent="-225425">
              <a:spcBef>
                <a:spcPts val="700"/>
              </a:spcBef>
              <a:buClrTx/>
              <a:buSzPct val="6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6" charset="0"/>
              </a:rPr>
              <a:t>&lt;/frameset&gt;</a:t>
            </a:r>
          </a:p>
          <a:p>
            <a:pPr lvl="2" indent="-225425">
              <a:spcBef>
                <a:spcPts val="700"/>
              </a:spcBef>
              <a:buSzPct val="6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Times New Roman" pitchFamily="16" charset="0"/>
              </a:rPr>
              <a:t>		&lt;frame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6" charset="0"/>
              </a:rPr>
              <a:t>src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6" charset="0"/>
              </a:rPr>
              <a:t>=“” &gt;</a:t>
            </a:r>
          </a:p>
          <a:p>
            <a:pPr lvl="2" indent="-225425">
              <a:spcBef>
                <a:spcPts val="700"/>
              </a:spcBef>
              <a:buSzPct val="6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6" charset="0"/>
              </a:rPr>
              <a:t>&lt;/frameset&gt;</a:t>
            </a:r>
          </a:p>
          <a:p>
            <a:pPr marL="341313" indent="-339725" eaLnBrk="0" hangingPunct="0">
              <a:lnSpc>
                <a:spcPct val="90000"/>
              </a:lnSpc>
              <a:spcBef>
                <a:spcPts val="50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Times New Roman" pitchFamily="16" charset="0"/>
              </a:rPr>
              <a:t>&lt;/HTML&gt;</a:t>
            </a:r>
            <a:endParaRPr lang="en-US" sz="2000" b="1" dirty="0">
              <a:solidFill>
                <a:srgbClr val="0000FF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3" y="1141413"/>
            <a:ext cx="6992937" cy="4430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304800" y="533400"/>
            <a:ext cx="8534400" cy="5638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82520" tIns="46080" rIns="182520" bIns="46080"/>
          <a:lstStyle/>
          <a:p>
            <a:pPr marL="342900" indent="-339725" algn="ctr">
              <a:lnSpc>
                <a:spcPct val="90000"/>
              </a:lnSpc>
              <a:spcBef>
                <a:spcPts val="90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latin typeface="Times New Roman" pitchFamily="16" charset="0"/>
              </a:rPr>
              <a:t>  Frame Formatting</a:t>
            </a:r>
          </a:p>
          <a:p>
            <a:pPr marL="339725" indent="-336550">
              <a:lnSpc>
                <a:spcPct val="90000"/>
              </a:lnSpc>
              <a:spcBef>
                <a:spcPts val="700"/>
              </a:spcBef>
              <a:buClr>
                <a:srgbClr val="FFCC66"/>
              </a:buClr>
              <a:buSzPct val="75000"/>
              <a:buFont typeface="Wingdings" charset="2"/>
              <a:buChar char="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800" b="1" dirty="0">
                <a:solidFill>
                  <a:srgbClr val="000000"/>
                </a:solidFill>
                <a:latin typeface="Times New Roman" pitchFamily="16" charset="0"/>
              </a:rPr>
              <a:t>Example:</a:t>
            </a:r>
          </a:p>
          <a:p>
            <a:pPr lvl="2" indent="-227013">
              <a:spcBef>
                <a:spcPts val="700"/>
              </a:spcBef>
              <a:buClrTx/>
              <a:buSzPct val="6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endParaRPr lang="en-US" sz="2800" b="1" dirty="0">
              <a:solidFill>
                <a:srgbClr val="000000"/>
              </a:solidFill>
              <a:latin typeface="Times New Roman" pitchFamily="16" charset="0"/>
            </a:endParaRPr>
          </a:p>
          <a:p>
            <a:pPr lvl="2" indent="-225425">
              <a:spcBef>
                <a:spcPts val="700"/>
              </a:spcBef>
              <a:buClrTx/>
              <a:buSzPct val="6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6" charset="0"/>
              </a:rPr>
              <a:t>&lt;frameset rows=“20%, *, 20%”&gt;</a:t>
            </a:r>
          </a:p>
          <a:p>
            <a:pPr lvl="2" indent="-225425">
              <a:spcBef>
                <a:spcPts val="700"/>
              </a:spcBef>
              <a:buClrTx/>
              <a:buSzPct val="6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800" b="1" dirty="0">
                <a:solidFill>
                  <a:srgbClr val="000000"/>
                </a:solidFill>
                <a:latin typeface="Times New Roman" pitchFamily="16" charset="0"/>
              </a:rPr>
              <a:t>		</a:t>
            </a:r>
            <a:r>
              <a:rPr lang="en-US" sz="2800" b="1" dirty="0">
                <a:solidFill>
                  <a:srgbClr val="0000FF"/>
                </a:solidFill>
                <a:latin typeface="Times New Roman" pitchFamily="16" charset="0"/>
              </a:rPr>
              <a:t>&lt;frame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6" charset="0"/>
              </a:rPr>
              <a:t>src</a:t>
            </a:r>
            <a:r>
              <a:rPr lang="en-US" sz="2800" b="1" dirty="0">
                <a:solidFill>
                  <a:srgbClr val="0000FF"/>
                </a:solidFill>
                <a:latin typeface="Times New Roman" pitchFamily="16" charset="0"/>
              </a:rPr>
              <a:t>=“header.html”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6" charset="0"/>
              </a:rPr>
              <a:t>noresize</a:t>
            </a:r>
            <a:r>
              <a:rPr lang="en-US" sz="2800" b="1" dirty="0">
                <a:solidFill>
                  <a:srgbClr val="0000FF"/>
                </a:solidFill>
                <a:latin typeface="Times New Roman" pitchFamily="16" charset="0"/>
              </a:rPr>
              <a:t> scrolling=no&gt;</a:t>
            </a:r>
          </a:p>
          <a:p>
            <a:pPr lvl="2" indent="-225425">
              <a:spcBef>
                <a:spcPts val="700"/>
              </a:spcBef>
              <a:buClrTx/>
              <a:buSzPct val="6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800" b="1" dirty="0">
                <a:solidFill>
                  <a:srgbClr val="0000FF"/>
                </a:solidFill>
                <a:latin typeface="Times New Roman" pitchFamily="16" charset="0"/>
              </a:rPr>
              <a:t>		&lt;frame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6" charset="0"/>
              </a:rPr>
              <a:t>src</a:t>
            </a:r>
            <a:r>
              <a:rPr lang="en-US" sz="2800" b="1" dirty="0">
                <a:solidFill>
                  <a:srgbClr val="0000FF"/>
                </a:solidFill>
                <a:latin typeface="Times New Roman" pitchFamily="16" charset="0"/>
              </a:rPr>
              <a:t>=“body.html”&gt;</a:t>
            </a:r>
          </a:p>
          <a:p>
            <a:pPr lvl="2" indent="-225425">
              <a:spcBef>
                <a:spcPts val="700"/>
              </a:spcBef>
              <a:buClrTx/>
              <a:buSzPct val="6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800" b="1" dirty="0">
                <a:solidFill>
                  <a:srgbClr val="0000FF"/>
                </a:solidFill>
                <a:latin typeface="Times New Roman" pitchFamily="16" charset="0"/>
              </a:rPr>
              <a:t>		&lt;frame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6" charset="0"/>
              </a:rPr>
              <a:t>src</a:t>
            </a:r>
            <a:r>
              <a:rPr lang="en-US" sz="2800" b="1" dirty="0">
                <a:solidFill>
                  <a:srgbClr val="0000FF"/>
                </a:solidFill>
                <a:latin typeface="Times New Roman" pitchFamily="16" charset="0"/>
              </a:rPr>
              <a:t>=“navigationbar.html” </a:t>
            </a:r>
            <a:r>
              <a:rPr lang="en-US" sz="2800" b="1" dirty="0" err="1">
                <a:solidFill>
                  <a:srgbClr val="FFCC66"/>
                </a:solidFill>
                <a:latin typeface="Times New Roman" pitchFamily="16" charset="0"/>
              </a:rPr>
              <a:t>noresize</a:t>
            </a:r>
            <a:r>
              <a:rPr lang="en-US" sz="2800" b="1" dirty="0">
                <a:solidFill>
                  <a:srgbClr val="0000FF"/>
                </a:solidFill>
                <a:latin typeface="Times New Roman" pitchFamily="16" charset="0"/>
              </a:rPr>
              <a:t>   </a:t>
            </a:r>
            <a:r>
              <a:rPr lang="en-US" sz="2800" b="1" dirty="0">
                <a:solidFill>
                  <a:srgbClr val="FFCC66"/>
                </a:solidFill>
                <a:latin typeface="Times New Roman" pitchFamily="16" charset="0"/>
              </a:rPr>
              <a:t>scrolling=no</a:t>
            </a:r>
            <a:r>
              <a:rPr lang="en-US" sz="2800" b="1" dirty="0">
                <a:solidFill>
                  <a:srgbClr val="0000FF"/>
                </a:solidFill>
                <a:latin typeface="Times New Roman" pitchFamily="16" charset="0"/>
              </a:rPr>
              <a:t>&gt;</a:t>
            </a:r>
          </a:p>
          <a:p>
            <a:pPr lvl="2" indent="-225425">
              <a:spcBef>
                <a:spcPts val="700"/>
              </a:spcBef>
              <a:buClrTx/>
              <a:buSzPct val="6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6" charset="0"/>
              </a:rPr>
              <a:t>&lt;/frameset&gt;</a:t>
            </a:r>
          </a:p>
          <a:p>
            <a:pPr lvl="2" indent="-227013">
              <a:spcBef>
                <a:spcPts val="700"/>
              </a:spcBef>
              <a:buClrTx/>
              <a:buSzPct val="6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endParaRPr lang="en-US" sz="2800" b="1" dirty="0">
              <a:solidFill>
                <a:srgbClr val="FF0000"/>
              </a:solidFill>
              <a:latin typeface="Times New Roman" pitchFamily="16" charset="0"/>
            </a:endParaRP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42980AF-B5A8-4DB4-B8D3-BC1593437730}" type="slidenum">
              <a:rPr lang="ar-SA">
                <a:solidFill>
                  <a:srgbClr val="FFFFFF"/>
                </a:solidFill>
                <a:ea typeface="Majalla UI"/>
              </a:rPr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>
              <a:solidFill>
                <a:srgbClr val="FFFFFF"/>
              </a:solidFill>
              <a:ea typeface="Osaka" charset="0"/>
              <a:cs typeface="Osaka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BE707124B94846A1D8FC91438576E3" ma:contentTypeVersion="10" ma:contentTypeDescription="Create a new document." ma:contentTypeScope="" ma:versionID="d8342a6ac742f292cbc81bd13943861d">
  <xsd:schema xmlns:xsd="http://www.w3.org/2001/XMLSchema" xmlns:xs="http://www.w3.org/2001/XMLSchema" xmlns:p="http://schemas.microsoft.com/office/2006/metadata/properties" xmlns:ns2="fb2d8d9f-9ff6-4c38-a9e3-18ed17426c74" xmlns:ns3="d0c6d0d3-fec7-40a9-99a8-17c336cbdad9" targetNamespace="http://schemas.microsoft.com/office/2006/metadata/properties" ma:root="true" ma:fieldsID="f1eb588376469d6756024d3287b8b008" ns2:_="" ns3:_="">
    <xsd:import namespace="fb2d8d9f-9ff6-4c38-a9e3-18ed17426c74"/>
    <xsd:import namespace="d0c6d0d3-fec7-40a9-99a8-17c336cbda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2d8d9f-9ff6-4c38-a9e3-18ed17426c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6d0d3-fec7-40a9-99a8-17c336cbdad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D8880D-3536-41BE-AA4E-9CD6AE8F48CE}"/>
</file>

<file path=customXml/itemProps2.xml><?xml version="1.0" encoding="utf-8"?>
<ds:datastoreItem xmlns:ds="http://schemas.openxmlformats.org/officeDocument/2006/customXml" ds:itemID="{3346ED5E-5F7E-4EDC-99DB-8119DB046C5E}"/>
</file>

<file path=customXml/itemProps3.xml><?xml version="1.0" encoding="utf-8"?>
<ds:datastoreItem xmlns:ds="http://schemas.openxmlformats.org/officeDocument/2006/customXml" ds:itemID="{D99A81CA-756F-4D50-BA61-7A025AF71ED3}"/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813</Words>
  <Application>Microsoft Office PowerPoint</Application>
  <PresentationFormat>On-screen Show (4:3)</PresentationFormat>
  <Paragraphs>135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Lucida Sans Unicode</vt:lpstr>
      <vt:lpstr>Majalla UI</vt:lpstr>
      <vt:lpstr>Osaka</vt:lpstr>
      <vt:lpstr>Times New Roman</vt:lpstr>
      <vt:lpstr>Wingdings</vt:lpstr>
      <vt:lpstr>Office Theme</vt:lpstr>
      <vt:lpstr>HTML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Jiitu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dc:creator>shikha.jain</dc:creator>
  <cp:lastModifiedBy>Hunter</cp:lastModifiedBy>
  <cp:revision>27</cp:revision>
  <dcterms:created xsi:type="dcterms:W3CDTF">2019-08-07T04:29:03Z</dcterms:created>
  <dcterms:modified xsi:type="dcterms:W3CDTF">2022-02-06T14:48:31Z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0x010100BBBE707124B94846A1D8FC91438576E3</vt:lpwstr>
  </property>
</Properties>
</file>