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0"/>
  </p:notesMasterIdLst>
  <p:sldIdLst>
    <p:sldId id="256" r:id="rId2"/>
    <p:sldId id="257" r:id="rId3"/>
    <p:sldId id="258" r:id="rId4"/>
    <p:sldId id="284" r:id="rId5"/>
    <p:sldId id="285" r:id="rId6"/>
    <p:sldId id="286" r:id="rId7"/>
    <p:sldId id="28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8" y="5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100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022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547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306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691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17</a:t>
            </a:fld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958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486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8705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1066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2307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5206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927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9842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4998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150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5314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263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2414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2161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812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14311" marR="0" lvl="0" indent="-2127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/>
          </a:p>
        </p:txBody>
      </p:sp>
      <p:sp>
        <p:nvSpPr>
          <p:cNvPr id="257" name="Google Shape;2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8" name="Google Shape;258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37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14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91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28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0231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14311" marR="0" lvl="0" indent="-2127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650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4847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14311" marR="0" lvl="0" indent="-2127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41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History/19921103-hypertext/hypertext/WWW/TheProjec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att_body_vlink.asp" TargetMode="External"/><Relationship Id="rId3" Type="http://schemas.openxmlformats.org/officeDocument/2006/relationships/hyperlink" Target="https://www.w3schools.com/tags/att_body_bgcolor.asp" TargetMode="External"/><Relationship Id="rId7" Type="http://schemas.openxmlformats.org/officeDocument/2006/relationships/hyperlink" Target="https://www.w3schools.com/tags/att_body_link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att_body_alink.asp" TargetMode="External"/><Relationship Id="rId5" Type="http://schemas.openxmlformats.org/officeDocument/2006/relationships/hyperlink" Target="https://www.w3schools.com/tags/att_body_background.asp" TargetMode="External"/><Relationship Id="rId4" Type="http://schemas.openxmlformats.org/officeDocument/2006/relationships/hyperlink" Target="https://www.w3schools.com/tags/att_body_text.asp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1" i="0" u="none" dirty="0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Introduction to HTML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"/>
              <a:buNone/>
            </a:pPr>
            <a:r>
              <a:rPr lang="en-US" sz="4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Tags and Attributes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endParaRPr sz="3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787400"/>
            <a:ext cx="7991475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71500" y="285750"/>
            <a:ext cx="8080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 strike="noStrike" cap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HTML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strike="noStrike" cap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Tags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533400" y="1143000"/>
            <a:ext cx="7772400" cy="5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500" tIns="46075" rIns="182500" bIns="46075" anchor="t" anchorCtr="0">
            <a:noAutofit/>
          </a:bodyPr>
          <a:lstStyle/>
          <a:p>
            <a:pPr marL="339725" marR="0" lvl="0" indent="-339725" algn="just" rtl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All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HTML tags are </a:t>
            </a:r>
            <a:endParaRPr dirty="0"/>
          </a:p>
          <a:p>
            <a:pPr marL="796925" marR="0" lvl="1" indent="-339725" algn="just" rtl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made up of a tag name </a:t>
            </a:r>
            <a:endParaRPr dirty="0"/>
          </a:p>
          <a:p>
            <a:pPr marL="796925" marR="0" lvl="1" indent="-339725" algn="just" rtl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Enclosed within &lt; and &gt; brackets.</a:t>
            </a:r>
            <a:endParaRPr dirty="0"/>
          </a:p>
          <a:p>
            <a:pPr marL="796925" marR="0" lvl="1" indent="-339725" algn="just" rtl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Sometimes followed by an optional list of attributes which all appear between angle brackets &lt;  &gt;</a:t>
            </a:r>
            <a:endParaRPr dirty="0"/>
          </a:p>
          <a:p>
            <a:pPr marL="796925" marR="0" lvl="1" indent="-339725" algn="just" rtl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Attributes are properties that extend or refine the tag’s functions</a:t>
            </a:r>
            <a:endParaRPr dirty="0"/>
          </a:p>
          <a:p>
            <a:pPr marL="339725" marR="0" lvl="0" indent="-339725" algn="just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Nothing within the brackets will be displayed by the browser </a:t>
            </a:r>
            <a:endParaRPr dirty="0"/>
          </a:p>
          <a:p>
            <a:pPr marL="339725" marR="0" lvl="0" indent="-339725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Tags and attributes...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685800" y="1714500"/>
            <a:ext cx="77724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lvl="0" indent="-339725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endParaRPr dirty="0"/>
          </a:p>
          <a:p>
            <a:pPr marL="339725" lvl="0" indent="-339725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2575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 </a:t>
            </a:r>
            <a:r>
              <a:rPr lang="en-US" sz="2400" b="1" i="1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bgcolor</a:t>
            </a:r>
            <a:r>
              <a:rPr lang="en-US" sz="2400" b="1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=“khaki” text=“#000000”  &gt;</a:t>
            </a:r>
            <a:endParaRPr dirty="0"/>
          </a:p>
          <a:p>
            <a:pPr marL="339725" lvl="0" indent="-339725" algn="just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2860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Times New Roman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Attributes are added within a tag to extend a tag’s action.</a:t>
            </a:r>
            <a:endParaRPr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2860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Times New Roman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add multiple attributes within a single tag.</a:t>
            </a:r>
            <a:endParaRPr dirty="0"/>
          </a:p>
          <a:p>
            <a:pPr marL="1143000" lvl="2" indent="-22860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Times New Roman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come after the tag name;  </a:t>
            </a:r>
            <a:endParaRPr dirty="0"/>
          </a:p>
          <a:p>
            <a:pPr marL="1143000" lvl="2" indent="-22860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Times New Roman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attribute should be separated by one or more spaces.</a:t>
            </a:r>
            <a:endParaRPr dirty="0"/>
          </a:p>
          <a:p>
            <a:pPr marL="1143000" lvl="2" indent="-22860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Times New Roman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attributes take values, which follow an equal sign “=“  after the attribute’s name.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609600" y="152400"/>
            <a:ext cx="8080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Standalone Tags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533400" y="1928812"/>
            <a:ext cx="7772400" cy="348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500" tIns="46075" rIns="182500" bIns="46075" anchor="t" anchorCtr="0">
            <a:noAutofit/>
          </a:bodyPr>
          <a:lstStyle/>
          <a:p>
            <a:pPr marL="739775" marR="0" lvl="1" indent="-282575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There are a few HTML tags which do not use an end tag and are used for standalone elements on the page:</a:t>
            </a:r>
            <a:endParaRPr dirty="0"/>
          </a:p>
          <a:p>
            <a:pPr marL="914400" marR="0" lvl="2" indent="-225425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914400" marR="0" lvl="2" indent="-225425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img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&gt;				to display an image</a:t>
            </a:r>
            <a:endParaRPr dirty="0"/>
          </a:p>
          <a:p>
            <a:pPr marL="914400" marR="0" lvl="2" indent="-225425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&lt;BR&gt;				Line break</a:t>
            </a:r>
            <a:endParaRPr dirty="0"/>
          </a:p>
          <a:p>
            <a:pPr marL="914400" marR="0" lvl="2" indent="-225425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&lt;HR&gt;                  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	horizontal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line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Nested Tags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Whenever you have HTML tags within other HTML tags, you must close the nearest tag first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Example:</a:t>
            </a:r>
            <a:endParaRPr dirty="0"/>
          </a:p>
          <a:p>
            <a:pPr marL="342900" lvl="0" indent="-1397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endParaRPr sz="32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 "/>
            </a:pPr>
            <a:r>
              <a:rPr lang="en-US" sz="2800" b="1" i="1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&lt;H1&gt; </a:t>
            </a:r>
            <a:r>
              <a:rPr lang="en-US" sz="2800" b="1" i="1" u="none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&lt;I&gt;</a:t>
            </a:r>
            <a:r>
              <a:rPr lang="en-US" sz="2800" b="1" i="1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The Nation </a:t>
            </a:r>
            <a:r>
              <a:rPr lang="en-US" sz="2800" b="1" i="1" u="none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&lt;/I&gt;</a:t>
            </a:r>
            <a:r>
              <a:rPr lang="en-US" sz="2800" b="1" i="1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&lt;/H1&gt;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Comments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marR="0" lvl="0" indent="-339725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 will NOT display comment text</a:t>
            </a: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9725" marR="0" lvl="0" indent="-339725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9725" marR="0" lvl="0" indent="-339725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 b="1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&lt;!--  This is a comment          --&gt;</a:t>
            </a:r>
            <a:endParaRPr dirty="0"/>
          </a:p>
          <a:p>
            <a:pPr marL="339725" marR="0" lvl="0" indent="-339725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9725" marR="0" lvl="0" indent="-339725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9725" marR="0" lvl="0" indent="-339725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 b="1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&lt;!--  This is another</a:t>
            </a:r>
            <a:endParaRPr dirty="0"/>
          </a:p>
          <a:p>
            <a:pPr marL="339725" marR="0" lvl="0" indent="-339725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comment          </a:t>
            </a:r>
            <a:endParaRPr dirty="0"/>
          </a:p>
          <a:p>
            <a:pPr marL="339725" marR="0" lvl="0" indent="-339725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--&gt;</a:t>
            </a:r>
            <a:endParaRPr dirty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endParaRPr sz="3200" b="1" i="1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&lt;!DOCTYPE&gt; Declaration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&lt;!DOCTYPE&gt; declaration is not an HTML tag</a:t>
            </a:r>
            <a:endParaRPr dirty="0"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endParaRPr sz="32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 is an instruction to the web browser about what version of HTML the page is written in.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Structure of a Web Page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214312" y="1928812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All Web pages share a common structure</a:t>
            </a:r>
            <a:endParaRPr dirty="0"/>
          </a:p>
          <a:p>
            <a:pPr marL="342900" lvl="0" indent="-1651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sz="28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All Web pages should contain a pair of &lt;HTML&gt;, &lt;HEAD&gt;, &lt;TITLE&gt;, and &lt;BODY&gt; tags</a:t>
            </a:r>
            <a:endParaRPr dirty="0"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5000625" y="1928812"/>
            <a:ext cx="3929062" cy="411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Example &lt;/TITLE&gt;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This is where you would include the text and images on your Web page.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28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sz="28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Creating HTML page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Write the HTML tags in a notepad and save the file as </a:t>
            </a:r>
            <a:r>
              <a:rPr lang="en-US" sz="3200" b="0" i="1" u="none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name.</a:t>
            </a:r>
            <a:r>
              <a:rPr lang="en-US" sz="32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html</a:t>
            </a:r>
            <a:endParaRPr dirty="0"/>
          </a:p>
          <a:p>
            <a:pPr marL="342900" lvl="0" indent="-1397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endParaRPr sz="3200" b="1" i="1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Now open the file in any browser to see the HTML page.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The &lt;TITLE&gt; Tag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Choose the title of your Web page carefully. The title of a Web page determines its ranking in certain search engines</a:t>
            </a:r>
            <a:endParaRPr dirty="0"/>
          </a:p>
          <a:p>
            <a:pPr marL="34290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title will also appear on Favorite lists, History lists, and Bookmark lists to identify your page</a:t>
            </a:r>
            <a:endParaRPr dirty="0"/>
          </a:p>
          <a:p>
            <a:pPr marL="34290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b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&lt;title&gt; My First Page  &lt;/title&gt;</a:t>
            </a:r>
            <a:b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What is HTML?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6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HTML: </a:t>
            </a:r>
            <a:r>
              <a:rPr lang="en-US" sz="2800" b="0" i="0" u="none" dirty="0" err="1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HyperText</a:t>
            </a:r>
            <a:r>
              <a:rPr lang="en-US" sz="2800" b="0" i="0" u="none" dirty="0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 Markup Language</a:t>
            </a:r>
            <a:r>
              <a:rPr lang="en-US" sz="28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endParaRPr dirty="0"/>
          </a:p>
          <a:p>
            <a:pPr marL="342900" lvl="0" indent="-1651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sz="28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Language used to create Web pages</a:t>
            </a:r>
            <a:endParaRPr dirty="0"/>
          </a:p>
          <a:p>
            <a:pPr marL="342900" lvl="0" indent="-1651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sz="28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Using HTML, you can create a Web page with </a:t>
            </a:r>
            <a:endParaRPr dirty="0"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Text</a:t>
            </a:r>
            <a:endParaRPr dirty="0"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Graphics</a:t>
            </a:r>
            <a:endParaRPr dirty="0"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Sound</a:t>
            </a:r>
            <a:endParaRPr dirty="0"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video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163" y="985515"/>
            <a:ext cx="8229600" cy="975577"/>
          </a:xfrm>
        </p:spPr>
        <p:txBody>
          <a:bodyPr/>
          <a:lstStyle/>
          <a:p>
            <a:r>
              <a:rPr lang="en-US" altLang="en-US" dirty="0"/>
              <a:t>Structural Tags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63192"/>
            <a:ext cx="7924800" cy="4097424"/>
          </a:xfrm>
        </p:spPr>
        <p:txBody>
          <a:bodyPr>
            <a:noAutofit/>
          </a:bodyPr>
          <a:lstStyle/>
          <a:p>
            <a:pPr marL="244345" indent="-238915">
              <a:buNone/>
            </a:pPr>
            <a:r>
              <a:rPr lang="en-US" altLang="en-US" sz="1710" dirty="0"/>
              <a:t>&lt;HTML&gt;</a:t>
            </a:r>
          </a:p>
          <a:p>
            <a:pPr marL="244345" indent="-238915">
              <a:buNone/>
            </a:pPr>
            <a:r>
              <a:rPr lang="en-US" altLang="en-US" sz="1710" dirty="0"/>
              <a:t>     These tags enclose the entire Web page document.</a:t>
            </a:r>
          </a:p>
          <a:p>
            <a:pPr marL="244345" indent="-238915">
              <a:buNone/>
            </a:pPr>
            <a:r>
              <a:rPr lang="en-US" altLang="en-US" sz="1710" dirty="0"/>
              <a:t>&lt;/HTML&gt;</a:t>
            </a:r>
          </a:p>
          <a:p>
            <a:pPr marL="244345" indent="-238915">
              <a:buNone/>
            </a:pPr>
            <a:endParaRPr lang="en-US" altLang="en-US" sz="1710" dirty="0"/>
          </a:p>
          <a:p>
            <a:pPr marL="244345" indent="-238915">
              <a:buNone/>
            </a:pPr>
            <a:r>
              <a:rPr lang="en-US" altLang="en-US" sz="1710" dirty="0"/>
              <a:t>&lt;HEAD&gt;</a:t>
            </a:r>
          </a:p>
          <a:p>
            <a:pPr marL="244345" indent="-238915">
              <a:buNone/>
            </a:pPr>
            <a:r>
              <a:rPr lang="en-US" altLang="en-US" sz="1710" dirty="0"/>
              <a:t>    These tags enclose the Head part of the document</a:t>
            </a:r>
          </a:p>
          <a:p>
            <a:pPr marL="244345" indent="-238915">
              <a:buNone/>
            </a:pPr>
            <a:r>
              <a:rPr lang="en-US" altLang="en-US" sz="1710" dirty="0"/>
              <a:t>&lt;/HEAD&gt;</a:t>
            </a:r>
          </a:p>
          <a:p>
            <a:pPr marL="244345" indent="-238915">
              <a:buNone/>
            </a:pPr>
            <a:endParaRPr lang="en-US" altLang="en-US" sz="1710" dirty="0"/>
          </a:p>
          <a:p>
            <a:pPr marL="244345" indent="-238915">
              <a:buNone/>
            </a:pPr>
            <a:r>
              <a:rPr lang="en-US" altLang="en-US" sz="1710" dirty="0"/>
              <a:t>&lt;TITLE&gt;</a:t>
            </a:r>
            <a:br>
              <a:rPr lang="en-US" altLang="en-US" sz="1710" dirty="0"/>
            </a:br>
            <a:r>
              <a:rPr lang="en-US" altLang="en-US" sz="1710" dirty="0"/>
              <a:t>These tags enclose the title of the document.  This text appears in the title bar in the browser and on the bookmark list if someone bookmarks your web page.</a:t>
            </a:r>
          </a:p>
          <a:p>
            <a:pPr marL="244345" indent="-238915">
              <a:buNone/>
            </a:pPr>
            <a:r>
              <a:rPr lang="en-US" altLang="en-US" sz="1710" dirty="0"/>
              <a:t>&lt;/TITLE&gt;</a:t>
            </a:r>
          </a:p>
        </p:txBody>
      </p:sp>
    </p:spTree>
    <p:extLst>
      <p:ext uri="{BB962C8B-B14F-4D97-AF65-F5344CB8AC3E}">
        <p14:creationId xmlns:p14="http://schemas.microsoft.com/office/powerpoint/2010/main" val="800603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3727" y="1046602"/>
            <a:ext cx="8229600" cy="975577"/>
          </a:xfrm>
        </p:spPr>
        <p:txBody>
          <a:bodyPr/>
          <a:lstStyle/>
          <a:p>
            <a:r>
              <a:rPr lang="en-US" altLang="en-US" dirty="0"/>
              <a:t>Sample Structure of a Web Site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40250" y="2146170"/>
            <a:ext cx="7848600" cy="305680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390952" algn="l"/>
              </a:tabLst>
            </a:pPr>
            <a:r>
              <a:rPr lang="en-US" altLang="en-US" sz="2223" dirty="0"/>
              <a:t>&lt;HTML&gt;</a:t>
            </a:r>
          </a:p>
          <a:p>
            <a:pPr marL="0" indent="0">
              <a:buNone/>
              <a:tabLst>
                <a:tab pos="390952" algn="l"/>
              </a:tabLst>
            </a:pPr>
            <a:r>
              <a:rPr lang="en-US" altLang="en-US" sz="2223" dirty="0"/>
              <a:t>	&lt;HEAD&gt;</a:t>
            </a:r>
          </a:p>
          <a:p>
            <a:pPr marL="0" indent="0">
              <a:buNone/>
              <a:tabLst>
                <a:tab pos="390952" algn="l"/>
              </a:tabLst>
            </a:pPr>
            <a:r>
              <a:rPr lang="en-US" altLang="en-US" sz="2223" dirty="0"/>
              <a:t>		&lt;TITLE&gt; John Q. Public's Web Page &lt;/TITLE&gt;</a:t>
            </a:r>
          </a:p>
          <a:p>
            <a:pPr marL="0" indent="0">
              <a:buNone/>
              <a:tabLst>
                <a:tab pos="390952" algn="l"/>
              </a:tabLst>
            </a:pPr>
            <a:r>
              <a:rPr lang="en-US" altLang="en-US" sz="2223" dirty="0"/>
              <a:t>	&lt;/HEAD&gt;</a:t>
            </a:r>
          </a:p>
          <a:p>
            <a:pPr marL="0" indent="0">
              <a:buNone/>
              <a:tabLst>
                <a:tab pos="390952" algn="l"/>
              </a:tabLst>
            </a:pPr>
            <a:endParaRPr lang="en-US" altLang="en-US" sz="2223" dirty="0"/>
          </a:p>
          <a:p>
            <a:pPr marL="0" indent="0">
              <a:buNone/>
              <a:tabLst>
                <a:tab pos="390952" algn="l"/>
              </a:tabLst>
            </a:pPr>
            <a:r>
              <a:rPr lang="en-US" altLang="en-US" sz="2223" dirty="0"/>
              <a:t>	&lt;BODY&gt;</a:t>
            </a:r>
          </a:p>
          <a:p>
            <a:pPr marL="0" indent="0">
              <a:buNone/>
              <a:tabLst>
                <a:tab pos="390952" algn="l"/>
              </a:tabLst>
            </a:pPr>
            <a:r>
              <a:rPr lang="en-US" altLang="en-US" sz="2223" dirty="0"/>
              <a:t>		This is John Public's Webpage!</a:t>
            </a:r>
          </a:p>
          <a:p>
            <a:pPr marL="0" indent="0">
              <a:buNone/>
              <a:tabLst>
                <a:tab pos="390952" algn="l"/>
              </a:tabLst>
            </a:pPr>
            <a:r>
              <a:rPr lang="en-US" altLang="en-US" sz="2223" dirty="0"/>
              <a:t>	&lt;/BODY&gt;</a:t>
            </a:r>
          </a:p>
          <a:p>
            <a:pPr marL="0" indent="0">
              <a:buNone/>
              <a:tabLst>
                <a:tab pos="390952" algn="l"/>
              </a:tabLst>
            </a:pPr>
            <a:r>
              <a:rPr lang="en-US" altLang="en-US" sz="2223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34549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9163" y="1046602"/>
            <a:ext cx="8229600" cy="975577"/>
          </a:xfrm>
        </p:spPr>
        <p:txBody>
          <a:bodyPr/>
          <a:lstStyle/>
          <a:p>
            <a:r>
              <a:rPr lang="en-US" altLang="en-US" dirty="0"/>
              <a:t>Header Tags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62424" y="1840735"/>
            <a:ext cx="7848600" cy="2796654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2223" dirty="0"/>
              <a:t>Header Tags -- Used for marking sections and subsections in a document.</a:t>
            </a:r>
          </a:p>
          <a:p>
            <a:pPr>
              <a:buFontTx/>
              <a:buNone/>
            </a:pPr>
            <a:endParaRPr lang="en-US" altLang="en-US" sz="2223" dirty="0"/>
          </a:p>
          <a:p>
            <a:pPr>
              <a:buFontTx/>
              <a:buNone/>
            </a:pPr>
            <a:r>
              <a:rPr lang="en-US" altLang="en-US" sz="2223" dirty="0"/>
              <a:t>&lt;H1&gt;Header 1 -- Giant-sized and bold &lt;/H1&gt;</a:t>
            </a:r>
          </a:p>
          <a:p>
            <a:pPr>
              <a:buFontTx/>
              <a:buNone/>
            </a:pPr>
            <a:r>
              <a:rPr lang="en-US" altLang="en-US" sz="2223" dirty="0"/>
              <a:t>&lt;H2&gt;Header 2 -- Large and bold &lt;/H2&gt;</a:t>
            </a:r>
          </a:p>
          <a:p>
            <a:pPr>
              <a:buFontTx/>
              <a:buNone/>
            </a:pPr>
            <a:r>
              <a:rPr lang="en-US" altLang="en-US" sz="2223" dirty="0"/>
              <a:t>&lt;H3&gt;Header 3 -- Normal-sized and bold &lt;/H3&gt;</a:t>
            </a:r>
          </a:p>
          <a:p>
            <a:pPr>
              <a:buFontTx/>
              <a:buNone/>
            </a:pPr>
            <a:r>
              <a:rPr lang="en-US" altLang="en-US" sz="2223" dirty="0"/>
              <a:t>&lt;H4&gt;Header 4 -- Small and bold &lt;/H4&gt;</a:t>
            </a:r>
          </a:p>
          <a:p>
            <a:pPr>
              <a:buFontTx/>
              <a:buNone/>
            </a:pPr>
            <a:r>
              <a:rPr lang="en-US" altLang="en-US" sz="2223" dirty="0"/>
              <a:t>&lt;H5&gt;Header 5 -- Very Small and bold &lt;/H5&gt;</a:t>
            </a:r>
          </a:p>
          <a:p>
            <a:pPr>
              <a:buFontTx/>
              <a:buNone/>
            </a:pPr>
            <a:r>
              <a:rPr lang="en-US" altLang="en-US" sz="2223" dirty="0"/>
              <a:t>&lt;H6&gt;Header 6 -- Tiny and bold &lt;/H6&gt;</a:t>
            </a:r>
          </a:p>
        </p:txBody>
      </p:sp>
    </p:spTree>
    <p:extLst>
      <p:ext uri="{BB962C8B-B14F-4D97-AF65-F5344CB8AC3E}">
        <p14:creationId xmlns:p14="http://schemas.microsoft.com/office/powerpoint/2010/main" val="3599319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6245"/>
            <a:ext cx="8229600" cy="975577"/>
          </a:xfrm>
        </p:spPr>
        <p:txBody>
          <a:bodyPr/>
          <a:lstStyle/>
          <a:p>
            <a:r>
              <a:rPr lang="en-US" altLang="en-US" dirty="0"/>
              <a:t>Header Tags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2323346"/>
            <a:ext cx="7924800" cy="32519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762" b="1"/>
              <a:t>H1 = Giant-sized and bold</a:t>
            </a:r>
            <a:endParaRPr lang="en-US" altLang="en-US" sz="3078" b="1"/>
          </a:p>
          <a:p>
            <a:pPr marL="0" indent="0">
              <a:buNone/>
            </a:pPr>
            <a:endParaRPr lang="en-US" altLang="en-US" sz="1026" b="1"/>
          </a:p>
          <a:p>
            <a:pPr marL="0" indent="0">
              <a:buNone/>
            </a:pPr>
            <a:r>
              <a:rPr lang="en-US" altLang="en-US" sz="3078" b="1"/>
              <a:t>H2 = Large and bold</a:t>
            </a:r>
            <a:endParaRPr lang="en-US" altLang="en-US" b="1"/>
          </a:p>
          <a:p>
            <a:pPr marL="0" indent="0">
              <a:buNone/>
            </a:pPr>
            <a:endParaRPr lang="en-US" altLang="en-US" sz="1026" b="1"/>
          </a:p>
          <a:p>
            <a:pPr marL="0" indent="0">
              <a:buNone/>
            </a:pPr>
            <a:r>
              <a:rPr lang="en-US" altLang="en-US" sz="2052" b="1"/>
              <a:t>H3 = Normal-sized and bold</a:t>
            </a:r>
            <a:endParaRPr lang="en-US" altLang="en-US" b="1"/>
          </a:p>
          <a:p>
            <a:pPr marL="0" indent="0">
              <a:buNone/>
            </a:pPr>
            <a:endParaRPr lang="en-US" altLang="en-US" sz="1026" b="1"/>
          </a:p>
          <a:p>
            <a:pPr marL="0" indent="0">
              <a:buNone/>
            </a:pPr>
            <a:r>
              <a:rPr lang="en-US" altLang="en-US" sz="1539" b="1"/>
              <a:t>H4 = Small and bold</a:t>
            </a:r>
            <a:br>
              <a:rPr lang="en-US" altLang="en-US" sz="1539" b="1"/>
            </a:br>
            <a:endParaRPr lang="en-US" altLang="en-US" sz="1026" b="1"/>
          </a:p>
          <a:p>
            <a:pPr marL="0" indent="0">
              <a:buNone/>
            </a:pPr>
            <a:r>
              <a:rPr lang="en-US" altLang="en-US" sz="1197" b="1"/>
              <a:t>H5 = Very Small and bold</a:t>
            </a:r>
            <a:endParaRPr lang="en-US" altLang="en-US" b="1"/>
          </a:p>
          <a:p>
            <a:pPr marL="0" indent="0">
              <a:buNone/>
            </a:pPr>
            <a:endParaRPr lang="en-US" altLang="en-US" sz="1026" b="1"/>
          </a:p>
          <a:p>
            <a:pPr marL="0" indent="0">
              <a:buNone/>
            </a:pPr>
            <a:r>
              <a:rPr lang="en-US" altLang="en-US" sz="1026" b="1"/>
              <a:t>H6 = Tiny and bold</a:t>
            </a:r>
          </a:p>
        </p:txBody>
      </p:sp>
    </p:spTree>
    <p:extLst>
      <p:ext uri="{BB962C8B-B14F-4D97-AF65-F5344CB8AC3E}">
        <p14:creationId xmlns:p14="http://schemas.microsoft.com/office/powerpoint/2010/main" val="2123606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6245"/>
            <a:ext cx="8229600" cy="975577"/>
          </a:xfrm>
        </p:spPr>
        <p:txBody>
          <a:bodyPr/>
          <a:lstStyle/>
          <a:p>
            <a:r>
              <a:rPr lang="en-US" altLang="en-US" dirty="0"/>
              <a:t>Breaking Lines and Paragraphs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81" dirty="0"/>
              <a:t>&lt;P&gt; text &lt;/P&gt;</a:t>
            </a:r>
          </a:p>
          <a:p>
            <a:pPr lvl="1"/>
            <a:r>
              <a:rPr lang="en-US" altLang="en-US" sz="1881" dirty="0"/>
              <a:t>Paragraph tag</a:t>
            </a:r>
          </a:p>
          <a:p>
            <a:pPr lvl="1"/>
            <a:r>
              <a:rPr lang="en-US" altLang="en-US" sz="1881" dirty="0"/>
              <a:t>Most browsers render (process) this with blank lines between each paragraph</a:t>
            </a:r>
          </a:p>
          <a:p>
            <a:r>
              <a:rPr lang="en-US" altLang="en-US" sz="1881" dirty="0"/>
              <a:t>&lt;BR&gt; </a:t>
            </a:r>
          </a:p>
          <a:p>
            <a:pPr lvl="1"/>
            <a:r>
              <a:rPr lang="en-US" altLang="en-US" sz="1881" dirty="0"/>
              <a:t>Line break tag</a:t>
            </a:r>
          </a:p>
          <a:p>
            <a:pPr lvl="1"/>
            <a:r>
              <a:rPr lang="en-US" altLang="en-US" sz="1881" dirty="0"/>
              <a:t>Used when the webmaster wants a carriage return but doesn't want a blank line to follow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057400" y="4729770"/>
            <a:ext cx="4323620" cy="151349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1539">
                <a:latin typeface="Times" pitchFamily="18" charset="0"/>
              </a:rPr>
              <a:t>Example:				text a</a:t>
            </a:r>
          </a:p>
          <a:p>
            <a:r>
              <a:rPr lang="en-US" altLang="en-US" sz="1539">
                <a:latin typeface="Times" pitchFamily="18" charset="0"/>
              </a:rPr>
              <a:t>  &lt;p&gt;text a&lt;/p&gt;			</a:t>
            </a:r>
          </a:p>
          <a:p>
            <a:r>
              <a:rPr lang="en-US" altLang="en-US" sz="1539">
                <a:latin typeface="Times" pitchFamily="18" charset="0"/>
              </a:rPr>
              <a:t>  &lt;p&gt;text b&lt;/p&gt;			text b</a:t>
            </a:r>
          </a:p>
          <a:p>
            <a:r>
              <a:rPr lang="en-US" altLang="en-US" sz="1539">
                <a:latin typeface="Times" pitchFamily="18" charset="0"/>
              </a:rPr>
              <a:t>  &lt;br&gt;text c			</a:t>
            </a:r>
          </a:p>
          <a:p>
            <a:r>
              <a:rPr lang="en-US" altLang="en-US" sz="1539">
                <a:latin typeface="Times" pitchFamily="18" charset="0"/>
              </a:rPr>
              <a:t>  &lt;br&gt;text d			text c</a:t>
            </a:r>
          </a:p>
          <a:p>
            <a:r>
              <a:rPr lang="en-US" altLang="en-US" sz="1539">
                <a:latin typeface="Times" pitchFamily="18" charset="0"/>
              </a:rPr>
              <a:t>				text d</a:t>
            </a:r>
            <a:endParaRPr lang="en-US" altLang="en-US" sz="1197">
              <a:latin typeface="Times" pitchFamily="18" charset="0"/>
            </a:endParaRP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3840035" y="5185040"/>
            <a:ext cx="976313" cy="41462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197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04800" y="4650743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197"/>
          </a:p>
        </p:txBody>
      </p:sp>
    </p:spTree>
    <p:extLst>
      <p:ext uri="{BB962C8B-B14F-4D97-AF65-F5344CB8AC3E}">
        <p14:creationId xmlns:p14="http://schemas.microsoft.com/office/powerpoint/2010/main" val="225139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6245"/>
            <a:ext cx="8229600" cy="975577"/>
          </a:xfrm>
        </p:spPr>
        <p:txBody>
          <a:bodyPr/>
          <a:lstStyle/>
          <a:p>
            <a:r>
              <a:rPr lang="en-US" altLang="en-US" dirty="0"/>
              <a:t>Horizontal Rule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63192"/>
            <a:ext cx="7848600" cy="403238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1171498" algn="l"/>
                <a:tab pos="1224439" algn="l"/>
                <a:tab pos="1565165" algn="l"/>
                <a:tab pos="1958831" algn="l"/>
                <a:tab pos="2448878" algn="l"/>
                <a:tab pos="2587340" algn="l"/>
              </a:tabLst>
            </a:pPr>
            <a:r>
              <a:rPr lang="en-US" altLang="en-US" dirty="0"/>
              <a:t>The &lt;HR&gt; tag puts a graphical line across the page.</a:t>
            </a:r>
          </a:p>
          <a:p>
            <a:pPr marL="0" indent="0">
              <a:buNone/>
              <a:tabLst>
                <a:tab pos="1171498" algn="l"/>
                <a:tab pos="1224439" algn="l"/>
                <a:tab pos="1565165" algn="l"/>
                <a:tab pos="1958831" algn="l"/>
                <a:tab pos="2448878" algn="l"/>
                <a:tab pos="2587340" algn="l"/>
              </a:tabLst>
            </a:pPr>
            <a:r>
              <a:rPr lang="en-US" altLang="en-US" dirty="0"/>
              <a:t>Ex:</a:t>
            </a:r>
          </a:p>
          <a:p>
            <a:pPr marL="0" indent="0">
              <a:buNone/>
              <a:tabLst>
                <a:tab pos="1171498" algn="l"/>
                <a:tab pos="1224439" algn="l"/>
                <a:tab pos="1565165" algn="l"/>
                <a:tab pos="1958831" algn="l"/>
                <a:tab pos="2448878" algn="l"/>
                <a:tab pos="2587340" algn="l"/>
              </a:tabLst>
            </a:pPr>
            <a:endParaRPr lang="en-US" altLang="en-US" dirty="0"/>
          </a:p>
          <a:p>
            <a:pPr marL="0" indent="0">
              <a:buNone/>
              <a:tabLst>
                <a:tab pos="1171498" algn="l"/>
                <a:tab pos="1224439" algn="l"/>
                <a:tab pos="1565165" algn="l"/>
                <a:tab pos="1958831" algn="l"/>
                <a:tab pos="2448878" algn="l"/>
                <a:tab pos="2587340" algn="l"/>
              </a:tabLst>
            </a:pPr>
            <a:endParaRPr lang="en-US" altLang="en-US" i="1" dirty="0"/>
          </a:p>
          <a:p>
            <a:pPr marL="0" indent="0">
              <a:buNone/>
              <a:tabLst>
                <a:tab pos="1171498" algn="l"/>
                <a:tab pos="1224439" algn="l"/>
                <a:tab pos="1565165" algn="l"/>
                <a:tab pos="1958831" algn="l"/>
                <a:tab pos="2448878" algn="l"/>
                <a:tab pos="2587340" algn="l"/>
              </a:tabLst>
            </a:pPr>
            <a:r>
              <a:rPr lang="en-US" altLang="en-US" i="1" dirty="0"/>
              <a:t>Horizontal Rule Attributes:</a:t>
            </a:r>
            <a:endParaRPr lang="en-US" altLang="en-US" dirty="0"/>
          </a:p>
          <a:p>
            <a:pPr marL="0" indent="0">
              <a:buNone/>
              <a:tabLst>
                <a:tab pos="1171498" algn="l"/>
                <a:tab pos="1224439" algn="l"/>
                <a:tab pos="1565165" algn="l"/>
                <a:tab pos="1958831" algn="l"/>
                <a:tab pos="2448878" algn="l"/>
                <a:tab pos="2587340" algn="l"/>
              </a:tabLst>
            </a:pPr>
            <a:r>
              <a:rPr lang="en-US" altLang="en-US" dirty="0"/>
              <a:t>NOSHADE -- A solid line with no shading</a:t>
            </a:r>
          </a:p>
          <a:p>
            <a:pPr marL="0" indent="0">
              <a:buNone/>
              <a:tabLst>
                <a:tab pos="1171498" algn="l"/>
                <a:tab pos="1224439" algn="l"/>
                <a:tab pos="1565165" algn="l"/>
                <a:tab pos="1958831" algn="l"/>
                <a:tab pos="2448878" algn="l"/>
                <a:tab pos="2587340" algn="l"/>
              </a:tabLst>
            </a:pPr>
            <a:r>
              <a:rPr lang="en-US" altLang="en-US" dirty="0"/>
              <a:t>WIDTH="xx%/xx" --	Controls the width of the line.  You may specify 					either percentage of the width of a page or actual 				pixel length</a:t>
            </a:r>
          </a:p>
          <a:p>
            <a:pPr marL="0" indent="0">
              <a:buNone/>
              <a:tabLst>
                <a:tab pos="1171498" algn="l"/>
                <a:tab pos="1224439" algn="l"/>
                <a:tab pos="1565165" algn="l"/>
                <a:tab pos="1958831" algn="l"/>
                <a:tab pos="2448878" algn="l"/>
                <a:tab pos="2587340" algn="l"/>
              </a:tabLst>
            </a:pPr>
            <a:r>
              <a:rPr lang="en-US" altLang="en-US" dirty="0"/>
              <a:t>SIZE="xx" -- Controls the height of the line.  You need to specify the</a:t>
            </a:r>
          </a:p>
          <a:p>
            <a:pPr marL="0" indent="0">
              <a:buNone/>
              <a:tabLst>
                <a:tab pos="1171498" algn="l"/>
                <a:tab pos="1224439" algn="l"/>
                <a:tab pos="1565165" algn="l"/>
                <a:tab pos="1958831" algn="l"/>
                <a:tab pos="2448878" algn="l"/>
                <a:tab pos="2587340" algn="l"/>
              </a:tabLst>
            </a:pPr>
            <a:r>
              <a:rPr lang="en-US" altLang="en-US" dirty="0"/>
              <a:t>		dimension in pixels.</a:t>
            </a:r>
          </a:p>
          <a:p>
            <a:pPr marL="0" indent="0">
              <a:buNone/>
              <a:tabLst>
                <a:tab pos="1171498" algn="l"/>
                <a:tab pos="1224439" algn="l"/>
                <a:tab pos="1565165" algn="l"/>
                <a:tab pos="1958831" algn="l"/>
                <a:tab pos="2448878" algn="l"/>
                <a:tab pos="2587340" algn="l"/>
              </a:tabLst>
            </a:pPr>
            <a:r>
              <a:rPr lang="en-US" altLang="en-US" dirty="0"/>
              <a:t>ALIGN="left/center/right" -- This allows the line to be aligned to the left, </a:t>
            </a:r>
          </a:p>
          <a:p>
            <a:pPr marL="0" indent="0">
              <a:buNone/>
              <a:tabLst>
                <a:tab pos="1171498" algn="l"/>
                <a:tab pos="1224439" algn="l"/>
                <a:tab pos="1565165" algn="l"/>
                <a:tab pos="1958831" algn="l"/>
                <a:tab pos="2448878" algn="l"/>
                <a:tab pos="2587340" algn="l"/>
              </a:tabLst>
            </a:pPr>
            <a:r>
              <a:rPr lang="en-US" altLang="en-US" dirty="0"/>
              <a:t>						right, or center of the page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685800" y="2843654"/>
            <a:ext cx="769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197"/>
          </a:p>
        </p:txBody>
      </p:sp>
    </p:spTree>
    <p:extLst>
      <p:ext uri="{BB962C8B-B14F-4D97-AF65-F5344CB8AC3E}">
        <p14:creationId xmlns:p14="http://schemas.microsoft.com/office/powerpoint/2010/main" val="2197866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6245"/>
            <a:ext cx="8229600" cy="975577"/>
          </a:xfrm>
        </p:spPr>
        <p:txBody>
          <a:bodyPr/>
          <a:lstStyle/>
          <a:p>
            <a:r>
              <a:rPr lang="en-US" altLang="en-US" dirty="0"/>
              <a:t>Text Formatting Tags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63192"/>
            <a:ext cx="7848600" cy="3837270"/>
          </a:xfrm>
        </p:spPr>
        <p:txBody>
          <a:bodyPr>
            <a:noAutofit/>
          </a:bodyPr>
          <a:lstStyle/>
          <a:p>
            <a:pPr marL="4073" indent="5430">
              <a:buNone/>
            </a:pPr>
            <a:r>
              <a:rPr lang="en-US" altLang="en-US" sz="2223" dirty="0">
                <a:latin typeface="+mj-lt"/>
              </a:rPr>
              <a:t>Some basic text formatting styles</a:t>
            </a:r>
            <a:r>
              <a:rPr lang="en-US" altLang="en-US" sz="2223" dirty="0">
                <a:latin typeface="+mj-lt"/>
              </a:rPr>
              <a:t>:</a:t>
            </a:r>
            <a:endParaRPr lang="en-US" altLang="en-US" sz="2223" dirty="0">
              <a:latin typeface="+mj-lt"/>
            </a:endParaRPr>
          </a:p>
          <a:p>
            <a:pPr marL="4073" indent="5430">
              <a:buNone/>
            </a:pPr>
            <a:r>
              <a:rPr lang="en-US" altLang="en-US" sz="2223" b="1" dirty="0">
                <a:latin typeface="+mj-lt"/>
              </a:rPr>
              <a:t>Tag					</a:t>
            </a:r>
            <a:r>
              <a:rPr lang="en-US" altLang="en-US" sz="2223" b="1" dirty="0">
                <a:latin typeface="+mj-lt"/>
              </a:rPr>
              <a:t>            Result</a:t>
            </a:r>
            <a:endParaRPr lang="en-US" altLang="en-US" sz="2223" dirty="0">
              <a:latin typeface="+mj-lt"/>
            </a:endParaRPr>
          </a:p>
          <a:p>
            <a:pPr marL="4073" indent="5430">
              <a:buNone/>
            </a:pPr>
            <a:r>
              <a:rPr lang="en-US" altLang="en-US" sz="2223" dirty="0">
                <a:latin typeface="+mj-lt"/>
              </a:rPr>
              <a:t>&lt;I&gt; Italics &lt;/I&gt;				</a:t>
            </a:r>
            <a:r>
              <a:rPr lang="en-US" altLang="en-US" sz="2223" i="1" dirty="0">
                <a:latin typeface="+mj-lt"/>
              </a:rPr>
              <a:t>Italics</a:t>
            </a:r>
            <a:endParaRPr lang="en-US" altLang="en-US" sz="2223" dirty="0">
              <a:latin typeface="+mj-lt"/>
            </a:endParaRPr>
          </a:p>
          <a:p>
            <a:pPr marL="4073" indent="5430">
              <a:buNone/>
            </a:pPr>
            <a:r>
              <a:rPr lang="en-US" altLang="en-US" sz="2223" dirty="0">
                <a:latin typeface="+mj-lt"/>
              </a:rPr>
              <a:t>&lt;B&gt; Bold &lt;/B&gt;				</a:t>
            </a:r>
            <a:r>
              <a:rPr lang="en-US" altLang="en-US" sz="2223" b="1" dirty="0">
                <a:latin typeface="+mj-lt"/>
              </a:rPr>
              <a:t>Bold</a:t>
            </a:r>
            <a:endParaRPr lang="en-US" altLang="en-US" sz="2223" dirty="0">
              <a:latin typeface="+mj-lt"/>
            </a:endParaRPr>
          </a:p>
          <a:p>
            <a:pPr marL="4073" indent="5430">
              <a:buNone/>
            </a:pPr>
            <a:r>
              <a:rPr lang="en-US" altLang="en-US" sz="2223" dirty="0">
                <a:latin typeface="+mj-lt"/>
              </a:rPr>
              <a:t>&lt;PRE&gt; Preformatted Text &lt;/PRE&gt;		Preformatted Text</a:t>
            </a:r>
          </a:p>
          <a:p>
            <a:pPr marL="4073" indent="5430">
              <a:buNone/>
            </a:pPr>
            <a:r>
              <a:rPr lang="en-US" altLang="en-US" sz="2223" dirty="0">
                <a:latin typeface="+mj-lt"/>
              </a:rPr>
              <a:t>&lt;STRONG&gt; Strong &lt;/STRONG&gt;		</a:t>
            </a:r>
            <a:r>
              <a:rPr lang="en-US" altLang="en-US" sz="2223" b="1" dirty="0">
                <a:latin typeface="+mj-lt"/>
              </a:rPr>
              <a:t>Strong</a:t>
            </a:r>
          </a:p>
          <a:p>
            <a:pPr marL="4073" indent="5430">
              <a:buNone/>
            </a:pPr>
            <a:r>
              <a:rPr lang="en-US" altLang="en-US" sz="2223" dirty="0">
                <a:latin typeface="+mj-lt"/>
              </a:rPr>
              <a:t>&lt;ADDRESS&gt; Address &lt;/ADDRESS&gt;	</a:t>
            </a:r>
            <a:r>
              <a:rPr lang="en-US" altLang="en-US" sz="2223" dirty="0">
                <a:latin typeface="+mj-lt"/>
              </a:rPr>
              <a:t>            </a:t>
            </a:r>
            <a:r>
              <a:rPr lang="en-US" altLang="en-US" sz="2223" i="1" dirty="0">
                <a:latin typeface="+mj-lt"/>
              </a:rPr>
              <a:t>Address</a:t>
            </a:r>
            <a:endParaRPr lang="en-US" altLang="en-US" sz="2223" i="1" dirty="0">
              <a:latin typeface="+mj-lt"/>
            </a:endParaRPr>
          </a:p>
          <a:p>
            <a:pPr marL="4073" indent="5430">
              <a:buNone/>
            </a:pPr>
            <a:r>
              <a:rPr lang="en-US" altLang="en-US" sz="2223" dirty="0">
                <a:latin typeface="+mj-lt"/>
              </a:rPr>
              <a:t>&lt;CITE&gt; Citations &lt;/CITE&gt;		</a:t>
            </a:r>
            <a:r>
              <a:rPr lang="en-US" altLang="en-US" sz="2223" dirty="0">
                <a:latin typeface="+mj-lt"/>
              </a:rPr>
              <a:t>            </a:t>
            </a:r>
            <a:r>
              <a:rPr lang="en-US" altLang="en-US" sz="2223" i="1" dirty="0">
                <a:latin typeface="+mj-lt"/>
              </a:rPr>
              <a:t>Citations</a:t>
            </a:r>
            <a:endParaRPr lang="en-US" altLang="en-US" sz="2223" dirty="0">
              <a:latin typeface="+mj-lt"/>
            </a:endParaRPr>
          </a:p>
          <a:p>
            <a:pPr marL="4073" indent="5430">
              <a:buNone/>
            </a:pPr>
            <a:r>
              <a:rPr lang="en-US" altLang="en-US" sz="2223" dirty="0">
                <a:latin typeface="+mj-lt"/>
              </a:rPr>
              <a:t>&lt;CODE&gt; Source Code &lt;/CODE&gt;		Source Code</a:t>
            </a:r>
          </a:p>
          <a:p>
            <a:pPr marL="4073" indent="5430">
              <a:buNone/>
            </a:pPr>
            <a:endParaRPr lang="en-US" altLang="en-US" sz="222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4757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7332"/>
            <a:ext cx="8229600" cy="975577"/>
          </a:xfrm>
        </p:spPr>
        <p:txBody>
          <a:bodyPr/>
          <a:lstStyle/>
          <a:p>
            <a:r>
              <a:rPr lang="en-US" altLang="en-US" dirty="0"/>
              <a:t>Font modifications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95901" y="2063192"/>
            <a:ext cx="8552198" cy="42925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152037" algn="l"/>
              </a:tabLst>
            </a:pPr>
            <a:r>
              <a:rPr lang="en-US" altLang="en-US" dirty="0"/>
              <a:t>Web creators can also change the way text looks by using the &lt;FONT&gt; tag</a:t>
            </a:r>
          </a:p>
          <a:p>
            <a:pPr marL="0" indent="0">
              <a:buNone/>
              <a:tabLst>
                <a:tab pos="152037" algn="l"/>
              </a:tabLst>
            </a:pPr>
            <a:endParaRPr lang="en-US" altLang="en-US" dirty="0"/>
          </a:p>
          <a:p>
            <a:pPr marL="0" indent="0">
              <a:buNone/>
              <a:tabLst>
                <a:tab pos="152037" algn="l"/>
              </a:tabLst>
            </a:pPr>
            <a:r>
              <a:rPr lang="en-US" altLang="en-US" dirty="0"/>
              <a:t>SIZE="number" - changes size of the font; 1=smallest, 7 = largest</a:t>
            </a:r>
            <a:br>
              <a:rPr lang="en-US" altLang="en-US" dirty="0"/>
            </a:br>
            <a:r>
              <a:rPr lang="en-US" altLang="en-US" dirty="0">
                <a:latin typeface="Arial Narrow" pitchFamily="34" charset="0"/>
              </a:rPr>
              <a:t>	</a:t>
            </a:r>
            <a:r>
              <a:rPr lang="en-US" altLang="en-US" sz="1368" dirty="0">
                <a:latin typeface="Arial Narrow" pitchFamily="34" charset="0"/>
              </a:rPr>
              <a:t>&lt;FONT SIZE="7"&gt;Big&lt;/FONT&gt; &lt;FONT SIZE="1"&gt;Small&lt;/FONT&gt;</a:t>
            </a:r>
            <a:endParaRPr lang="en-US" altLang="en-US" sz="1368" dirty="0">
              <a:latin typeface="Courier" charset="0"/>
            </a:endParaRPr>
          </a:p>
          <a:p>
            <a:pPr marL="0" indent="0">
              <a:buNone/>
              <a:tabLst>
                <a:tab pos="152037" algn="l"/>
              </a:tabLst>
            </a:pPr>
            <a:r>
              <a:rPr lang="en-US" altLang="en-US" dirty="0">
                <a:latin typeface="Courier" charset="0"/>
              </a:rPr>
              <a:t>			</a:t>
            </a:r>
            <a:r>
              <a:rPr lang="en-US" altLang="en-US" sz="3762" dirty="0"/>
              <a:t>Big</a:t>
            </a:r>
            <a:r>
              <a:rPr lang="en-US" altLang="en-US" dirty="0"/>
              <a:t> </a:t>
            </a:r>
            <a:r>
              <a:rPr lang="en-US" altLang="en-US" sz="1026" dirty="0"/>
              <a:t>Small</a:t>
            </a:r>
            <a:br>
              <a:rPr lang="en-US" altLang="en-US" sz="1026" dirty="0"/>
            </a:br>
            <a:endParaRPr lang="en-US" altLang="en-US" dirty="0"/>
          </a:p>
          <a:p>
            <a:pPr marL="0" indent="0">
              <a:buNone/>
              <a:tabLst>
                <a:tab pos="152037" algn="l"/>
              </a:tabLst>
            </a:pPr>
            <a:r>
              <a:rPr lang="en-US" altLang="en-US" dirty="0"/>
              <a:t>COLOR="color-name" - changes text color</a:t>
            </a:r>
          </a:p>
          <a:p>
            <a:pPr marL="0" indent="0">
              <a:buNone/>
              <a:tabLst>
                <a:tab pos="152037" algn="l"/>
              </a:tabLst>
            </a:pPr>
            <a:r>
              <a:rPr lang="en-US" altLang="en-US" dirty="0">
                <a:latin typeface="Arial Narrow" pitchFamily="34" charset="0"/>
              </a:rPr>
              <a:t>	</a:t>
            </a:r>
            <a:r>
              <a:rPr lang="en-US" altLang="en-US" sz="1368" dirty="0">
                <a:latin typeface="Arial Narrow" pitchFamily="34" charset="0"/>
              </a:rPr>
              <a:t>&lt;FONT COLOR="red"&gt;This is red&lt;/FONT&gt;</a:t>
            </a:r>
            <a:endParaRPr lang="en-US" altLang="en-US" dirty="0"/>
          </a:p>
          <a:p>
            <a:pPr marL="0" indent="0">
              <a:buNone/>
              <a:tabLst>
                <a:tab pos="152037" algn="l"/>
              </a:tabLst>
            </a:pPr>
            <a:r>
              <a:rPr lang="en-US" altLang="en-US" dirty="0"/>
              <a:t>			</a:t>
            </a:r>
            <a:r>
              <a:rPr lang="en-US" altLang="en-US" dirty="0">
                <a:solidFill>
                  <a:srgbClr val="FF0000"/>
                </a:solidFill>
              </a:rPr>
              <a:t>This is red</a:t>
            </a:r>
            <a:endParaRPr lang="en-US" altLang="en-US" dirty="0"/>
          </a:p>
          <a:p>
            <a:pPr marL="0" indent="0">
              <a:buNone/>
              <a:tabLst>
                <a:tab pos="152037" algn="l"/>
              </a:tabLst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FACE="font-name" - changes font</a:t>
            </a:r>
          </a:p>
          <a:p>
            <a:pPr marL="0" indent="0">
              <a:buNone/>
              <a:tabLst>
                <a:tab pos="152037" algn="l"/>
              </a:tabLst>
            </a:pPr>
            <a:r>
              <a:rPr lang="en-US" altLang="en-US" sz="1368" dirty="0">
                <a:latin typeface="Arial Narrow" pitchFamily="34" charset="0"/>
              </a:rPr>
              <a:t>	&lt;FONT FACE="</a:t>
            </a:r>
            <a:r>
              <a:rPr lang="en-US" altLang="en-US" sz="1368" dirty="0" err="1">
                <a:latin typeface="Arial Narrow" pitchFamily="34" charset="0"/>
              </a:rPr>
              <a:t>verdana</a:t>
            </a:r>
            <a:r>
              <a:rPr lang="en-US" altLang="en-US" sz="1368" dirty="0">
                <a:latin typeface="Arial Narrow" pitchFamily="34" charset="0"/>
              </a:rPr>
              <a:t>"&gt;This is the </a:t>
            </a:r>
            <a:r>
              <a:rPr lang="en-US" altLang="en-US" sz="1368" dirty="0" err="1">
                <a:latin typeface="Arial Narrow" pitchFamily="34" charset="0"/>
              </a:rPr>
              <a:t>verdana</a:t>
            </a:r>
            <a:r>
              <a:rPr lang="en-US" altLang="en-US" sz="1368" dirty="0">
                <a:latin typeface="Arial Narrow" pitchFamily="34" charset="0"/>
              </a:rPr>
              <a:t> font;&lt;/FONT&gt; &lt;FONT FACE="</a:t>
            </a:r>
            <a:r>
              <a:rPr lang="en-US" altLang="en-US" sz="1368" dirty="0" err="1">
                <a:latin typeface="Arial Narrow" pitchFamily="34" charset="0"/>
              </a:rPr>
              <a:t>chicago</a:t>
            </a:r>
            <a:r>
              <a:rPr lang="en-US" altLang="en-US" sz="1368" dirty="0">
                <a:latin typeface="Arial Narrow" pitchFamily="34" charset="0"/>
              </a:rPr>
              <a:t>"&gt;this is the </a:t>
            </a:r>
            <a:r>
              <a:rPr lang="en-US" altLang="en-US" sz="1368" dirty="0" err="1">
                <a:latin typeface="Arial Narrow" pitchFamily="34" charset="0"/>
              </a:rPr>
              <a:t>chicago</a:t>
            </a:r>
            <a:r>
              <a:rPr lang="en-US" altLang="en-US" sz="1368" dirty="0">
                <a:latin typeface="Arial Narrow" pitchFamily="34" charset="0"/>
              </a:rPr>
              <a:t> font.&lt;/FONT&gt;</a:t>
            </a:r>
            <a:endParaRPr lang="en-US" altLang="en-US" dirty="0">
              <a:latin typeface="Arial Narrow" pitchFamily="34" charset="0"/>
            </a:endParaRPr>
          </a:p>
          <a:p>
            <a:pPr marL="0" indent="0">
              <a:buNone/>
              <a:tabLst>
                <a:tab pos="152037" algn="l"/>
              </a:tabLst>
            </a:pPr>
            <a:r>
              <a:rPr lang="en-US" altLang="en-US" dirty="0"/>
              <a:t>			</a:t>
            </a:r>
            <a:r>
              <a:rPr lang="en-US" altLang="en-US" dirty="0">
                <a:latin typeface="Verdana" charset="0"/>
              </a:rPr>
              <a:t>This is the </a:t>
            </a:r>
            <a:r>
              <a:rPr lang="en-US" altLang="en-US" dirty="0" err="1">
                <a:latin typeface="Verdana" charset="0"/>
              </a:rPr>
              <a:t>verdana</a:t>
            </a:r>
            <a:r>
              <a:rPr lang="en-US" altLang="en-US" dirty="0">
                <a:latin typeface="Verdana" charset="0"/>
              </a:rPr>
              <a:t> font; </a:t>
            </a:r>
            <a:r>
              <a:rPr lang="en-US" altLang="en-US" dirty="0">
                <a:latin typeface="Chicago" charset="0"/>
              </a:rPr>
              <a:t>this is </a:t>
            </a:r>
            <a:r>
              <a:rPr lang="en-US" altLang="en-US" dirty="0" err="1">
                <a:latin typeface="Chicago" charset="0"/>
              </a:rPr>
              <a:t>chicago</a:t>
            </a:r>
            <a:r>
              <a:rPr lang="en-US" altLang="en-US" dirty="0">
                <a:latin typeface="Chicago" charset="0"/>
              </a:rPr>
              <a:t> font.</a:t>
            </a:r>
            <a:endParaRPr lang="en-US" altLang="en-US" dirty="0"/>
          </a:p>
          <a:p>
            <a:pPr marL="0" indent="0">
              <a:buNone/>
              <a:tabLst>
                <a:tab pos="152037" algn="l"/>
              </a:tabLst>
            </a:pPr>
            <a:endParaRPr lang="en-US" altLang="en-US" dirty="0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304801" y="3795523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197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304801" y="5017265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197"/>
          </a:p>
        </p:txBody>
      </p:sp>
    </p:spTree>
    <p:extLst>
      <p:ext uri="{BB962C8B-B14F-4D97-AF65-F5344CB8AC3E}">
        <p14:creationId xmlns:p14="http://schemas.microsoft.com/office/powerpoint/2010/main" val="1009239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6245"/>
            <a:ext cx="8229600" cy="975577"/>
          </a:xfrm>
        </p:spPr>
        <p:txBody>
          <a:bodyPr/>
          <a:lstStyle/>
          <a:p>
            <a:r>
              <a:rPr lang="en-US" altLang="en-US" dirty="0"/>
              <a:t>&lt;Font&gt; modifications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390952" algn="l"/>
                <a:tab pos="586428" algn="l"/>
              </a:tabLst>
            </a:pPr>
            <a:r>
              <a:rPr lang="en-US" altLang="en-US"/>
              <a:t>One can combine font modifications:</a:t>
            </a:r>
          </a:p>
          <a:p>
            <a:pPr marL="0" indent="0">
              <a:buNone/>
              <a:tabLst>
                <a:tab pos="390952" algn="l"/>
                <a:tab pos="586428" algn="l"/>
              </a:tabLst>
            </a:pPr>
            <a:endParaRPr lang="en-US" altLang="en-US"/>
          </a:p>
          <a:p>
            <a:pPr marL="0" indent="0">
              <a:buNone/>
              <a:tabLst>
                <a:tab pos="390952" algn="l"/>
                <a:tab pos="586428" algn="l"/>
              </a:tabLst>
            </a:pPr>
            <a:r>
              <a:rPr lang="en-US" altLang="en-US" sz="1368">
                <a:latin typeface="Arial" charset="0"/>
              </a:rPr>
              <a:t>	</a:t>
            </a:r>
            <a:r>
              <a:rPr lang="en-US" altLang="en-US" sz="1539">
                <a:latin typeface="Arial Narrow" pitchFamily="34" charset="0"/>
              </a:rPr>
              <a:t>&lt;FONT SIZE="7" FACE="courier" COLOR="red"&gt;Big, Courier &amp; Red&lt;/FONT&gt;</a:t>
            </a:r>
          </a:p>
          <a:p>
            <a:pPr marL="0" indent="0">
              <a:buNone/>
              <a:tabLst>
                <a:tab pos="390952" algn="l"/>
                <a:tab pos="586428" algn="l"/>
              </a:tabLst>
            </a:pPr>
            <a:r>
              <a:rPr lang="en-US" altLang="en-US" sz="4104">
                <a:solidFill>
                  <a:srgbClr val="FF0000"/>
                </a:solidFill>
                <a:latin typeface="Courier" charset="0"/>
              </a:rPr>
              <a:t>		</a:t>
            </a:r>
            <a:r>
              <a:rPr lang="en-US" altLang="en-US" sz="3762">
                <a:solidFill>
                  <a:srgbClr val="FF0000"/>
                </a:solidFill>
                <a:latin typeface="Courier" charset="0"/>
              </a:rPr>
              <a:t>Big, Courier &amp; Red</a:t>
            </a:r>
            <a:endParaRPr lang="en-US" altLang="en-US" sz="4104">
              <a:solidFill>
                <a:srgbClr val="FF0000"/>
              </a:solidFill>
              <a:latin typeface="Courier" charset="0"/>
            </a:endParaRPr>
          </a:p>
          <a:p>
            <a:pPr marL="0" indent="0">
              <a:buNone/>
              <a:tabLst>
                <a:tab pos="390952" algn="l"/>
                <a:tab pos="586428" algn="l"/>
              </a:tabLst>
            </a:pPr>
            <a:endParaRPr lang="en-US" altLang="en-US"/>
          </a:p>
          <a:p>
            <a:pPr marL="0" indent="0">
              <a:buNone/>
              <a:tabLst>
                <a:tab pos="390952" algn="l"/>
                <a:tab pos="586428" algn="l"/>
              </a:tabLst>
            </a:pPr>
            <a:r>
              <a:rPr lang="en-US" altLang="en-US"/>
              <a:t>	</a:t>
            </a:r>
            <a:r>
              <a:rPr lang="en-US" altLang="en-US" sz="1539">
                <a:latin typeface="Arial Narrow" pitchFamily="34" charset="0"/>
              </a:rPr>
              <a:t>&lt;FONT SIZE="7"&gt;&lt;FONT FACE="courier"&gt;Big &amp; Courier&lt;/FONT&gt; - Just Big&lt;/FONT&gt;</a:t>
            </a:r>
          </a:p>
          <a:p>
            <a:pPr marL="0" indent="0">
              <a:buNone/>
              <a:tabLst>
                <a:tab pos="390952" algn="l"/>
                <a:tab pos="586428" algn="l"/>
              </a:tabLst>
            </a:pPr>
            <a:endParaRPr lang="en-US" altLang="en-US" sz="1539">
              <a:latin typeface="Arial Narrow" pitchFamily="34" charset="0"/>
            </a:endParaRPr>
          </a:p>
          <a:p>
            <a:pPr marL="0" indent="0">
              <a:buNone/>
              <a:tabLst>
                <a:tab pos="390952" algn="l"/>
                <a:tab pos="586428" algn="l"/>
              </a:tabLst>
            </a:pPr>
            <a:r>
              <a:rPr lang="en-US" altLang="en-US" sz="1539">
                <a:latin typeface="Arial Narrow" pitchFamily="34" charset="0"/>
              </a:rPr>
              <a:t>	</a:t>
            </a:r>
            <a:r>
              <a:rPr lang="en-US" altLang="en-US" sz="4104">
                <a:latin typeface="Arial Narrow" pitchFamily="34" charset="0"/>
              </a:rPr>
              <a:t>	</a:t>
            </a:r>
            <a:r>
              <a:rPr lang="en-US" altLang="en-US" sz="3762">
                <a:latin typeface="Courier" charset="0"/>
              </a:rPr>
              <a:t>Big &amp; Courier</a:t>
            </a:r>
            <a:r>
              <a:rPr lang="en-US" altLang="en-US" sz="3762"/>
              <a:t> - Just Big</a:t>
            </a:r>
          </a:p>
        </p:txBody>
      </p:sp>
    </p:spTree>
    <p:extLst>
      <p:ext uri="{BB962C8B-B14F-4D97-AF65-F5344CB8AC3E}">
        <p14:creationId xmlns:p14="http://schemas.microsoft.com/office/powerpoint/2010/main" val="3406532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7332"/>
            <a:ext cx="8229600" cy="975577"/>
          </a:xfrm>
        </p:spPr>
        <p:txBody>
          <a:bodyPr/>
          <a:lstStyle/>
          <a:p>
            <a:r>
              <a:rPr lang="en-US" altLang="en-US" dirty="0"/>
              <a:t>Lists -- Unordered Lists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63192"/>
            <a:ext cx="3124200" cy="22113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b="1"/>
              <a:t>Unordered lists: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&lt;UL&gt;</a:t>
            </a:r>
          </a:p>
          <a:p>
            <a:pPr marL="0" indent="0">
              <a:buNone/>
            </a:pPr>
            <a:r>
              <a:rPr lang="en-US" altLang="en-US"/>
              <a:t>	&lt;LI&gt;Item One</a:t>
            </a:r>
          </a:p>
          <a:p>
            <a:pPr marL="0" indent="0">
              <a:buNone/>
            </a:pPr>
            <a:r>
              <a:rPr lang="en-US" altLang="en-US"/>
              <a:t>	&lt;LI&gt;Item Two</a:t>
            </a:r>
          </a:p>
          <a:p>
            <a:pPr marL="0" indent="0">
              <a:buNone/>
            </a:pPr>
            <a:r>
              <a:rPr lang="en-US" altLang="en-US"/>
              <a:t>	&lt;LI&gt;Item Three</a:t>
            </a:r>
          </a:p>
          <a:p>
            <a:pPr marL="0" indent="0">
              <a:buNone/>
            </a:pPr>
            <a:r>
              <a:rPr lang="en-US" altLang="en-US"/>
              <a:t>	&lt;LI&gt;Item Four</a:t>
            </a:r>
          </a:p>
          <a:p>
            <a:pPr marL="0" indent="0">
              <a:buNone/>
            </a:pPr>
            <a:r>
              <a:rPr lang="en-US" altLang="en-US"/>
              <a:t>&lt;/UL&gt;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10200" y="2648539"/>
            <a:ext cx="1752600" cy="15396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710">
                <a:latin typeface="Times" pitchFamily="18" charset="0"/>
              </a:rPr>
              <a:t> Item One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710">
                <a:latin typeface="Times" pitchFamily="18" charset="0"/>
              </a:rPr>
              <a:t> Item Two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710">
                <a:latin typeface="Times" pitchFamily="18" charset="0"/>
              </a:rPr>
              <a:t> Item Three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710">
                <a:latin typeface="Times" pitchFamily="18" charset="0"/>
              </a:rPr>
              <a:t> Item Four</a:t>
            </a:r>
            <a:endParaRPr lang="en-US" altLang="en-US" sz="1197">
              <a:latin typeface="Times" pitchFamily="18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85800" y="4664731"/>
            <a:ext cx="8305800" cy="11449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710" b="1" i="1">
                <a:latin typeface="Times" pitchFamily="18" charset="0"/>
              </a:rPr>
              <a:t>Unordered List Attributes:</a:t>
            </a:r>
            <a:endParaRPr lang="en-US" altLang="en-US" sz="1710">
              <a:latin typeface="Times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en-US" sz="1710">
                <a:latin typeface="Times" pitchFamily="18" charset="0"/>
              </a:rPr>
              <a:t>type="disc/circle/square"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710">
                <a:latin typeface="Times" pitchFamily="18" charset="0"/>
                <a:sym typeface="Wingdings" pitchFamily="2" charset="2"/>
              </a:rPr>
              <a:t> Disc (default)      </a:t>
            </a:r>
            <a:r>
              <a:rPr lang="en-US" altLang="en-US" sz="1368">
                <a:latin typeface="Times" pitchFamily="18" charset="0"/>
                <a:sym typeface="Wingdings" pitchFamily="2" charset="2"/>
              </a:rPr>
              <a:t></a:t>
            </a:r>
            <a:r>
              <a:rPr lang="en-US" altLang="en-US" sz="1710">
                <a:latin typeface="Times" pitchFamily="18" charset="0"/>
                <a:sym typeface="Wingdings" pitchFamily="2" charset="2"/>
              </a:rPr>
              <a:t> Circle     </a:t>
            </a:r>
            <a:r>
              <a:rPr lang="en-US" altLang="en-US" sz="1368">
                <a:latin typeface="Times" pitchFamily="18" charset="0"/>
                <a:sym typeface="Wingdings" pitchFamily="2" charset="2"/>
              </a:rPr>
              <a:t></a:t>
            </a:r>
            <a:r>
              <a:rPr lang="en-US" altLang="en-US" sz="1710">
                <a:latin typeface="Times" pitchFamily="18" charset="0"/>
                <a:sym typeface="Wingdings" pitchFamily="2" charset="2"/>
              </a:rPr>
              <a:t> Square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3976689" y="3168847"/>
            <a:ext cx="976312" cy="41462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197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228600" y="4469615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197"/>
          </a:p>
        </p:txBody>
      </p:sp>
    </p:spTree>
    <p:extLst>
      <p:ext uri="{BB962C8B-B14F-4D97-AF65-F5344CB8AC3E}">
        <p14:creationId xmlns:p14="http://schemas.microsoft.com/office/powerpoint/2010/main" val="2177619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 dirty="0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HTML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824388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 Berners-Lee created </a:t>
            </a:r>
            <a:r>
              <a:rPr lang="en-US" sz="3200" b="0" i="0" u="sng" strike="noStrike" cap="none" dirty="0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  <a:hlinkClick r:id="rId3"/>
              </a:rPr>
              <a:t>first HTML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version in the late 1980s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7332"/>
            <a:ext cx="8229600" cy="975577"/>
          </a:xfrm>
        </p:spPr>
        <p:txBody>
          <a:bodyPr/>
          <a:lstStyle/>
          <a:p>
            <a:r>
              <a:rPr lang="en-US" altLang="en-US" dirty="0"/>
              <a:t>Lists -- Ordered 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63192"/>
            <a:ext cx="3124200" cy="2406424"/>
          </a:xfrm>
        </p:spPr>
        <p:txBody>
          <a:bodyPr/>
          <a:lstStyle/>
          <a:p>
            <a:pPr marL="0" indent="0">
              <a:buNone/>
            </a:pPr>
            <a:endParaRPr lang="en-US" altLang="en-US" sz="1368" dirty="0"/>
          </a:p>
          <a:p>
            <a:pPr marL="0" indent="0">
              <a:buNone/>
            </a:pPr>
            <a:r>
              <a:rPr lang="en-US" altLang="en-US" sz="1368" dirty="0"/>
              <a:t>&lt;OL&gt;</a:t>
            </a:r>
          </a:p>
          <a:p>
            <a:pPr marL="0" indent="0">
              <a:buNone/>
            </a:pPr>
            <a:r>
              <a:rPr lang="en-US" altLang="en-US" sz="1368" dirty="0"/>
              <a:t>	&lt;LI&gt; Item One</a:t>
            </a:r>
          </a:p>
          <a:p>
            <a:pPr marL="0" indent="0">
              <a:buNone/>
            </a:pPr>
            <a:r>
              <a:rPr lang="en-US" altLang="en-US" sz="1368" dirty="0"/>
              <a:t>	&lt;LI&gt; Item Two</a:t>
            </a:r>
          </a:p>
          <a:p>
            <a:pPr marL="0" indent="0">
              <a:buNone/>
            </a:pPr>
            <a:r>
              <a:rPr lang="en-US" altLang="en-US" sz="1368" dirty="0"/>
              <a:t>	&lt;LI&gt; Item Three</a:t>
            </a:r>
          </a:p>
          <a:p>
            <a:pPr marL="0" indent="0">
              <a:buNone/>
            </a:pPr>
            <a:r>
              <a:rPr lang="en-US" altLang="en-US" sz="1368" dirty="0"/>
              <a:t>	&lt;LI&gt; Item Four</a:t>
            </a:r>
          </a:p>
          <a:p>
            <a:pPr marL="0" indent="0">
              <a:buNone/>
            </a:pPr>
            <a:r>
              <a:rPr lang="en-US" altLang="en-US" sz="1368" dirty="0"/>
              <a:t>&lt;/OL&gt;</a:t>
            </a:r>
            <a:endParaRPr lang="en-US" altLang="en-US" dirty="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724400" y="2085083"/>
            <a:ext cx="2057400" cy="12502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68" dirty="0">
                <a:latin typeface="Times" pitchFamily="18" charset="0"/>
              </a:rPr>
              <a:t>1. Item One</a:t>
            </a:r>
          </a:p>
          <a:p>
            <a:pPr>
              <a:spcBef>
                <a:spcPct val="50000"/>
              </a:spcBef>
            </a:pPr>
            <a:r>
              <a:rPr lang="en-US" altLang="en-US" sz="1368" dirty="0">
                <a:latin typeface="Times" pitchFamily="18" charset="0"/>
              </a:rPr>
              <a:t>2. Item Two</a:t>
            </a:r>
          </a:p>
          <a:p>
            <a:pPr>
              <a:spcBef>
                <a:spcPct val="50000"/>
              </a:spcBef>
            </a:pPr>
            <a:r>
              <a:rPr lang="en-US" altLang="en-US" sz="1368" dirty="0">
                <a:latin typeface="Times" pitchFamily="18" charset="0"/>
              </a:rPr>
              <a:t>3. Item Three</a:t>
            </a:r>
          </a:p>
          <a:p>
            <a:pPr>
              <a:spcBef>
                <a:spcPct val="50000"/>
              </a:spcBef>
            </a:pPr>
            <a:r>
              <a:rPr lang="en-US" altLang="en-US" sz="1368" dirty="0">
                <a:latin typeface="Times" pitchFamily="18" charset="0"/>
              </a:rPr>
              <a:t>4. Item Four</a:t>
            </a:r>
            <a:endParaRPr lang="en-US" altLang="en-US" sz="1197" dirty="0">
              <a:latin typeface="Times" pitchFamily="18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04800" y="4126809"/>
            <a:ext cx="8610600" cy="23291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244345" algn="l"/>
                <a:tab pos="1320820" algn="l"/>
                <a:tab pos="1565165" algn="l"/>
                <a:tab pos="2055211" algn="l"/>
                <a:tab pos="2736662" algn="l"/>
                <a:tab pos="3033949" algn="l"/>
                <a:tab pos="4247528" algn="l"/>
                <a:tab pos="4588253" algn="l"/>
                <a:tab pos="5864276" algn="l"/>
                <a:tab pos="6211788" algn="l"/>
              </a:tabLst>
            </a:pPr>
            <a:r>
              <a:rPr lang="en-US" altLang="en-US" sz="1710" dirty="0">
                <a:latin typeface="Times" pitchFamily="18" charset="0"/>
              </a:rPr>
              <a:t>type="</a:t>
            </a:r>
            <a:r>
              <a:rPr lang="en-US" altLang="en-US" sz="1710" dirty="0" err="1">
                <a:latin typeface="Times" pitchFamily="18" charset="0"/>
              </a:rPr>
              <a:t>i</a:t>
            </a:r>
            <a:r>
              <a:rPr lang="en-US" altLang="en-US" sz="1710" dirty="0">
                <a:latin typeface="Times" pitchFamily="18" charset="0"/>
              </a:rPr>
              <a:t>/I/a/A/1"								</a:t>
            </a:r>
            <a:r>
              <a:rPr lang="en-US" altLang="en-US" sz="1197" dirty="0">
                <a:latin typeface="Times" pitchFamily="18" charset="0"/>
              </a:rPr>
              <a:t>(default)</a:t>
            </a:r>
            <a:endParaRPr lang="en-US" altLang="en-US" sz="1710" dirty="0">
              <a:latin typeface="Times" pitchFamily="18" charset="0"/>
            </a:endParaRPr>
          </a:p>
          <a:p>
            <a:pPr>
              <a:spcBef>
                <a:spcPct val="50000"/>
              </a:spcBef>
              <a:tabLst>
                <a:tab pos="244345" algn="l"/>
                <a:tab pos="1320820" algn="l"/>
                <a:tab pos="1565165" algn="l"/>
                <a:tab pos="2055211" algn="l"/>
                <a:tab pos="2736662" algn="l"/>
                <a:tab pos="3033949" algn="l"/>
                <a:tab pos="4247528" algn="l"/>
                <a:tab pos="4588253" algn="l"/>
                <a:tab pos="5864276" algn="l"/>
                <a:tab pos="6211788" algn="l"/>
              </a:tabLst>
            </a:pPr>
            <a:r>
              <a:rPr lang="en-US" altLang="en-US" sz="1368" dirty="0" err="1">
                <a:latin typeface="Times" pitchFamily="18" charset="0"/>
              </a:rPr>
              <a:t>i</a:t>
            </a:r>
            <a:r>
              <a:rPr lang="en-US" altLang="en-US" sz="1368" dirty="0">
                <a:latin typeface="Times" pitchFamily="18" charset="0"/>
              </a:rPr>
              <a:t> = 	</a:t>
            </a:r>
            <a:r>
              <a:rPr lang="en-US" altLang="en-US" sz="1368" dirty="0" err="1">
                <a:latin typeface="Times" pitchFamily="18" charset="0"/>
              </a:rPr>
              <a:t>i</a:t>
            </a:r>
            <a:r>
              <a:rPr lang="en-US" altLang="en-US" sz="1368" dirty="0">
                <a:latin typeface="Times" pitchFamily="18" charset="0"/>
              </a:rPr>
              <a:t>. Item One	I =	I. Item One	a =	a. Item One	A =	A. Item One	1 =	1.Item One</a:t>
            </a:r>
          </a:p>
          <a:p>
            <a:pPr>
              <a:spcBef>
                <a:spcPct val="50000"/>
              </a:spcBef>
              <a:tabLst>
                <a:tab pos="244345" algn="l"/>
                <a:tab pos="1320820" algn="l"/>
                <a:tab pos="1565165" algn="l"/>
                <a:tab pos="2055211" algn="l"/>
                <a:tab pos="2736662" algn="l"/>
                <a:tab pos="3033949" algn="l"/>
                <a:tab pos="4247528" algn="l"/>
                <a:tab pos="4588253" algn="l"/>
                <a:tab pos="5864276" algn="l"/>
                <a:tab pos="6211788" algn="l"/>
              </a:tabLst>
            </a:pPr>
            <a:r>
              <a:rPr lang="en-US" altLang="en-US" sz="1368" dirty="0">
                <a:latin typeface="Times" pitchFamily="18" charset="0"/>
              </a:rPr>
              <a:t>	ii. Item Two      	II. Item Two		b. Item Two		B. Item Two		2. Item Two</a:t>
            </a:r>
          </a:p>
          <a:p>
            <a:pPr>
              <a:spcBef>
                <a:spcPct val="50000"/>
              </a:spcBef>
              <a:tabLst>
                <a:tab pos="244345" algn="l"/>
                <a:tab pos="1320820" algn="l"/>
                <a:tab pos="1565165" algn="l"/>
                <a:tab pos="2055211" algn="l"/>
                <a:tab pos="2736662" algn="l"/>
                <a:tab pos="3033949" algn="l"/>
                <a:tab pos="4247528" algn="l"/>
                <a:tab pos="4588253" algn="l"/>
                <a:tab pos="5864276" algn="l"/>
                <a:tab pos="6211788" algn="l"/>
              </a:tabLst>
            </a:pPr>
            <a:r>
              <a:rPr lang="en-US" altLang="en-US" sz="1368" dirty="0">
                <a:latin typeface="Times" pitchFamily="18" charset="0"/>
              </a:rPr>
              <a:t>	iii. Item Three  	III. Item Three		c. Item Three		C. Item Three		3. Item Three</a:t>
            </a:r>
            <a:endParaRPr lang="en-US" altLang="en-US" sz="1368" dirty="0">
              <a:latin typeface="Times" pitchFamily="18" charset="0"/>
              <a:sym typeface="Wingdings" pitchFamily="2" charset="2"/>
            </a:endParaRPr>
          </a:p>
          <a:p>
            <a:pPr>
              <a:spcBef>
                <a:spcPct val="50000"/>
              </a:spcBef>
              <a:tabLst>
                <a:tab pos="244345" algn="l"/>
                <a:tab pos="1320820" algn="l"/>
                <a:tab pos="1565165" algn="l"/>
                <a:tab pos="2055211" algn="l"/>
                <a:tab pos="2736662" algn="l"/>
                <a:tab pos="3033949" algn="l"/>
                <a:tab pos="4247528" algn="l"/>
                <a:tab pos="4588253" algn="l"/>
                <a:tab pos="5864276" algn="l"/>
                <a:tab pos="6211788" algn="l"/>
              </a:tabLst>
            </a:pPr>
            <a:r>
              <a:rPr lang="en-US" altLang="en-US" sz="1368" dirty="0">
                <a:latin typeface="Times" pitchFamily="18" charset="0"/>
                <a:sym typeface="Wingdings" pitchFamily="2" charset="2"/>
              </a:rPr>
              <a:t>	iv. Item Four		IV. Item Four		d. Item Four		D. Item Four		4. Item Four</a:t>
            </a:r>
          </a:p>
          <a:p>
            <a:pPr>
              <a:spcBef>
                <a:spcPct val="50000"/>
              </a:spcBef>
              <a:tabLst>
                <a:tab pos="244345" algn="l"/>
                <a:tab pos="1320820" algn="l"/>
                <a:tab pos="1565165" algn="l"/>
                <a:tab pos="2055211" algn="l"/>
                <a:tab pos="2736662" algn="l"/>
                <a:tab pos="3033949" algn="l"/>
                <a:tab pos="4247528" algn="l"/>
                <a:tab pos="4588253" algn="l"/>
                <a:tab pos="5864276" algn="l"/>
                <a:tab pos="6211788" algn="l"/>
              </a:tabLst>
            </a:pPr>
            <a:r>
              <a:rPr lang="en-US" altLang="en-US" sz="1710" dirty="0">
                <a:latin typeface="Times" pitchFamily="18" charset="0"/>
              </a:rPr>
              <a:t>start="xx"</a:t>
            </a:r>
            <a:endParaRPr lang="en-US" altLang="en-US" sz="1368" dirty="0">
              <a:latin typeface="Times" pitchFamily="18" charset="0"/>
            </a:endParaRPr>
          </a:p>
          <a:p>
            <a:pPr lvl="1">
              <a:spcBef>
                <a:spcPct val="50000"/>
              </a:spcBef>
              <a:buFontTx/>
              <a:buChar char="•"/>
              <a:tabLst>
                <a:tab pos="244345" algn="l"/>
                <a:tab pos="1320820" algn="l"/>
                <a:tab pos="1565165" algn="l"/>
                <a:tab pos="2055211" algn="l"/>
                <a:tab pos="2736662" algn="l"/>
                <a:tab pos="3033949" algn="l"/>
                <a:tab pos="4247528" algn="l"/>
                <a:tab pos="4588253" algn="l"/>
                <a:tab pos="5864276" algn="l"/>
                <a:tab pos="6211788" algn="l"/>
              </a:tabLst>
            </a:pPr>
            <a:r>
              <a:rPr lang="en-US" altLang="en-US" sz="1368" dirty="0">
                <a:latin typeface="Times" pitchFamily="18" charset="0"/>
              </a:rPr>
              <a:t> This attribute lets you specify which number/letter will start the list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3429000" y="2573781"/>
            <a:ext cx="976313" cy="41462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197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152400" y="3884269"/>
            <a:ext cx="899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197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12725" y="1779648"/>
            <a:ext cx="3521075" cy="24606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en-US" sz="1710" b="1" dirty="0"/>
              <a:t>Ordered (Numbered) Lists:</a:t>
            </a:r>
            <a:r>
              <a:rPr lang="en-US" altLang="en-US" sz="1710" i="1" dirty="0">
                <a:latin typeface="Times" pitchFamily="18" charset="0"/>
              </a:rPr>
              <a:t> </a:t>
            </a:r>
          </a:p>
          <a:p>
            <a:endParaRPr lang="en-US" altLang="en-US" sz="1710" i="1" dirty="0">
              <a:latin typeface="Times" pitchFamily="18" charset="0"/>
            </a:endParaRPr>
          </a:p>
          <a:p>
            <a:endParaRPr lang="en-US" altLang="en-US" sz="1710" i="1" dirty="0">
              <a:latin typeface="Times" pitchFamily="18" charset="0"/>
            </a:endParaRPr>
          </a:p>
          <a:p>
            <a:endParaRPr lang="en-US" altLang="en-US" sz="1710" i="1" dirty="0">
              <a:latin typeface="Times" pitchFamily="18" charset="0"/>
            </a:endParaRPr>
          </a:p>
          <a:p>
            <a:endParaRPr lang="en-US" altLang="en-US" sz="1710" i="1" dirty="0">
              <a:latin typeface="Times" pitchFamily="18" charset="0"/>
            </a:endParaRPr>
          </a:p>
          <a:p>
            <a:endParaRPr lang="en-US" altLang="en-US" sz="1710" i="1" dirty="0">
              <a:latin typeface="Times" pitchFamily="18" charset="0"/>
            </a:endParaRPr>
          </a:p>
          <a:p>
            <a:endParaRPr lang="en-US" altLang="en-US" sz="1710" b="1" i="1" dirty="0">
              <a:latin typeface="Times" pitchFamily="18" charset="0"/>
            </a:endParaRPr>
          </a:p>
          <a:p>
            <a:endParaRPr lang="en-US" altLang="en-US" sz="1710" b="1" i="1" dirty="0">
              <a:latin typeface="Times" pitchFamily="18" charset="0"/>
            </a:endParaRPr>
          </a:p>
          <a:p>
            <a:r>
              <a:rPr lang="en-US" altLang="en-US" sz="1710" b="1" i="1" dirty="0">
                <a:latin typeface="Times" pitchFamily="18" charset="0"/>
              </a:rPr>
              <a:t>Ordered </a:t>
            </a:r>
            <a:r>
              <a:rPr lang="en-US" altLang="en-US" sz="1710" b="1" i="1" dirty="0">
                <a:latin typeface="Times" pitchFamily="18" charset="0"/>
              </a:rPr>
              <a:t>List Attributes</a:t>
            </a:r>
            <a:r>
              <a:rPr lang="en-US" altLang="en-US" sz="1710" b="1" dirty="0">
                <a:latin typeface="Times" pitchFamily="18" charset="0"/>
              </a:rPr>
              <a:t>:</a:t>
            </a:r>
            <a:endParaRPr lang="en-US" altLang="en-US" sz="1710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98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 -- Definition Lists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90952" algn="l"/>
                <a:tab pos="781903" algn="l"/>
                <a:tab pos="1172855" algn="l"/>
              </a:tabLst>
            </a:pPr>
            <a:r>
              <a:rPr lang="en-US" altLang="en-US" b="1"/>
              <a:t>Definition Lists:</a:t>
            </a:r>
          </a:p>
          <a:p>
            <a:pPr marL="0" indent="0">
              <a:buNone/>
              <a:tabLst>
                <a:tab pos="390952" algn="l"/>
                <a:tab pos="781903" algn="l"/>
                <a:tab pos="1172855" algn="l"/>
              </a:tabLst>
            </a:pPr>
            <a:r>
              <a:rPr lang="en-US" altLang="en-US" sz="1368"/>
              <a:t>	&lt;DL&gt;</a:t>
            </a:r>
          </a:p>
          <a:p>
            <a:pPr marL="0" indent="0">
              <a:buNone/>
              <a:tabLst>
                <a:tab pos="390952" algn="l"/>
                <a:tab pos="781903" algn="l"/>
                <a:tab pos="1172855" algn="l"/>
              </a:tabLst>
            </a:pPr>
            <a:r>
              <a:rPr lang="en-US" altLang="en-US" sz="1368"/>
              <a:t>		&lt;DT&gt;List Name One</a:t>
            </a:r>
          </a:p>
          <a:p>
            <a:pPr marL="0" indent="0">
              <a:buNone/>
              <a:tabLst>
                <a:tab pos="390952" algn="l"/>
                <a:tab pos="781903" algn="l"/>
                <a:tab pos="1172855" algn="l"/>
              </a:tabLst>
            </a:pPr>
            <a:r>
              <a:rPr lang="en-US" altLang="en-US" sz="1368"/>
              <a:t>			&lt;DD&gt;This is where information about List Name One would go&lt;/DD&gt;</a:t>
            </a:r>
          </a:p>
          <a:p>
            <a:pPr marL="0" indent="0">
              <a:buNone/>
              <a:tabLst>
                <a:tab pos="390952" algn="l"/>
                <a:tab pos="781903" algn="l"/>
                <a:tab pos="1172855" algn="l"/>
              </a:tabLst>
            </a:pPr>
            <a:r>
              <a:rPr lang="en-US" altLang="en-US" sz="1368"/>
              <a:t>		&lt;/DT&gt;</a:t>
            </a:r>
          </a:p>
          <a:p>
            <a:pPr marL="0" indent="0">
              <a:buNone/>
              <a:tabLst>
                <a:tab pos="390952" algn="l"/>
                <a:tab pos="781903" algn="l"/>
                <a:tab pos="1172855" algn="l"/>
              </a:tabLst>
            </a:pPr>
            <a:r>
              <a:rPr lang="en-US" altLang="en-US" sz="1368"/>
              <a:t>		&lt;DT&gt;List Name Two</a:t>
            </a:r>
          </a:p>
          <a:p>
            <a:pPr marL="0" indent="0">
              <a:buNone/>
              <a:tabLst>
                <a:tab pos="390952" algn="l"/>
                <a:tab pos="781903" algn="l"/>
                <a:tab pos="1172855" algn="l"/>
              </a:tabLst>
            </a:pPr>
            <a:r>
              <a:rPr lang="en-US" altLang="en-US" sz="1368"/>
              <a:t>			&lt;DD&gt;This is where information about List Name Two would go&lt;/DD&gt;</a:t>
            </a:r>
          </a:p>
          <a:p>
            <a:pPr marL="0" indent="0">
              <a:buNone/>
              <a:tabLst>
                <a:tab pos="390952" algn="l"/>
                <a:tab pos="781903" algn="l"/>
                <a:tab pos="1172855" algn="l"/>
              </a:tabLst>
            </a:pPr>
            <a:r>
              <a:rPr lang="en-US" altLang="en-US" sz="1368"/>
              <a:t>		&lt;/DT&gt;</a:t>
            </a:r>
          </a:p>
          <a:p>
            <a:pPr marL="0" indent="0">
              <a:buNone/>
              <a:tabLst>
                <a:tab pos="390952" algn="l"/>
                <a:tab pos="781903" algn="l"/>
                <a:tab pos="1172855" algn="l"/>
              </a:tabLst>
            </a:pPr>
            <a:r>
              <a:rPr lang="en-US" altLang="en-US" sz="1368"/>
              <a:t>	&lt;/DL&gt;</a:t>
            </a:r>
            <a:endParaRPr lang="en-US" altLang="en-US"/>
          </a:p>
          <a:p>
            <a:pPr marL="0" indent="0">
              <a:buNone/>
              <a:tabLst>
                <a:tab pos="390952" algn="l"/>
                <a:tab pos="781903" algn="l"/>
                <a:tab pos="1172855" algn="l"/>
              </a:tabLst>
            </a:pPr>
            <a:r>
              <a:rPr lang="en-US" altLang="en-US"/>
              <a:t>		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4419601" y="4144424"/>
            <a:ext cx="485775" cy="455269"/>
          </a:xfrm>
          <a:prstGeom prst="down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197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057400" y="4664731"/>
            <a:ext cx="5562600" cy="16712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68">
                <a:latin typeface="Times" pitchFamily="18" charset="0"/>
              </a:rPr>
              <a:t>List Name One</a:t>
            </a:r>
          </a:p>
          <a:p>
            <a:pPr>
              <a:spcBef>
                <a:spcPct val="50000"/>
              </a:spcBef>
            </a:pPr>
            <a:r>
              <a:rPr lang="en-US" altLang="en-US" sz="1368">
                <a:latin typeface="Times" pitchFamily="18" charset="0"/>
              </a:rPr>
              <a:t>	This is where information about List Name One</a:t>
            </a:r>
            <a:br>
              <a:rPr lang="en-US" altLang="en-US" sz="1368">
                <a:latin typeface="Times" pitchFamily="18" charset="0"/>
              </a:rPr>
            </a:br>
            <a:r>
              <a:rPr lang="en-US" altLang="en-US" sz="1368">
                <a:latin typeface="Times" pitchFamily="18" charset="0"/>
              </a:rPr>
              <a:t>	would go</a:t>
            </a:r>
          </a:p>
          <a:p>
            <a:pPr>
              <a:spcBef>
                <a:spcPct val="50000"/>
              </a:spcBef>
            </a:pPr>
            <a:r>
              <a:rPr lang="en-US" altLang="en-US" sz="1368">
                <a:latin typeface="Times" pitchFamily="18" charset="0"/>
              </a:rPr>
              <a:t>List Name Two</a:t>
            </a:r>
          </a:p>
          <a:p>
            <a:pPr>
              <a:spcBef>
                <a:spcPct val="50000"/>
              </a:spcBef>
            </a:pPr>
            <a:r>
              <a:rPr lang="en-US" altLang="en-US" sz="1368">
                <a:latin typeface="Times" pitchFamily="18" charset="0"/>
              </a:rPr>
              <a:t>	This is where information about List Name Two</a:t>
            </a:r>
            <a:br>
              <a:rPr lang="en-US" altLang="en-US" sz="1368">
                <a:latin typeface="Times" pitchFamily="18" charset="0"/>
              </a:rPr>
            </a:br>
            <a:r>
              <a:rPr lang="en-US" altLang="en-US" sz="1368">
                <a:latin typeface="Times" pitchFamily="18" charset="0"/>
              </a:rPr>
              <a:t>	would go</a:t>
            </a:r>
            <a:endParaRPr lang="en-US" altLang="en-US" sz="1197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29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6572"/>
            <a:ext cx="8229600" cy="975577"/>
          </a:xfrm>
        </p:spPr>
        <p:txBody>
          <a:bodyPr/>
          <a:lstStyle/>
          <a:p>
            <a:r>
              <a:rPr lang="en-US" altLang="en-US" dirty="0"/>
              <a:t>Links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43339"/>
            <a:ext cx="7886700" cy="4618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710" dirty="0"/>
              <a:t>The anchor tag &lt;A&gt; is used to link one document to another or from one part of a document to another part of the same document.</a:t>
            </a:r>
          </a:p>
          <a:p>
            <a:pPr marL="0" indent="0">
              <a:buNone/>
            </a:pPr>
            <a:endParaRPr lang="en-US" altLang="en-US" sz="1710" dirty="0"/>
          </a:p>
          <a:p>
            <a:pPr marL="0" indent="0">
              <a:buNone/>
            </a:pPr>
            <a:r>
              <a:rPr lang="en-US" altLang="en-US" sz="1710" dirty="0"/>
              <a:t>Basic Links:</a:t>
            </a:r>
          </a:p>
          <a:p>
            <a:pPr marL="0" indent="0">
              <a:buNone/>
            </a:pPr>
            <a:r>
              <a:rPr lang="en-US" altLang="en-US" sz="1710" dirty="0"/>
              <a:t>&lt;A HREF="http://www.stanford.edu/"&gt;Stanford University&lt;/A&gt;</a:t>
            </a:r>
          </a:p>
          <a:p>
            <a:pPr marL="0" indent="0">
              <a:buNone/>
            </a:pPr>
            <a:endParaRPr lang="en-US" altLang="en-US" sz="1710" dirty="0"/>
          </a:p>
          <a:p>
            <a:pPr marL="0" indent="0">
              <a:buNone/>
            </a:pPr>
            <a:r>
              <a:rPr lang="en-US" altLang="en-US" sz="1710" dirty="0"/>
              <a:t>Inter-document Links:</a:t>
            </a:r>
          </a:p>
          <a:p>
            <a:pPr marL="0" indent="0">
              <a:buNone/>
            </a:pPr>
            <a:r>
              <a:rPr lang="en-US" altLang="en-US" sz="1710" dirty="0"/>
              <a:t>&lt;A HREF="#spot"&gt;Point to 'spot' in this document&lt;/A&gt;</a:t>
            </a:r>
          </a:p>
          <a:p>
            <a:pPr marL="0" indent="0">
              <a:buNone/>
            </a:pPr>
            <a:endParaRPr lang="en-US" altLang="en-US" sz="1710" dirty="0"/>
          </a:p>
          <a:p>
            <a:pPr marL="0" indent="0">
              <a:buNone/>
            </a:pPr>
            <a:r>
              <a:rPr lang="en-US" altLang="en-US" sz="1710" dirty="0"/>
              <a:t>Defining a point in a document:</a:t>
            </a:r>
          </a:p>
          <a:p>
            <a:pPr marL="0" indent="0">
              <a:buNone/>
            </a:pPr>
            <a:r>
              <a:rPr lang="en-US" altLang="en-US" sz="1710" dirty="0"/>
              <a:t>&lt;A NAME="spot"&gt;Spot&lt;/A&gt;</a:t>
            </a:r>
          </a:p>
          <a:p>
            <a:pPr marL="0" indent="0">
              <a:buNone/>
            </a:pPr>
            <a:endParaRPr lang="en-US" altLang="en-US" sz="1710" dirty="0"/>
          </a:p>
          <a:p>
            <a:pPr marL="0" indent="0">
              <a:buNone/>
            </a:pPr>
            <a:r>
              <a:rPr lang="en-US" altLang="en-US" sz="1710" dirty="0"/>
              <a:t>Email links:</a:t>
            </a:r>
          </a:p>
          <a:p>
            <a:pPr marL="0" indent="0">
              <a:buNone/>
            </a:pPr>
            <a:r>
              <a:rPr lang="en-US" altLang="en-US" sz="1710" dirty="0"/>
              <a:t>&lt;A HREF="mailto:someone@somehost.com"&gt;Email someone@somehost.com&lt;/A&gt;</a:t>
            </a:r>
          </a:p>
        </p:txBody>
      </p:sp>
    </p:spTree>
    <p:extLst>
      <p:ext uri="{BB962C8B-B14F-4D97-AF65-F5344CB8AC3E}">
        <p14:creationId xmlns:p14="http://schemas.microsoft.com/office/powerpoint/2010/main" val="3500903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7332"/>
            <a:ext cx="8229600" cy="975577"/>
          </a:xfrm>
        </p:spPr>
        <p:txBody>
          <a:bodyPr/>
          <a:lstStyle/>
          <a:p>
            <a:r>
              <a:rPr lang="en-US" altLang="en-US" dirty="0"/>
              <a:t>Graphics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63192"/>
            <a:ext cx="8153400" cy="42925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249775" algn="l"/>
                <a:tab pos="390952" algn="l"/>
                <a:tab pos="586428" algn="l"/>
                <a:tab pos="781903" algn="l"/>
              </a:tabLst>
            </a:pPr>
            <a:r>
              <a:rPr lang="en-US" altLang="en-US" dirty="0"/>
              <a:t>To have a graphic appear on a webpage, web designers must to put the &lt;IMG&gt; tag in with the address where the graphic "lives":</a:t>
            </a:r>
          </a:p>
          <a:p>
            <a:pPr marL="0" indent="0">
              <a:buNone/>
              <a:tabLst>
                <a:tab pos="249775" algn="l"/>
                <a:tab pos="390952" algn="l"/>
                <a:tab pos="586428" algn="l"/>
                <a:tab pos="781903" algn="l"/>
              </a:tabLst>
            </a:pPr>
            <a:endParaRPr lang="en-US" altLang="en-US" dirty="0"/>
          </a:p>
          <a:p>
            <a:pPr marL="0" indent="0">
              <a:buNone/>
              <a:tabLst>
                <a:tab pos="249775" algn="l"/>
                <a:tab pos="390952" algn="l"/>
                <a:tab pos="586428" algn="l"/>
                <a:tab pos="781903" algn="l"/>
              </a:tabLst>
            </a:pPr>
            <a:r>
              <a:rPr lang="en-US" altLang="en-US" dirty="0"/>
              <a:t>&lt;IMG SRC="http://www.someplace.com/images/fish.gif"&gt;</a:t>
            </a:r>
          </a:p>
          <a:p>
            <a:pPr marL="0" indent="0">
              <a:buNone/>
              <a:tabLst>
                <a:tab pos="249775" algn="l"/>
                <a:tab pos="390952" algn="l"/>
                <a:tab pos="586428" algn="l"/>
                <a:tab pos="781903" algn="l"/>
              </a:tabLst>
            </a:pPr>
            <a:endParaRPr lang="en-US" altLang="en-US" dirty="0"/>
          </a:p>
          <a:p>
            <a:pPr marL="0" indent="0">
              <a:buNone/>
              <a:tabLst>
                <a:tab pos="249775" algn="l"/>
                <a:tab pos="390952" algn="l"/>
                <a:tab pos="586428" algn="l"/>
                <a:tab pos="781903" algn="l"/>
              </a:tabLst>
            </a:pPr>
            <a:endParaRPr lang="en-US" altLang="en-US" dirty="0"/>
          </a:p>
          <a:p>
            <a:pPr marL="0" indent="0">
              <a:buNone/>
              <a:tabLst>
                <a:tab pos="249775" algn="l"/>
                <a:tab pos="390952" algn="l"/>
                <a:tab pos="586428" algn="l"/>
                <a:tab pos="781903" algn="l"/>
              </a:tabLst>
            </a:pPr>
            <a:endParaRPr lang="en-US" altLang="en-US" dirty="0"/>
          </a:p>
          <a:p>
            <a:pPr marL="0" indent="0">
              <a:buNone/>
              <a:tabLst>
                <a:tab pos="249775" algn="l"/>
                <a:tab pos="390952" algn="l"/>
                <a:tab pos="586428" algn="l"/>
                <a:tab pos="781903" algn="l"/>
              </a:tabLst>
            </a:pPr>
            <a:r>
              <a:rPr lang="en-US" altLang="en-US" sz="1368" dirty="0"/>
              <a:t>Graphics attributes:</a:t>
            </a:r>
          </a:p>
          <a:p>
            <a:pPr marL="0" indent="0">
              <a:buNone/>
              <a:tabLst>
                <a:tab pos="249775" algn="l"/>
                <a:tab pos="390952" algn="l"/>
                <a:tab pos="586428" algn="l"/>
                <a:tab pos="781903" algn="l"/>
              </a:tabLst>
            </a:pPr>
            <a:r>
              <a:rPr lang="en-US" altLang="en-US" sz="1368" dirty="0"/>
              <a:t>	alt="text": insert a description of the graphic for those who are using browsers that cannot </a:t>
            </a:r>
            <a:br>
              <a:rPr lang="en-US" altLang="en-US" sz="1368" dirty="0"/>
            </a:br>
            <a:r>
              <a:rPr lang="en-US" altLang="en-US" sz="1368" dirty="0"/>
              <a:t>		process images (e.g., page readers for the blind)</a:t>
            </a:r>
          </a:p>
          <a:p>
            <a:pPr marL="0" indent="0">
              <a:buNone/>
              <a:tabLst>
                <a:tab pos="249775" algn="l"/>
                <a:tab pos="390952" algn="l"/>
                <a:tab pos="586428" algn="l"/>
                <a:tab pos="781903" algn="l"/>
              </a:tabLst>
            </a:pPr>
            <a:r>
              <a:rPr lang="en-US" altLang="en-US" sz="1368" dirty="0"/>
              <a:t>	width="xx/xx%": width in pixels/percentage</a:t>
            </a:r>
          </a:p>
          <a:p>
            <a:pPr marL="0" indent="0">
              <a:buNone/>
              <a:tabLst>
                <a:tab pos="249775" algn="l"/>
                <a:tab pos="390952" algn="l"/>
                <a:tab pos="586428" algn="l"/>
                <a:tab pos="781903" algn="l"/>
              </a:tabLst>
            </a:pPr>
            <a:r>
              <a:rPr lang="en-US" altLang="en-US" sz="1368" dirty="0"/>
              <a:t>	height="xx/xx%": height in pixels/percentage</a:t>
            </a:r>
          </a:p>
          <a:p>
            <a:pPr marL="0" indent="0">
              <a:buNone/>
              <a:tabLst>
                <a:tab pos="249775" algn="l"/>
                <a:tab pos="390952" algn="l"/>
                <a:tab pos="586428" algn="l"/>
                <a:tab pos="781903" algn="l"/>
              </a:tabLst>
            </a:pPr>
            <a:r>
              <a:rPr lang="en-US" altLang="en-US" sz="1368" dirty="0"/>
              <a:t>	border="xx": pixel length of the border surrounding the image. </a:t>
            </a:r>
          </a:p>
          <a:p>
            <a:pPr marL="0" indent="0">
              <a:buNone/>
              <a:tabLst>
                <a:tab pos="249775" algn="l"/>
                <a:tab pos="390952" algn="l"/>
                <a:tab pos="586428" algn="l"/>
                <a:tab pos="781903" algn="l"/>
              </a:tabLst>
            </a:pPr>
            <a:r>
              <a:rPr lang="en-US" altLang="en-US" sz="1368" dirty="0"/>
              <a:t>	</a:t>
            </a:r>
            <a:r>
              <a:rPr lang="en-US" altLang="en-US" sz="1368" dirty="0" err="1"/>
              <a:t>hspace</a:t>
            </a:r>
            <a:r>
              <a:rPr lang="en-US" altLang="en-US" sz="1368" dirty="0"/>
              <a:t>="xx": places a buffer of space horizontally around the image</a:t>
            </a:r>
          </a:p>
          <a:p>
            <a:pPr marL="0" indent="0">
              <a:buNone/>
              <a:tabLst>
                <a:tab pos="249775" algn="l"/>
                <a:tab pos="390952" algn="l"/>
                <a:tab pos="586428" algn="l"/>
                <a:tab pos="781903" algn="l"/>
              </a:tabLst>
            </a:pPr>
            <a:r>
              <a:rPr lang="en-US" altLang="en-US" sz="1368" dirty="0"/>
              <a:t>	</a:t>
            </a:r>
            <a:r>
              <a:rPr lang="en-US" altLang="en-US" sz="1368" dirty="0" err="1"/>
              <a:t>vspace</a:t>
            </a:r>
            <a:r>
              <a:rPr lang="en-US" altLang="en-US" sz="1368" dirty="0"/>
              <a:t>="xx": places a buffer of space vertically around the image</a:t>
            </a:r>
          </a:p>
          <a:p>
            <a:pPr marL="0" indent="0">
              <a:buNone/>
              <a:tabLst>
                <a:tab pos="249775" algn="l"/>
                <a:tab pos="390952" algn="l"/>
                <a:tab pos="586428" algn="l"/>
                <a:tab pos="781903" algn="l"/>
              </a:tabLst>
            </a:pPr>
            <a:r>
              <a:rPr lang="en-US" altLang="en-US" sz="1368" dirty="0"/>
              <a:t>	align="top/middle/bottom/right/left": aligns image in relation to the text (see next 2 slides)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>
            <p:extLst/>
          </p:nvPr>
        </p:nvGraphicFramePr>
        <p:xfrm>
          <a:off x="815953" y="3182703"/>
          <a:ext cx="1498600" cy="84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2843784" imgH="1886712" progId="MS_ClipArt_Gallery">
                  <p:embed/>
                </p:oleObj>
              </mc:Choice>
              <mc:Fallback>
                <p:oleObj r:id="rId3" imgW="2843784" imgH="1886712" progId="MS_ClipArt_Gallery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53" y="3182703"/>
                        <a:ext cx="1498600" cy="848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958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5158"/>
            <a:ext cx="8229600" cy="975577"/>
          </a:xfrm>
        </p:spPr>
        <p:txBody>
          <a:bodyPr/>
          <a:lstStyle/>
          <a:p>
            <a:r>
              <a:rPr lang="en-US" altLang="en-US" dirty="0"/>
              <a:t>Graphics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368"/>
              <a:t>&lt;img src="http://www.someplace.com/images/fish.gif" align="top"&gt;All about Fish</a:t>
            </a:r>
          </a:p>
          <a:p>
            <a:pPr marL="0" indent="0">
              <a:buNone/>
            </a:pPr>
            <a:endParaRPr lang="en-US" altLang="en-US" sz="1368"/>
          </a:p>
          <a:p>
            <a:pPr marL="0" indent="0">
              <a:buNone/>
            </a:pPr>
            <a:endParaRPr lang="en-US" altLang="en-US" sz="1368"/>
          </a:p>
          <a:p>
            <a:pPr marL="0" indent="0">
              <a:buNone/>
            </a:pPr>
            <a:endParaRPr lang="en-US" altLang="en-US" sz="1368"/>
          </a:p>
          <a:p>
            <a:pPr marL="0" indent="0">
              <a:buNone/>
            </a:pPr>
            <a:endParaRPr lang="en-US" altLang="en-US" sz="1368"/>
          </a:p>
          <a:p>
            <a:pPr marL="0" indent="0">
              <a:buNone/>
            </a:pPr>
            <a:endParaRPr lang="en-US" altLang="en-US" sz="1368"/>
          </a:p>
          <a:p>
            <a:pPr marL="0" indent="0">
              <a:buNone/>
            </a:pPr>
            <a:r>
              <a:rPr lang="en-US" altLang="en-US" sz="1368"/>
              <a:t>&lt;img src="http://www.someplace.com/images/fish.gif" align="middle"&gt;All about Fish</a:t>
            </a:r>
          </a:p>
          <a:p>
            <a:pPr marL="0" indent="0">
              <a:buNone/>
            </a:pPr>
            <a:endParaRPr lang="en-US" altLang="en-US" sz="1368"/>
          </a:p>
          <a:p>
            <a:pPr marL="0" indent="0">
              <a:buNone/>
            </a:pPr>
            <a:endParaRPr lang="en-US" altLang="en-US" sz="1368"/>
          </a:p>
          <a:p>
            <a:pPr marL="0" indent="0">
              <a:buNone/>
            </a:pPr>
            <a:endParaRPr lang="en-US" altLang="en-US" sz="1368"/>
          </a:p>
          <a:p>
            <a:pPr marL="0" indent="0">
              <a:buNone/>
            </a:pPr>
            <a:endParaRPr lang="en-US" altLang="en-US" sz="1368"/>
          </a:p>
          <a:p>
            <a:pPr marL="0" indent="0">
              <a:buNone/>
            </a:pPr>
            <a:endParaRPr lang="en-US" altLang="en-US" sz="1368"/>
          </a:p>
          <a:p>
            <a:pPr marL="0" indent="0">
              <a:buNone/>
            </a:pPr>
            <a:r>
              <a:rPr lang="en-US" altLang="en-US" sz="1368"/>
              <a:t>&lt;img src="http://www.someplace.com/images/fish.gif" align="bottom"&gt;All about Fish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762001" y="2515752"/>
          <a:ext cx="1498600" cy="84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2843784" imgH="1886712" progId="MS_ClipArt_Gallery">
                  <p:embed/>
                </p:oleObj>
              </mc:Choice>
              <mc:Fallback>
                <p:oleObj r:id="rId3" imgW="2843784" imgH="1886712" progId="MS_ClipArt_Gallery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515752"/>
                        <a:ext cx="1498600" cy="848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362200" y="2465618"/>
            <a:ext cx="1188146" cy="3028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1368">
                <a:latin typeface="Times" pitchFamily="18" charset="0"/>
              </a:rPr>
              <a:t>All about Fish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685800" y="3949308"/>
          <a:ext cx="1498600" cy="84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5" imgW="2843784" imgH="1886712" progId="MS_ClipArt_Gallery">
                  <p:embed/>
                </p:oleObj>
              </mc:Choice>
              <mc:Fallback>
                <p:oleObj r:id="rId5" imgW="2843784" imgH="1886712" progId="MS_ClipArt_Gallery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49308"/>
                        <a:ext cx="1498600" cy="848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762001" y="5380155"/>
          <a:ext cx="1498600" cy="84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6" imgW="2843784" imgH="1886712" progId="MS_ClipArt_Gallery">
                  <p:embed/>
                </p:oleObj>
              </mc:Choice>
              <mc:Fallback>
                <p:oleObj r:id="rId6" imgW="2843784" imgH="1886712" progId="MS_ClipArt_Gallery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5380155"/>
                        <a:ext cx="1498600" cy="848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362200" y="4209462"/>
            <a:ext cx="1188146" cy="3028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1368">
                <a:latin typeface="Times" pitchFamily="18" charset="0"/>
              </a:rPr>
              <a:t>All about Fish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2308226" y="6030539"/>
            <a:ext cx="1188146" cy="3028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1368">
                <a:latin typeface="Times" pitchFamily="18" charset="0"/>
              </a:rPr>
              <a:t>All about Fish</a:t>
            </a:r>
          </a:p>
        </p:txBody>
      </p:sp>
    </p:spTree>
    <p:extLst>
      <p:ext uri="{BB962C8B-B14F-4D97-AF65-F5344CB8AC3E}">
        <p14:creationId xmlns:p14="http://schemas.microsoft.com/office/powerpoint/2010/main" val="2491553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6245"/>
            <a:ext cx="8229600" cy="975577"/>
          </a:xfrm>
        </p:spPr>
        <p:txBody>
          <a:bodyPr/>
          <a:lstStyle/>
          <a:p>
            <a:r>
              <a:rPr lang="en-US" altLang="en-US" dirty="0"/>
              <a:t>Graphics (cont.)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09600" y="2063192"/>
            <a:ext cx="7848600" cy="370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8734" tIns="39367" rIns="78734" bIns="39367"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altLang="en-US" sz="1368"/>
              <a:t>&lt;img src="http://www.someplace.com/images/fish.gif" align="left"&gt;</a:t>
            </a:r>
          </a:p>
          <a:p>
            <a:pPr>
              <a:spcBef>
                <a:spcPct val="20000"/>
              </a:spcBef>
              <a:buClr>
                <a:schemeClr val="tx2"/>
              </a:buClr>
            </a:pPr>
            <a:endParaRPr lang="en-US" altLang="en-US" sz="1368"/>
          </a:p>
          <a:p>
            <a:pPr>
              <a:spcBef>
                <a:spcPct val="20000"/>
              </a:spcBef>
              <a:buClr>
                <a:schemeClr val="tx2"/>
              </a:buClr>
            </a:pPr>
            <a:endParaRPr lang="en-US" altLang="en-US" sz="1368"/>
          </a:p>
          <a:p>
            <a:pPr>
              <a:spcBef>
                <a:spcPct val="20000"/>
              </a:spcBef>
              <a:buClr>
                <a:schemeClr val="tx2"/>
              </a:buClr>
            </a:pPr>
            <a:endParaRPr lang="en-US" altLang="en-US" sz="1368"/>
          </a:p>
          <a:p>
            <a:pPr>
              <a:spcBef>
                <a:spcPct val="20000"/>
              </a:spcBef>
              <a:buClr>
                <a:schemeClr val="tx2"/>
              </a:buClr>
            </a:pPr>
            <a:endParaRPr lang="en-US" altLang="en-US" sz="1368"/>
          </a:p>
          <a:p>
            <a:pPr>
              <a:spcBef>
                <a:spcPct val="20000"/>
              </a:spcBef>
              <a:buClr>
                <a:schemeClr val="tx2"/>
              </a:buClr>
            </a:pPr>
            <a:endParaRPr lang="en-US" altLang="en-US" sz="1368"/>
          </a:p>
          <a:p>
            <a:pPr>
              <a:spcBef>
                <a:spcPct val="20000"/>
              </a:spcBef>
              <a:buClr>
                <a:schemeClr val="tx2"/>
              </a:buClr>
            </a:pPr>
            <a:endParaRPr lang="en-US" altLang="en-US" sz="1368"/>
          </a:p>
          <a:p>
            <a:pPr>
              <a:spcBef>
                <a:spcPct val="20000"/>
              </a:spcBef>
              <a:buClr>
                <a:schemeClr val="tx2"/>
              </a:buClr>
            </a:pPr>
            <a:endParaRPr lang="en-US" altLang="en-US" sz="1368"/>
          </a:p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altLang="en-US" sz="1368"/>
              <a:t>&lt;img src="http://www.someplace.com/images/fish.gif" align="right"&gt;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762001" y="2515752"/>
          <a:ext cx="1498600" cy="84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3" imgW="2843784" imgH="1886712" progId="MS_ClipArt_Gallery">
                  <p:embed/>
                </p:oleObj>
              </mc:Choice>
              <mc:Fallback>
                <p:oleObj r:id="rId3" imgW="2843784" imgH="1886712" progId="MS_ClipArt_Gallery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515752"/>
                        <a:ext cx="1498600" cy="848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6248401" y="4469617"/>
          <a:ext cx="1498600" cy="84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5" imgW="2843784" imgH="1886712" progId="MS_ClipArt_Gallery">
                  <p:embed/>
                </p:oleObj>
              </mc:Choice>
              <mc:Fallback>
                <p:oleObj r:id="rId5" imgW="2843784" imgH="1886712" progId="MS_ClipArt_Gallery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469617"/>
                        <a:ext cx="1498600" cy="848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474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 dirty="0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Text Formatting Tags</a:t>
            </a:r>
            <a:endParaRPr dirty="0"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&lt;U&gt; </a:t>
            </a:r>
            <a:r>
              <a:rPr lang="en-US" sz="2000" b="0" i="0" u="sng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Underline</a:t>
            </a: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&lt;/U&gt;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&lt;b&gt;..&lt;/b&gt;: Defines bold text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&lt;big&gt;..&lt;/big&gt;: Defines big text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</a:t>
            </a:r>
            <a:r>
              <a:rPr lang="en-US" sz="2000" b="0" i="0" u="none" dirty="0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em</a:t>
            </a: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&gt;..&lt;/</a:t>
            </a:r>
            <a:r>
              <a:rPr lang="en-US" sz="2000" b="0" i="0" u="none" dirty="0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em</a:t>
            </a: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 Defines emphasized text 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&lt;i&gt;..&lt;/i&gt;: Defines italic text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&lt;small&gt;..&lt;/small&gt;: Defines small text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&lt;strong&gt;..&lt;/strong&gt;: Defines strong text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&lt;sub&gt;..&lt;/sub&gt;: Defines subscripted text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&lt;sup&gt;..&lt;/sup&gt;: Defines superscripted text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&lt;strike&gt;..&lt;/strike&gt;: defines strike tag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&lt;center&gt; ..&lt;/center&gt;: indicates a section that is center aligned.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&lt;left&gt; ..&lt;/left&gt;: indicates a section that is left aligned.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endParaRPr sz="20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endParaRPr sz="20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0070C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357187"/>
            <a:ext cx="8442325" cy="550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0070C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609600"/>
            <a:ext cx="8142287" cy="550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Changing the Font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&lt;FONT FACE = “</a:t>
            </a:r>
            <a:r>
              <a:rPr lang="en-US" sz="2400" b="1" i="0" u="none" dirty="0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fontname</a:t>
            </a:r>
            <a:r>
              <a:rPr lang="en-US" sz="2400" b="1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”&gt; … &lt;/FONT&gt;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It can be used to change the font of the enclosed text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`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1" i="1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&lt;FONT SIZE=n&gt; …. &lt;/FONT&gt;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1" i="1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where n is a number between 1 and 7</a:t>
            </a:r>
            <a:endParaRPr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It can change the size of text use the expression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8993"/>
            <a:ext cx="8229600" cy="97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forms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68076"/>
            <a:ext cx="8229600" cy="4248757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223" dirty="0">
                <a:latin typeface="+mj-lt"/>
              </a:rPr>
              <a:t>A </a:t>
            </a:r>
            <a:r>
              <a:rPr lang="en-US" sz="2223" dirty="0">
                <a:solidFill>
                  <a:srgbClr val="C00000"/>
                </a:solidFill>
                <a:latin typeface="+mj-lt"/>
              </a:rPr>
              <a:t>Form</a:t>
            </a:r>
            <a:r>
              <a:rPr lang="en-US" sz="2223" dirty="0">
                <a:latin typeface="+mj-lt"/>
              </a:rPr>
              <a:t> is an area that can contain </a:t>
            </a:r>
            <a:r>
              <a:rPr lang="en-US" sz="2223" dirty="0">
                <a:solidFill>
                  <a:srgbClr val="C00000"/>
                </a:solidFill>
                <a:latin typeface="+mj-lt"/>
              </a:rPr>
              <a:t>Form Control/ Elements.</a:t>
            </a:r>
          </a:p>
          <a:p>
            <a:pPr algn="just">
              <a:defRPr/>
            </a:pPr>
            <a:r>
              <a:rPr lang="en-US" sz="2223" dirty="0">
                <a:latin typeface="+mj-lt"/>
              </a:rPr>
              <a:t>Each piece of information for a form is stored in a </a:t>
            </a:r>
            <a:r>
              <a:rPr lang="en-US" sz="2223" dirty="0">
                <a:solidFill>
                  <a:srgbClr val="C00000"/>
                </a:solidFill>
                <a:latin typeface="+mj-lt"/>
              </a:rPr>
              <a:t>Field.</a:t>
            </a:r>
          </a:p>
          <a:p>
            <a:pPr algn="just">
              <a:defRPr/>
            </a:pPr>
            <a:r>
              <a:rPr lang="en-US" sz="2223" dirty="0">
                <a:latin typeface="+mj-lt"/>
              </a:rPr>
              <a:t>The value itself is called </a:t>
            </a:r>
            <a:r>
              <a:rPr lang="en-US" sz="2223" dirty="0">
                <a:solidFill>
                  <a:srgbClr val="C00000"/>
                </a:solidFill>
                <a:latin typeface="+mj-lt"/>
              </a:rPr>
              <a:t>Field Value.</a:t>
            </a:r>
          </a:p>
          <a:p>
            <a:pPr algn="just">
              <a:defRPr/>
            </a:pPr>
            <a:r>
              <a:rPr lang="en-US" sz="2223" dirty="0">
                <a:latin typeface="+mj-lt"/>
              </a:rPr>
              <a:t>Users enter or select a field using </a:t>
            </a:r>
            <a:r>
              <a:rPr lang="en-US" sz="2223" dirty="0">
                <a:solidFill>
                  <a:srgbClr val="C00000"/>
                </a:solidFill>
                <a:latin typeface="+mj-lt"/>
              </a:rPr>
              <a:t>Form </a:t>
            </a:r>
          </a:p>
          <a:p>
            <a:pPr marL="0" indent="0" algn="just">
              <a:buNone/>
              <a:defRPr/>
            </a:pPr>
            <a:r>
              <a:rPr lang="en-US" sz="2223" dirty="0">
                <a:solidFill>
                  <a:srgbClr val="C00000"/>
                </a:solidFill>
                <a:latin typeface="+mj-lt"/>
              </a:rPr>
              <a:t>    Control/ Elements.</a:t>
            </a:r>
          </a:p>
          <a:p>
            <a:pPr lvl="1" algn="just">
              <a:defRPr/>
            </a:pPr>
            <a:r>
              <a:rPr lang="en-US" sz="2223" dirty="0">
                <a:latin typeface="+mj-lt"/>
              </a:rPr>
              <a:t>Form/Control elements include: buttons, checkboxes, text fields, radio buttons, drop-down menus, etc.</a:t>
            </a:r>
          </a:p>
          <a:p>
            <a:pPr marL="457200" lvl="1" algn="just">
              <a:buFont typeface="Times"/>
              <a:buChar char="•"/>
              <a:defRPr/>
            </a:pPr>
            <a:r>
              <a:rPr lang="en-US" sz="2223" dirty="0">
                <a:latin typeface="+mj-lt"/>
              </a:rPr>
              <a:t>A form usually contains a </a:t>
            </a:r>
            <a:r>
              <a:rPr lang="en-US" sz="2223" dirty="0">
                <a:solidFill>
                  <a:srgbClr val="C00000"/>
                </a:solidFill>
                <a:latin typeface="+mj-lt"/>
              </a:rPr>
              <a:t>Submit</a:t>
            </a:r>
            <a:r>
              <a:rPr lang="en-US" sz="2223" dirty="0">
                <a:latin typeface="+mj-lt"/>
              </a:rPr>
              <a:t> button to send the information in the form elements to the </a:t>
            </a:r>
            <a:r>
              <a:rPr lang="en-US" sz="2223" dirty="0" smtClean="0">
                <a:latin typeface="+mj-lt"/>
              </a:rPr>
              <a:t>server.</a:t>
            </a:r>
            <a:endParaRPr lang="en-US" sz="222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19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Changing the Font</a:t>
            </a:r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1"/>
          </p:nvPr>
        </p:nvSpPr>
        <p:spPr>
          <a:xfrm>
            <a:off x="7620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1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&lt;FONT COLOR=“red”&gt;…. &lt;/FONT&gt;</a:t>
            </a:r>
            <a:endParaRPr dirty="0"/>
          </a:p>
          <a:p>
            <a:pPr marL="34290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 can change the color. The color can also be defined using hexadecimal representation ( Example: #</a:t>
            </a:r>
            <a:r>
              <a:rPr lang="en-US" sz="2400" b="0" i="0" u="none" dirty="0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ffffff</a:t>
            </a: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)</a:t>
            </a:r>
            <a:endParaRPr dirty="0"/>
          </a:p>
          <a:p>
            <a:pPr marL="34290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These attributes can be combined to change the font, size, and color of the text all at once; 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 example, 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lang="en-US" sz="2400" b="1" i="1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&lt;FONT SIZE=4 FACE=“Courier” COLOR=“red”&gt; …. &lt;/FONT&gt;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&lt;Font&gt;…&lt;/Font&gt;</a:t>
            </a: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1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&lt;font&gt; tag is not supported in HTML5.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Headings </a:t>
            </a: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Web pages are typically organized into sections with headings</a:t>
            </a:r>
            <a:endParaRPr dirty="0"/>
          </a:p>
          <a:p>
            <a:pPr marL="34290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create a heading use the expression &lt;</a:t>
            </a:r>
            <a:r>
              <a:rPr lang="en-US" sz="2400" b="0" i="0" u="none" dirty="0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Hn</a:t>
            </a: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&gt;….&lt;/</a:t>
            </a:r>
            <a:r>
              <a:rPr lang="en-US" sz="2400" b="0" i="0" u="none" dirty="0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Hn</a:t>
            </a: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&gt; where n is a number between 1 and 7</a:t>
            </a:r>
            <a:endParaRPr dirty="0"/>
          </a:p>
          <a:p>
            <a:pPr marL="34290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 this case, the 1 corresponds to the largest size heading while the 7 corresponds to the smallest size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0070C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endParaRPr sz="3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87" y="357187"/>
            <a:ext cx="8494712" cy="6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Aligning Text</a:t>
            </a:r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ALIGN attribute can be inserted in the &lt;P&gt; and &lt;</a:t>
            </a:r>
            <a:r>
              <a:rPr lang="en-US" sz="2400" b="0" i="0" u="none" dirty="0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Hn</a:t>
            </a: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&gt; tags to right justify, center, or left justify the text</a:t>
            </a:r>
            <a:endParaRPr dirty="0"/>
          </a:p>
          <a:p>
            <a:pPr marL="34290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 example, 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1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&lt;H1 ALIGN=CENTER&gt; The New York Times &lt;/H1&gt; </a:t>
            </a:r>
            <a:endParaRPr dirty="0"/>
          </a:p>
          <a:p>
            <a:pPr marL="34290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 would create a centered heading of the largest size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Page Formatting</a:t>
            </a:r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define the background color, use the BGCOLOR attribute in the &lt;BODY&gt; tag</a:t>
            </a:r>
            <a:endParaRPr dirty="0"/>
          </a:p>
          <a:p>
            <a:pPr marL="34290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define the text color, use the TEXT attribute in the &lt;BODY&gt; tag</a:t>
            </a:r>
            <a:endParaRPr dirty="0"/>
          </a:p>
          <a:p>
            <a:pPr marL="34290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define the size of the text, type &lt;BASEFONT SIZE=n&gt;   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Example</a:t>
            </a:r>
            <a:endParaRPr/>
          </a:p>
        </p:txBody>
      </p:sp>
      <p:sp>
        <p:nvSpPr>
          <p:cNvPr id="248" name="Google Shape;248;p3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&lt;HTML&gt;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&lt;HEAD&gt;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&lt;TITLE&gt; Example &lt;/TITLE&gt;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&lt;/HEAD&gt;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&lt;BODY </a:t>
            </a:r>
            <a:r>
              <a:rPr lang="en-US" sz="2000" b="0" i="0" u="none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BGCOLOR=“black”  TEXT=“white”</a:t>
            </a: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&gt;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</a:t>
            </a:r>
            <a:r>
              <a:rPr lang="en-US" sz="2000" b="0" i="0" u="none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BASEFONT SIZE=7</a:t>
            </a: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&gt;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This is where you would include the text and images on your Web page.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&lt;/BODY&gt;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&lt;/HTML&gt;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Attributes of &lt;BODY&gt; Tag</a:t>
            </a:r>
            <a:endParaRPr/>
          </a:p>
        </p:txBody>
      </p:sp>
      <p:sp>
        <p:nvSpPr>
          <p:cNvPr id="254" name="Google Shape;254;p39"/>
          <p:cNvSpPr txBox="1">
            <a:spLocks noGrp="1"/>
          </p:cNvSpPr>
          <p:nvPr>
            <p:ph type="body" idx="1"/>
          </p:nvPr>
        </p:nvSpPr>
        <p:spPr>
          <a:xfrm>
            <a:off x="0" y="1981200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•"/>
            </a:pPr>
            <a:r>
              <a:rPr lang="en-US" sz="2200" b="0" i="0" u="sng" dirty="0" err="1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  <a:hlinkClick r:id="rId3"/>
              </a:rPr>
              <a:t>bgcolor</a:t>
            </a:r>
            <a:r>
              <a:rPr lang="en-US" sz="22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	color 	Specifies the background color of a document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•"/>
            </a:pPr>
            <a:r>
              <a:rPr lang="en-US" sz="2200" b="0" i="0" u="sng" dirty="0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  <a:hlinkClick r:id="rId4"/>
              </a:rPr>
              <a:t>text</a:t>
            </a:r>
            <a:r>
              <a:rPr lang="en-US" sz="22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		color 	Specifies the color of the text in a document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•"/>
            </a:pPr>
            <a:r>
              <a:rPr lang="en-US" sz="2200" b="0" i="0" u="sng" dirty="0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  <a:hlinkClick r:id="rId5"/>
              </a:rPr>
              <a:t>background</a:t>
            </a:r>
            <a:r>
              <a:rPr lang="en-US" sz="22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URL   Specifies a background image for a document </a:t>
            </a:r>
            <a:endParaRPr dirty="0"/>
          </a:p>
          <a:p>
            <a: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endParaRPr sz="22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•"/>
            </a:pPr>
            <a:r>
              <a:rPr lang="en-US" sz="2200" b="0" i="0" u="sng" dirty="0" err="1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  <a:hlinkClick r:id="rId6"/>
              </a:rPr>
              <a:t>alink</a:t>
            </a:r>
            <a:r>
              <a:rPr lang="en-US" sz="22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	color 	Specifies the color of an active link in a document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•"/>
            </a:pPr>
            <a:r>
              <a:rPr lang="en-US" sz="2200" b="0" i="0" u="sng" dirty="0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  <a:hlinkClick r:id="rId7"/>
              </a:rPr>
              <a:t>link</a:t>
            </a:r>
            <a:r>
              <a:rPr lang="en-US" sz="22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		color 	Specifies the color of unvisited links in a Doc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•"/>
            </a:pPr>
            <a:r>
              <a:rPr lang="en-US" sz="2200" b="0" i="0" u="sng" dirty="0" err="1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  <a:hlinkClick r:id="rId8"/>
              </a:rPr>
              <a:t>vlink</a:t>
            </a:r>
            <a:r>
              <a:rPr lang="en-US" sz="22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	color 	Specifies the color of visited links in a document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100" y="2690812"/>
            <a:ext cx="8786812" cy="202406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685800" y="609600"/>
            <a:ext cx="8080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Different ways of specifying color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493"/>
            <a:ext cx="8229600" cy="97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Control </a:t>
            </a:r>
            <a:r>
              <a:rPr lang="en-US" dirty="0" smtClean="0"/>
              <a:t>Elements of HTML Form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04576"/>
            <a:ext cx="8229600" cy="4248757"/>
          </a:xfrm>
        </p:spPr>
        <p:txBody>
          <a:bodyPr>
            <a:normAutofit/>
          </a:bodyPr>
          <a:lstStyle/>
          <a:p>
            <a:pPr algn="just">
              <a:spcAft>
                <a:spcPts val="513"/>
              </a:spcAft>
            </a:pPr>
            <a:r>
              <a:rPr lang="en-US" sz="2394" dirty="0">
                <a:solidFill>
                  <a:srgbClr val="C00000"/>
                </a:solidFill>
              </a:rPr>
              <a:t>Input Boxes </a:t>
            </a:r>
            <a:r>
              <a:rPr lang="en-US" sz="2394" dirty="0"/>
              <a:t>– for text and numerical entries</a:t>
            </a:r>
          </a:p>
          <a:p>
            <a:pPr algn="just">
              <a:spcAft>
                <a:spcPts val="513"/>
              </a:spcAft>
            </a:pPr>
            <a:r>
              <a:rPr lang="en-US" sz="2394" dirty="0">
                <a:solidFill>
                  <a:srgbClr val="C00000"/>
                </a:solidFill>
              </a:rPr>
              <a:t>Option Buttons</a:t>
            </a:r>
            <a:r>
              <a:rPr lang="en-US" sz="2394" dirty="0"/>
              <a:t>, also called </a:t>
            </a:r>
            <a:r>
              <a:rPr lang="en-US" sz="2394" dirty="0">
                <a:solidFill>
                  <a:srgbClr val="C00000"/>
                </a:solidFill>
              </a:rPr>
              <a:t>Radio Buttons </a:t>
            </a:r>
            <a:r>
              <a:rPr lang="en-US" sz="2394" dirty="0"/>
              <a:t>– for selecting a single option from a predefined list</a:t>
            </a:r>
          </a:p>
          <a:p>
            <a:pPr algn="just">
              <a:spcAft>
                <a:spcPts val="513"/>
              </a:spcAft>
            </a:pPr>
            <a:r>
              <a:rPr lang="en-US" sz="2394" dirty="0">
                <a:solidFill>
                  <a:srgbClr val="C00000"/>
                </a:solidFill>
              </a:rPr>
              <a:t>Selection Lists </a:t>
            </a:r>
            <a:r>
              <a:rPr lang="en-US" sz="2394" dirty="0"/>
              <a:t>– for long lists of options, usually appearing in a </a:t>
            </a:r>
            <a:r>
              <a:rPr lang="en-US" sz="2394" dirty="0">
                <a:solidFill>
                  <a:srgbClr val="C00000"/>
                </a:solidFill>
              </a:rPr>
              <a:t>Drop-Down List Box</a:t>
            </a:r>
          </a:p>
          <a:p>
            <a:pPr algn="just">
              <a:spcAft>
                <a:spcPts val="513"/>
              </a:spcAft>
            </a:pPr>
            <a:r>
              <a:rPr lang="en-US" sz="2394" dirty="0">
                <a:solidFill>
                  <a:srgbClr val="C00000"/>
                </a:solidFill>
              </a:rPr>
              <a:t>Check Boxes – </a:t>
            </a:r>
            <a:r>
              <a:rPr lang="en-US" sz="2394" dirty="0"/>
              <a:t>for specifying yes or no</a:t>
            </a:r>
          </a:p>
          <a:p>
            <a:pPr algn="just">
              <a:spcAft>
                <a:spcPts val="513"/>
              </a:spcAft>
            </a:pPr>
            <a:r>
              <a:rPr lang="en-US" sz="2394" dirty="0">
                <a:solidFill>
                  <a:srgbClr val="C00000"/>
                </a:solidFill>
              </a:rPr>
              <a:t>Text Areas </a:t>
            </a:r>
            <a:r>
              <a:rPr lang="en-US" sz="2394" dirty="0"/>
              <a:t>– for extended entries that can include several lines of </a:t>
            </a:r>
            <a:r>
              <a:rPr lang="en-US" sz="2394" dirty="0" smtClean="0"/>
              <a:t>text</a:t>
            </a:r>
            <a:endParaRPr lang="en-US" sz="2223" dirty="0"/>
          </a:p>
        </p:txBody>
      </p:sp>
    </p:spTree>
    <p:extLst>
      <p:ext uri="{BB962C8B-B14F-4D97-AF65-F5344CB8AC3E}">
        <p14:creationId xmlns:p14="http://schemas.microsoft.com/office/powerpoint/2010/main" val="10728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793"/>
            <a:ext cx="8229600" cy="97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 smtClean="0"/>
              <a:t>Form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26776"/>
            <a:ext cx="8229600" cy="4248757"/>
          </a:xfrm>
        </p:spPr>
        <p:txBody>
          <a:bodyPr>
            <a:normAutofit fontScale="92500" lnSpcReduction="20000"/>
          </a:bodyPr>
          <a:lstStyle/>
          <a:p>
            <a:r>
              <a:rPr lang="en-US" sz="2394" dirty="0"/>
              <a:t>The basic construction of a HTML form is this...</a:t>
            </a:r>
          </a:p>
          <a:p>
            <a:pPr>
              <a:buNone/>
            </a:pPr>
            <a:r>
              <a:rPr lang="en-US" sz="2394" b="1" dirty="0"/>
              <a:t>	  </a:t>
            </a:r>
            <a:r>
              <a:rPr lang="en-US" sz="2394" b="1" dirty="0">
                <a:solidFill>
                  <a:srgbClr val="C00000"/>
                </a:solidFill>
              </a:rPr>
              <a:t>&lt;form&gt;   </a:t>
            </a:r>
            <a:r>
              <a:rPr lang="en-US" sz="2394" b="1" dirty="0"/>
              <a:t>-</a:t>
            </a:r>
            <a:r>
              <a:rPr lang="en-US" sz="2394" dirty="0"/>
              <a:t> begin a form</a:t>
            </a:r>
            <a:br>
              <a:rPr lang="en-US" sz="2394" dirty="0"/>
            </a:br>
            <a:r>
              <a:rPr lang="en-US" sz="2394" b="1" dirty="0"/>
              <a:t>  </a:t>
            </a:r>
            <a:r>
              <a:rPr lang="en-US" sz="2394" b="1" dirty="0">
                <a:solidFill>
                  <a:srgbClr val="C00000"/>
                </a:solidFill>
              </a:rPr>
              <a:t>&lt;input&gt; </a:t>
            </a:r>
            <a:r>
              <a:rPr lang="en-US" sz="2394" b="1" dirty="0"/>
              <a:t> -</a:t>
            </a:r>
            <a:r>
              <a:rPr lang="en-US" sz="2394" dirty="0"/>
              <a:t> ask for information in one of several different ways</a:t>
            </a:r>
            <a:br>
              <a:rPr lang="en-US" sz="2394" dirty="0"/>
            </a:br>
            <a:r>
              <a:rPr lang="en-US" sz="2394" b="1" dirty="0"/>
              <a:t>  </a:t>
            </a:r>
            <a:r>
              <a:rPr lang="en-US" sz="2394" b="1" dirty="0">
                <a:solidFill>
                  <a:srgbClr val="C00000"/>
                </a:solidFill>
              </a:rPr>
              <a:t>&lt;input&gt;</a:t>
            </a:r>
            <a:r>
              <a:rPr lang="en-US" sz="2394" b="1" dirty="0">
                <a:solidFill>
                  <a:schemeClr val="accent2"/>
                </a:solidFill>
              </a:rPr>
              <a:t> </a:t>
            </a:r>
            <a:r>
              <a:rPr lang="en-US" sz="2394" b="1" dirty="0"/>
              <a:t> -</a:t>
            </a:r>
            <a:r>
              <a:rPr lang="en-US" sz="2394" dirty="0"/>
              <a:t> there can be as many input areas as you wish</a:t>
            </a:r>
            <a:br>
              <a:rPr lang="en-US" sz="2394" dirty="0"/>
            </a:br>
            <a:r>
              <a:rPr lang="en-US" sz="2394" b="1" dirty="0"/>
              <a:t>  </a:t>
            </a:r>
            <a:r>
              <a:rPr lang="en-US" sz="2394" b="1" dirty="0">
                <a:solidFill>
                  <a:srgbClr val="C00000"/>
                </a:solidFill>
              </a:rPr>
              <a:t>&lt;/form&gt;</a:t>
            </a:r>
            <a:r>
              <a:rPr lang="en-US" sz="2394" b="1" dirty="0"/>
              <a:t>  -</a:t>
            </a:r>
            <a:r>
              <a:rPr lang="en-US" sz="2394" dirty="0"/>
              <a:t> end a form HTML form </a:t>
            </a:r>
          </a:p>
          <a:p>
            <a:pPr algn="just">
              <a:buNone/>
            </a:pPr>
            <a:endParaRPr lang="en-US" sz="2394" dirty="0"/>
          </a:p>
          <a:p>
            <a:pPr algn="just">
              <a:spcAft>
                <a:spcPts val="1026"/>
              </a:spcAft>
            </a:pPr>
            <a:r>
              <a:rPr lang="en-US" sz="2394" dirty="0"/>
              <a:t>Forms are used to collect information.</a:t>
            </a:r>
          </a:p>
          <a:p>
            <a:pPr algn="just">
              <a:lnSpc>
                <a:spcPct val="90000"/>
              </a:lnSpc>
              <a:spcAft>
                <a:spcPts val="1026"/>
              </a:spcAft>
            </a:pPr>
            <a:r>
              <a:rPr lang="en-US" sz="2394" dirty="0"/>
              <a:t>The information is then sent back to the server.</a:t>
            </a:r>
          </a:p>
          <a:p>
            <a:pPr algn="just">
              <a:lnSpc>
                <a:spcPct val="90000"/>
              </a:lnSpc>
              <a:spcAft>
                <a:spcPts val="1026"/>
              </a:spcAft>
            </a:pPr>
            <a:r>
              <a:rPr lang="en-US" sz="2394" dirty="0"/>
              <a:t>Information is stored and analyzed using a program on the server.</a:t>
            </a:r>
          </a:p>
          <a:p>
            <a:pPr algn="just">
              <a:lnSpc>
                <a:spcPct val="90000"/>
              </a:lnSpc>
              <a:spcAft>
                <a:spcPts val="1026"/>
              </a:spcAft>
            </a:pPr>
            <a:r>
              <a:rPr lang="en-US" sz="2394" dirty="0"/>
              <a:t>By giving users access to programs that react to user input, the Web became a more dynamic environment where companies and users could interact.</a:t>
            </a:r>
          </a:p>
          <a:p>
            <a:pPr>
              <a:buNone/>
            </a:pPr>
            <a:endParaRPr lang="en-US" sz="2394" dirty="0"/>
          </a:p>
          <a:p>
            <a:pPr>
              <a:buNone/>
            </a:pPr>
            <a:endParaRPr lang="en-US" sz="2394" dirty="0"/>
          </a:p>
          <a:p>
            <a:pPr algn="just">
              <a:defRPr/>
            </a:pPr>
            <a:endParaRPr lang="en-US" sz="2223" dirty="0">
              <a:solidFill>
                <a:srgbClr val="C00000"/>
              </a:solidFill>
            </a:endParaRPr>
          </a:p>
          <a:p>
            <a:endParaRPr lang="ru-RU" sz="2394" dirty="0"/>
          </a:p>
          <a:p>
            <a:endParaRPr lang="ru-RU" sz="2394" dirty="0"/>
          </a:p>
          <a:p>
            <a:pPr algn="just"/>
            <a:endParaRPr lang="en-US" sz="2223" dirty="0"/>
          </a:p>
        </p:txBody>
      </p:sp>
    </p:spTree>
    <p:extLst>
      <p:ext uri="{BB962C8B-B14F-4D97-AF65-F5344CB8AC3E}">
        <p14:creationId xmlns:p14="http://schemas.microsoft.com/office/powerpoint/2010/main" val="39151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893"/>
            <a:ext cx="8229600" cy="97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Forms </a:t>
            </a:r>
            <a:r>
              <a:rPr lang="en-US" dirty="0" smtClean="0"/>
              <a:t>and Server-Based Programs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88676"/>
            <a:ext cx="8229600" cy="4248757"/>
          </a:xfrm>
        </p:spPr>
        <p:txBody>
          <a:bodyPr>
            <a:normAutofit fontScale="92500"/>
          </a:bodyPr>
          <a:lstStyle/>
          <a:p>
            <a:pPr algn="just">
              <a:spcAft>
                <a:spcPts val="1026"/>
              </a:spcAft>
              <a:defRPr/>
            </a:pPr>
            <a:r>
              <a:rPr lang="en-US" dirty="0" smtClean="0"/>
              <a:t>Server-Based  programs provide:</a:t>
            </a:r>
          </a:p>
          <a:p>
            <a:pPr lvl="1" algn="just">
              <a:spcAft>
                <a:spcPts val="1026"/>
              </a:spcAft>
              <a:defRPr/>
            </a:pPr>
            <a:r>
              <a:rPr lang="en-US" dirty="0" smtClean="0"/>
              <a:t>Online databases containing customer information</a:t>
            </a:r>
          </a:p>
          <a:p>
            <a:pPr lvl="1" algn="just">
              <a:spcAft>
                <a:spcPts val="1026"/>
              </a:spcAft>
              <a:defRPr/>
            </a:pPr>
            <a:r>
              <a:rPr lang="en-US" dirty="0" smtClean="0"/>
              <a:t>Online catalogs for ordering  and purchasing merchandise</a:t>
            </a:r>
          </a:p>
          <a:p>
            <a:pPr lvl="1" algn="just">
              <a:spcAft>
                <a:spcPts val="1026"/>
              </a:spcAft>
              <a:defRPr/>
            </a:pPr>
            <a:r>
              <a:rPr lang="en-US" dirty="0" smtClean="0"/>
              <a:t>Dynamic Web sites with content that is constantly modified and updated</a:t>
            </a:r>
          </a:p>
          <a:p>
            <a:pPr lvl="1" algn="just">
              <a:spcAft>
                <a:spcPts val="1026"/>
              </a:spcAft>
              <a:defRPr/>
            </a:pPr>
            <a:r>
              <a:rPr lang="en-US" dirty="0" smtClean="0"/>
              <a:t>Message boards for hosting online discussion forums </a:t>
            </a:r>
          </a:p>
          <a:p>
            <a:pPr>
              <a:buNone/>
            </a:pPr>
            <a:endParaRPr lang="en-US" sz="2394" dirty="0"/>
          </a:p>
          <a:p>
            <a:pPr>
              <a:buNone/>
            </a:pPr>
            <a:endParaRPr lang="en-US" sz="2394" dirty="0"/>
          </a:p>
          <a:p>
            <a:pPr algn="just">
              <a:defRPr/>
            </a:pPr>
            <a:endParaRPr lang="en-US" sz="2223" dirty="0">
              <a:solidFill>
                <a:srgbClr val="C00000"/>
              </a:solidFill>
            </a:endParaRPr>
          </a:p>
          <a:p>
            <a:endParaRPr lang="ru-RU" sz="2394" dirty="0"/>
          </a:p>
          <a:p>
            <a:endParaRPr lang="ru-RU" sz="2394" dirty="0"/>
          </a:p>
          <a:p>
            <a:pPr algn="just"/>
            <a:endParaRPr lang="en-US" sz="2223" dirty="0"/>
          </a:p>
        </p:txBody>
      </p:sp>
    </p:spTree>
    <p:extLst>
      <p:ext uri="{BB962C8B-B14F-4D97-AF65-F5344CB8AC3E}">
        <p14:creationId xmlns:p14="http://schemas.microsoft.com/office/powerpoint/2010/main" val="62872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85800" y="33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 dirty="0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Tags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8153400" cy="4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essence of HTML programming is tags</a:t>
            </a:r>
            <a:endParaRPr dirty="0"/>
          </a:p>
          <a:p>
            <a:pPr marL="342900" lvl="0" indent="-1651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sz="28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tag is a keyword enclosed by angle brackets ( Example: &lt;BODY&gt; )</a:t>
            </a:r>
            <a:endParaRPr dirty="0"/>
          </a:p>
          <a:p>
            <a:pPr marL="342900" lvl="0" indent="-1651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sz="28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There are opening and closing tags for many but not all tags.</a:t>
            </a:r>
            <a:endParaRPr dirty="0"/>
          </a:p>
          <a:p>
            <a:pPr marL="342900" lvl="0" indent="-1651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sz="28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affected text is between the two tags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lang="en-US" sz="4400" b="0" i="0" u="none" dirty="0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More Tags...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4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opening and closing tags use the same command except the closing tag contains and additional forward slash /</a:t>
            </a: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endParaRPr sz="32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 example,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&lt;B&gt; Warning &lt;/B&gt;</a:t>
            </a:r>
            <a:r>
              <a:rPr lang="en-US" sz="32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endParaRPr sz="32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It would cause the word ‘Warning’ to appear in bold face on a Web page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BE707124B94846A1D8FC91438576E3" ma:contentTypeVersion="10" ma:contentTypeDescription="Create a new document." ma:contentTypeScope="" ma:versionID="d8342a6ac742f292cbc81bd13943861d">
  <xsd:schema xmlns:xsd="http://www.w3.org/2001/XMLSchema" xmlns:xs="http://www.w3.org/2001/XMLSchema" xmlns:p="http://schemas.microsoft.com/office/2006/metadata/properties" xmlns:ns2="fb2d8d9f-9ff6-4c38-a9e3-18ed17426c74" xmlns:ns3="d0c6d0d3-fec7-40a9-99a8-17c336cbdad9" targetNamespace="http://schemas.microsoft.com/office/2006/metadata/properties" ma:root="true" ma:fieldsID="f1eb588376469d6756024d3287b8b008" ns2:_="" ns3:_="">
    <xsd:import namespace="fb2d8d9f-9ff6-4c38-a9e3-18ed17426c74"/>
    <xsd:import namespace="d0c6d0d3-fec7-40a9-99a8-17c336cbda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2d8d9f-9ff6-4c38-a9e3-18ed17426c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6d0d3-fec7-40a9-99a8-17c336cbdad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FED7CD-0047-4D07-890D-75D2149EFC65}"/>
</file>

<file path=customXml/itemProps2.xml><?xml version="1.0" encoding="utf-8"?>
<ds:datastoreItem xmlns:ds="http://schemas.openxmlformats.org/officeDocument/2006/customXml" ds:itemID="{59CA2E5C-C095-48FC-9719-301F01116B5A}"/>
</file>

<file path=customXml/itemProps3.xml><?xml version="1.0" encoding="utf-8"?>
<ds:datastoreItem xmlns:ds="http://schemas.openxmlformats.org/officeDocument/2006/customXml" ds:itemID="{747DBDAD-43B4-4996-8D2A-8E27AC6A7B01}"/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1677</Words>
  <Application>Microsoft Office PowerPoint</Application>
  <PresentationFormat>On-screen Show (4:3)</PresentationFormat>
  <Paragraphs>413</Paragraphs>
  <Slides>48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Arial Narrow</vt:lpstr>
      <vt:lpstr>Calibri</vt:lpstr>
      <vt:lpstr>Chicago</vt:lpstr>
      <vt:lpstr>Courier</vt:lpstr>
      <vt:lpstr>Times</vt:lpstr>
      <vt:lpstr>Times New Roman</vt:lpstr>
      <vt:lpstr>Verdana</vt:lpstr>
      <vt:lpstr>Wingdings</vt:lpstr>
      <vt:lpstr>Blank</vt:lpstr>
      <vt:lpstr>MS_ClipArt_Gallery</vt:lpstr>
      <vt:lpstr>Introduction to HTML</vt:lpstr>
      <vt:lpstr>What is HTML?</vt:lpstr>
      <vt:lpstr>HTML</vt:lpstr>
      <vt:lpstr>  HTML forms </vt:lpstr>
      <vt:lpstr> Control Elements of HTML Form </vt:lpstr>
      <vt:lpstr> HTML Form </vt:lpstr>
      <vt:lpstr> Forms and Server-Based Programs </vt:lpstr>
      <vt:lpstr>Tags</vt:lpstr>
      <vt:lpstr>More Tags...</vt:lpstr>
      <vt:lpstr>PowerPoint Presentation</vt:lpstr>
      <vt:lpstr>PowerPoint Presentation</vt:lpstr>
      <vt:lpstr>Tags and attributes...</vt:lpstr>
      <vt:lpstr>PowerPoint Presentation</vt:lpstr>
      <vt:lpstr>Nested Tags</vt:lpstr>
      <vt:lpstr>Comments</vt:lpstr>
      <vt:lpstr>&lt;!DOCTYPE&gt; Declaration</vt:lpstr>
      <vt:lpstr>Structure of a Web Page</vt:lpstr>
      <vt:lpstr>Creating HTML page</vt:lpstr>
      <vt:lpstr>The &lt;TITLE&gt; Tag</vt:lpstr>
      <vt:lpstr>Structural Tags</vt:lpstr>
      <vt:lpstr>Sample Structure of a Web Site</vt:lpstr>
      <vt:lpstr>Header Tags</vt:lpstr>
      <vt:lpstr>Header Tags (cont.)</vt:lpstr>
      <vt:lpstr>Breaking Lines and Paragraphs</vt:lpstr>
      <vt:lpstr>Horizontal Rule</vt:lpstr>
      <vt:lpstr>Text Formatting Tags</vt:lpstr>
      <vt:lpstr>Font modifications</vt:lpstr>
      <vt:lpstr>&lt;Font&gt; modifications (cont.)</vt:lpstr>
      <vt:lpstr>Lists -- Unordered Lists</vt:lpstr>
      <vt:lpstr>Lists -- Ordered Lists</vt:lpstr>
      <vt:lpstr>Lists -- Definition Lists</vt:lpstr>
      <vt:lpstr>Links</vt:lpstr>
      <vt:lpstr>Graphics</vt:lpstr>
      <vt:lpstr>Graphics (cont.)</vt:lpstr>
      <vt:lpstr>Graphics (cont.)</vt:lpstr>
      <vt:lpstr>Text Formatting Tags</vt:lpstr>
      <vt:lpstr>PowerPoint Presentation</vt:lpstr>
      <vt:lpstr>PowerPoint Presentation</vt:lpstr>
      <vt:lpstr>Changing the Font</vt:lpstr>
      <vt:lpstr>Changing the Font</vt:lpstr>
      <vt:lpstr>&lt;Font&gt;…&lt;/Font&gt;</vt:lpstr>
      <vt:lpstr>Headings </vt:lpstr>
      <vt:lpstr>PowerPoint Presentation</vt:lpstr>
      <vt:lpstr>Aligning Text</vt:lpstr>
      <vt:lpstr>Page Formatting</vt:lpstr>
      <vt:lpstr>Example</vt:lpstr>
      <vt:lpstr>Attributes of &lt;BODY&gt; Tag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cp:lastModifiedBy>Hunter</cp:lastModifiedBy>
  <cp:revision>14</cp:revision>
  <dcterms:modified xsi:type="dcterms:W3CDTF">2022-01-30T17:15:48Z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0x010100BBBE707124B94846A1D8FC91438576E3</vt:lpwstr>
  </property>
</Properties>
</file>