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85" d="100"/>
          <a:sy n="85" d="100"/>
        </p:scale>
        <p:origin x="792" y="78"/>
      </p:cViewPr>
      <p:guideLst>
        <p:guide orient="horz" pos="2160"/>
        <p:guide pos="312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95300" y="3699804"/>
            <a:ext cx="899795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95300" y="1433732"/>
            <a:ext cx="899795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58559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095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18710" y="3526302"/>
            <a:ext cx="4953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16" name="Slide Number Placeholder 15"/>
          <p:cNvSpPr>
            <a:spLocks noGrp="1"/>
          </p:cNvSpPr>
          <p:nvPr>
            <p:ph type="sldNum" sz="quarter" idx="11"/>
          </p:nvPr>
        </p:nvSpPr>
        <p:spPr/>
        <p:txBody>
          <a:bodyPr/>
          <a:lstStyle/>
          <a:p>
            <a:fld id="{F6914E47-281F-44D1-87A4-58CC42278198}"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95300" y="1524000"/>
            <a:ext cx="8915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F8B54FD-583A-4CE0-9C89-1C2705CD964F}" type="datetimeFigureOut">
              <a:rPr lang="en-IN" smtClean="0"/>
              <a:pPr/>
              <a:t>01-02-2022</a:t>
            </a:fld>
            <a:endParaRPr lang="en-IN"/>
          </a:p>
        </p:txBody>
      </p:sp>
      <p:sp>
        <p:nvSpPr>
          <p:cNvPr id="15" name="Slide Number Placeholder 14"/>
          <p:cNvSpPr>
            <a:spLocks noGrp="1"/>
          </p:cNvSpPr>
          <p:nvPr>
            <p:ph type="sldNum" sz="quarter" idx="15"/>
          </p:nvPr>
        </p:nvSpPr>
        <p:spPr/>
        <p:txBody>
          <a:bodyPr/>
          <a:lstStyle>
            <a:lvl1pPr algn="ctr">
              <a:defRPr/>
            </a:lvl1pPr>
          </a:lstStyle>
          <a:p>
            <a:fld id="{F6914E47-281F-44D1-87A4-58CC42278198}"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a:xfrm>
            <a:off x="742950" y="3505200"/>
            <a:ext cx="85852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4958864"/>
            <a:ext cx="85852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742950" y="4916993"/>
            <a:ext cx="85852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9530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503555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6914E47-281F-44D1-87A4-58CC42278198}"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3" name="Text Placeholder 2"/>
          <p:cNvSpPr>
            <a:spLocks noGrp="1"/>
          </p:cNvSpPr>
          <p:nvPr>
            <p:ph type="body" idx="1"/>
          </p:nvPr>
        </p:nvSpPr>
        <p:spPr>
          <a:xfrm>
            <a:off x="495300" y="1399593"/>
            <a:ext cx="4376870"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9530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503727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95300" y="155448"/>
            <a:ext cx="89154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5035550" y="1399593"/>
            <a:ext cx="4376870"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609857"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51120"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95300" y="457200"/>
            <a:ext cx="67691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346950" y="1600200"/>
            <a:ext cx="2149602"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7346950" y="457200"/>
            <a:ext cx="21463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F8B54FD-583A-4CE0-9C89-1C2705CD964F}" type="datetimeFigureOut">
              <a:rPr lang="en-IN" smtClean="0"/>
              <a:pPr/>
              <a:t>01-02-2022</a:t>
            </a:fld>
            <a:endParaRPr lang="en-IN"/>
          </a:p>
        </p:txBody>
      </p:sp>
      <p:sp>
        <p:nvSpPr>
          <p:cNvPr id="9" name="Slide Number Placeholder 8"/>
          <p:cNvSpPr>
            <a:spLocks noGrp="1"/>
          </p:cNvSpPr>
          <p:nvPr>
            <p:ph type="sldNum" sz="quarter" idx="15"/>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81850" y="457200"/>
            <a:ext cx="222885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95300" y="457200"/>
            <a:ext cx="652145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7181850" y="1600200"/>
            <a:ext cx="222885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F8B54FD-583A-4CE0-9C89-1C2705CD964F}" type="datetimeFigureOut">
              <a:rPr lang="en-IN" smtClean="0"/>
              <a:pPr/>
              <a:t>01-02-2022</a:t>
            </a:fld>
            <a:endParaRPr lang="en-IN"/>
          </a:p>
        </p:txBody>
      </p:sp>
      <p:sp>
        <p:nvSpPr>
          <p:cNvPr id="9" name="Slide Number Placeholder 8"/>
          <p:cNvSpPr>
            <a:spLocks noGrp="1"/>
          </p:cNvSpPr>
          <p:nvPr>
            <p:ph type="sldNum" sz="quarter" idx="11"/>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95300" y="1447800"/>
            <a:ext cx="89154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6273800" y="6203667"/>
            <a:ext cx="2806700" cy="384048"/>
          </a:xfrm>
          <a:prstGeom prst="rect">
            <a:avLst/>
          </a:prstGeom>
        </p:spPr>
        <p:txBody>
          <a:bodyPr vert="horz" anchor="ctr" anchorCtr="0"/>
          <a:lstStyle>
            <a:lvl1pPr algn="l" eaLnBrk="1" latinLnBrk="0" hangingPunct="1">
              <a:defRPr kumimoji="0" sz="1200">
                <a:solidFill>
                  <a:schemeClr val="tx2"/>
                </a:solidFill>
              </a:defRPr>
            </a:lvl1pPr>
          </a:lstStyle>
          <a:p>
            <a:fld id="{8F8B54FD-583A-4CE0-9C89-1C2705CD964F}" type="datetimeFigureOut">
              <a:rPr lang="en-IN" smtClean="0"/>
              <a:pPr/>
              <a:t>01-02-2022</a:t>
            </a:fld>
            <a:endParaRPr lang="en-IN"/>
          </a:p>
        </p:txBody>
      </p:sp>
      <p:sp>
        <p:nvSpPr>
          <p:cNvPr id="10" name="Footer Placeholder 9"/>
          <p:cNvSpPr>
            <a:spLocks noGrp="1"/>
          </p:cNvSpPr>
          <p:nvPr>
            <p:ph type="ftr" sz="quarter" idx="3"/>
          </p:nvPr>
        </p:nvSpPr>
        <p:spPr>
          <a:xfrm>
            <a:off x="2311400" y="6203667"/>
            <a:ext cx="387985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9111456" y="6181531"/>
            <a:ext cx="6604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6914E47-281F-44D1-87A4-58CC42278198}" type="slidenum">
              <a:rPr lang="en-IN" smtClean="0"/>
              <a:pPr/>
              <a:t>‹#›</a:t>
            </a:fld>
            <a:endParaRPr lang="en-IN"/>
          </a:p>
        </p:txBody>
      </p:sp>
      <p:sp>
        <p:nvSpPr>
          <p:cNvPr id="5" name="Title Placeholder 4"/>
          <p:cNvSpPr>
            <a:spLocks noGrp="1"/>
          </p:cNvSpPr>
          <p:nvPr>
            <p:ph type="title"/>
          </p:nvPr>
        </p:nvSpPr>
        <p:spPr>
          <a:xfrm>
            <a:off x="495300" y="152400"/>
            <a:ext cx="89154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448798" y="4431224"/>
            <a:ext cx="4579019" cy="1008994"/>
          </a:xfrm>
        </p:spPr>
        <p:txBody>
          <a:bodyPr>
            <a:normAutofit fontScale="55000" lnSpcReduction="20000"/>
          </a:bodyPr>
          <a:lstStyle/>
          <a:p>
            <a:r>
              <a:rPr lang="en-US" sz="6200" b="1" dirty="0" smtClean="0">
                <a:latin typeface="Agency FB" pitchFamily="34" charset="0"/>
              </a:rPr>
              <a:t>Shromona Neogi</a:t>
            </a:r>
          </a:p>
          <a:p>
            <a:r>
              <a:rPr lang="en-US" sz="6200" b="1" dirty="0" smtClean="0">
                <a:latin typeface="Agency FB" pitchFamily="34" charset="0"/>
              </a:rPr>
              <a:t> VITBS</a:t>
            </a:r>
            <a:r>
              <a:rPr lang="en-US" sz="6200" b="1" dirty="0" smtClean="0">
                <a:latin typeface="Agency FB" pitchFamily="34" charset="0"/>
              </a:rPr>
              <a:t>, VIT Bhopal</a:t>
            </a:r>
          </a:p>
          <a:p>
            <a:endParaRPr lang="en-IN" b="1" dirty="0">
              <a:latin typeface="Arial Black" panose="020B0A04020102020204" pitchFamily="34" charset="0"/>
            </a:endParaRPr>
          </a:p>
        </p:txBody>
      </p:sp>
      <p:sp>
        <p:nvSpPr>
          <p:cNvPr id="6" name="Title 5"/>
          <p:cNvSpPr>
            <a:spLocks noGrp="1"/>
          </p:cNvSpPr>
          <p:nvPr>
            <p:ph type="ctrTitle"/>
          </p:nvPr>
        </p:nvSpPr>
        <p:spPr>
          <a:xfrm>
            <a:off x="1946365" y="1440873"/>
            <a:ext cx="5991459" cy="1200727"/>
          </a:xfrm>
        </p:spPr>
        <p:txBody>
          <a:bodyPr>
            <a:noAutofit/>
          </a:bodyPr>
          <a:lstStyle/>
          <a:p>
            <a:r>
              <a:rPr lang="en-US" sz="4000" b="1" dirty="0" smtClean="0">
                <a:latin typeface="Algerian" pitchFamily="82" charset="0"/>
              </a:rPr>
              <a:t>Evolution of Management</a:t>
            </a:r>
            <a:endParaRPr lang="en-IN" sz="4000" b="1" dirty="0">
              <a:latin typeface="Algerian" pitchFamily="82" charset="0"/>
            </a:endParaRPr>
          </a:p>
        </p:txBody>
      </p:sp>
    </p:spTree>
    <p:extLst>
      <p:ext uri="{BB962C8B-B14F-4D97-AF65-F5344CB8AC3E}">
        <p14:creationId xmlns:p14="http://schemas.microsoft.com/office/powerpoint/2010/main" val="208599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8802" y="488071"/>
            <a:ext cx="6833234" cy="369332"/>
          </a:xfrm>
          <a:prstGeom prst="rect">
            <a:avLst/>
          </a:prstGeom>
        </p:spPr>
        <p:txBody>
          <a:bodyPr wrap="square">
            <a:spAutoFit/>
          </a:bodyPr>
          <a:lstStyle/>
          <a:p>
            <a:pPr algn="ctr"/>
            <a:r>
              <a:rPr lang="en-US" b="1" dirty="0" smtClean="0"/>
              <a:t>Fayol’s Administrative Management</a:t>
            </a:r>
            <a:endParaRPr lang="en-US" b="1" dirty="0"/>
          </a:p>
        </p:txBody>
      </p:sp>
      <p:sp>
        <p:nvSpPr>
          <p:cNvPr id="5" name="Rectangle 4"/>
          <p:cNvSpPr/>
          <p:nvPr/>
        </p:nvSpPr>
        <p:spPr>
          <a:xfrm>
            <a:off x="415636" y="1200726"/>
            <a:ext cx="9162473" cy="4801314"/>
          </a:xfrm>
          <a:prstGeom prst="rect">
            <a:avLst/>
          </a:prstGeom>
        </p:spPr>
        <p:txBody>
          <a:bodyPr wrap="square">
            <a:spAutoFit/>
          </a:bodyPr>
          <a:lstStyle/>
          <a:p>
            <a:r>
              <a:rPr lang="en-US" b="1" dirty="0" smtClean="0"/>
              <a:t>Definition:</a:t>
            </a:r>
            <a:r>
              <a:rPr lang="en-US" dirty="0" smtClean="0"/>
              <a:t> </a:t>
            </a:r>
          </a:p>
          <a:p>
            <a:endParaRPr lang="en-US" dirty="0" smtClean="0"/>
          </a:p>
          <a:p>
            <a:r>
              <a:rPr lang="en-US" dirty="0" smtClean="0"/>
              <a:t>The </a:t>
            </a:r>
            <a:r>
              <a:rPr lang="en-US" b="1" dirty="0" smtClean="0"/>
              <a:t>Administrative Theory</a:t>
            </a:r>
            <a:r>
              <a:rPr lang="en-US" dirty="0" smtClean="0"/>
              <a:t> is based on the concept of departmentalization, which means the different activities to be performed for achieving the common purpose of the organization should be identified and be classified into different groups or departments, such that the task can be accomplished effectively.</a:t>
            </a:r>
          </a:p>
          <a:p>
            <a:endParaRPr lang="en-US" dirty="0" smtClean="0"/>
          </a:p>
          <a:p>
            <a:endParaRPr lang="en-US" dirty="0" smtClean="0"/>
          </a:p>
          <a:p>
            <a:pPr>
              <a:buFont typeface="Arial" pitchFamily="34" charset="0"/>
              <a:buChar char="•"/>
            </a:pPr>
            <a:r>
              <a:rPr lang="en-US" dirty="0" smtClean="0"/>
              <a:t>The administrative theory is given by Henri Fayol, who believed that more emphasis should be laid on organizational management and the human and behavioral factors in the management.</a:t>
            </a:r>
          </a:p>
          <a:p>
            <a:pPr>
              <a:buFont typeface="Arial" pitchFamily="34" charset="0"/>
              <a:buChar char="•"/>
            </a:pPr>
            <a:r>
              <a:rPr lang="en-US" dirty="0" smtClean="0"/>
              <a:t> Thus, unlike the scientific management theory of Taylor where more emphasis was on improving the worker’s efficiency and minimizing the task time</a:t>
            </a:r>
          </a:p>
          <a:p>
            <a:pPr>
              <a:buFont typeface="Arial" pitchFamily="34" charset="0"/>
              <a:buChar char="•"/>
            </a:pPr>
            <a:r>
              <a:rPr lang="en-US" dirty="0" smtClean="0"/>
              <a:t>here the main focus is on how the management of the organization is structured and how well the individuals therein are organized to accomplish the tasks given to them.</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91127"/>
            <a:ext cx="9117874" cy="5632311"/>
          </a:xfrm>
          <a:prstGeom prst="rect">
            <a:avLst/>
          </a:prstGeom>
        </p:spPr>
        <p:txBody>
          <a:bodyPr wrap="square">
            <a:spAutoFit/>
          </a:bodyPr>
          <a:lstStyle/>
          <a:p>
            <a:pPr>
              <a:buFont typeface="Wingdings" pitchFamily="2" charset="2"/>
              <a:buChar char="§"/>
            </a:pPr>
            <a:r>
              <a:rPr lang="en-US" sz="2400" dirty="0" smtClean="0"/>
              <a:t>The other difference between these two is, the administrative theory focuses on improving the efficiency of management first so that the processes can be standardized and then moves to the operational level where the individual workers are made to learn the changes and implement those in their routine jobs. </a:t>
            </a:r>
          </a:p>
          <a:p>
            <a:pPr>
              <a:buFont typeface="Wingdings" pitchFamily="2" charset="2"/>
              <a:buChar char="§"/>
            </a:pPr>
            <a:endParaRPr lang="en-US" sz="2400" dirty="0" smtClean="0"/>
          </a:p>
          <a:p>
            <a:pPr>
              <a:buFont typeface="Wingdings" pitchFamily="2" charset="2"/>
              <a:buChar char="§"/>
            </a:pPr>
            <a:r>
              <a:rPr lang="en-US" sz="2400" dirty="0" smtClean="0"/>
              <a:t>While in the case of the scientific management theory, it emphasizes on improving the efficiency of the workers at the operating level first which in turn improves the efficiency of the management. Thus, the administrative theory follows the top-down approach while the scientific management theory follows the bottom-up approach.</a:t>
            </a:r>
          </a:p>
          <a:p>
            <a:pPr>
              <a:buFont typeface="Wingdings" pitchFamily="2" charset="2"/>
              <a:buChar char="§"/>
            </a:pPr>
            <a:endParaRPr lang="en-US" sz="2400" dirty="0" smtClean="0"/>
          </a:p>
          <a:p>
            <a:pPr>
              <a:buFont typeface="Wingdings" pitchFamily="2" charset="2"/>
              <a:buChar char="§"/>
            </a:pPr>
            <a:r>
              <a:rPr lang="en-US" sz="2400" dirty="0" smtClean="0"/>
              <a:t>Fayol has given 14 principles of management with the intent to improve the functioning of the managers.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78691" y="360218"/>
            <a:ext cx="9116292"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The Bureaucratic Model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A German Sociologist called Max Weber proposed this model. And it includes a system of rules, division of labor hinged on functional specialization, legal authority, and power, the hierarchy of authority and placement of employees based on their technical competence.</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480291" y="3426691"/>
            <a:ext cx="8999116" cy="2369880"/>
          </a:xfrm>
          <a:prstGeom prst="rect">
            <a:avLst/>
          </a:prstGeom>
        </p:spPr>
        <p:txBody>
          <a:bodyPr wrap="square">
            <a:spAutoFit/>
          </a:bodyPr>
          <a:lstStyle/>
          <a:p>
            <a:r>
              <a:rPr lang="en-US" dirty="0" smtClean="0"/>
              <a:t>Max Weber bureaucracy ideally has the following characteristics:</a:t>
            </a:r>
          </a:p>
          <a:p>
            <a:endParaRPr lang="en-US" dirty="0" smtClean="0"/>
          </a:p>
          <a:p>
            <a:pPr marL="857250" lvl="1" indent="-400050">
              <a:buFont typeface="+mj-lt"/>
              <a:buAutoNum type="romanLcPeriod"/>
            </a:pPr>
            <a:r>
              <a:rPr lang="en-US" sz="2800" dirty="0" smtClean="0">
                <a:latin typeface="Arial Narrow" pitchFamily="34" charset="0"/>
              </a:rPr>
              <a:t>Specialization of labor</a:t>
            </a:r>
          </a:p>
          <a:p>
            <a:pPr marL="857250" lvl="1" indent="-400050">
              <a:buFont typeface="+mj-lt"/>
              <a:buAutoNum type="romanLcPeriod"/>
            </a:pPr>
            <a:r>
              <a:rPr lang="en-US" sz="2800" dirty="0" smtClean="0">
                <a:latin typeface="Arial Narrow" pitchFamily="34" charset="0"/>
              </a:rPr>
              <a:t>A formal set of rules and regulations</a:t>
            </a:r>
          </a:p>
          <a:p>
            <a:pPr marL="857250" lvl="1" indent="-400050">
              <a:buFont typeface="+mj-lt"/>
              <a:buAutoNum type="romanLcPeriod"/>
            </a:pPr>
            <a:r>
              <a:rPr lang="en-US" sz="2800" dirty="0" smtClean="0">
                <a:latin typeface="Arial Narrow" pitchFamily="34" charset="0"/>
              </a:rPr>
              <a:t>Well-defined hierarchy within the organization</a:t>
            </a:r>
          </a:p>
          <a:p>
            <a:pPr marL="857250" lvl="1" indent="-400050">
              <a:buFont typeface="+mj-lt"/>
              <a:buAutoNum type="romanLcPeriod"/>
            </a:pPr>
            <a:r>
              <a:rPr lang="en-US" sz="2800" dirty="0" smtClean="0">
                <a:latin typeface="Arial Narrow" pitchFamily="34" charset="0"/>
              </a:rPr>
              <a:t>Impersonality in the application of rules</a:t>
            </a:r>
            <a:endParaRPr lang="en-US" sz="2800" dirty="0">
              <a:latin typeface="Arial Narrow"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273" y="350983"/>
            <a:ext cx="9180946" cy="6186309"/>
          </a:xfrm>
          <a:prstGeom prst="rect">
            <a:avLst/>
          </a:prstGeom>
        </p:spPr>
        <p:txBody>
          <a:bodyPr wrap="square">
            <a:spAutoFit/>
          </a:bodyPr>
          <a:lstStyle/>
          <a:p>
            <a:pPr algn="just"/>
            <a:r>
              <a:rPr lang="en-US" dirty="0" smtClean="0"/>
              <a:t>Max Weber listed six major principles of the bureaucratic form as follows:</a:t>
            </a:r>
          </a:p>
          <a:p>
            <a:pPr algn="just"/>
            <a:endParaRPr lang="en-US" dirty="0" smtClean="0"/>
          </a:p>
          <a:p>
            <a:pPr algn="just"/>
            <a:r>
              <a:rPr lang="en-US" b="1" dirty="0" smtClean="0"/>
              <a:t>A formal hierarchical structure</a:t>
            </a:r>
            <a:r>
              <a:rPr lang="en-US" dirty="0" smtClean="0"/>
              <a:t> – In a bureaucratic organization, each level controls the level below it. Also, the level above it controls it. A formal hierarchy is the basis of central planning and centralized decision-making.</a:t>
            </a:r>
          </a:p>
          <a:p>
            <a:pPr algn="just"/>
            <a:endParaRPr lang="en-US" dirty="0" smtClean="0"/>
          </a:p>
          <a:p>
            <a:pPr algn="just"/>
            <a:r>
              <a:rPr lang="en-US" b="1" dirty="0" smtClean="0"/>
              <a:t>Rules-based Management</a:t>
            </a:r>
            <a:r>
              <a:rPr lang="en-US" dirty="0" smtClean="0"/>
              <a:t> – The organization uses rules to exert control. Therefore, the lower levels seamlessly execute the decisions made at higher levels.</a:t>
            </a:r>
          </a:p>
          <a:p>
            <a:pPr algn="just"/>
            <a:endParaRPr lang="en-US" dirty="0" smtClean="0"/>
          </a:p>
          <a:p>
            <a:pPr algn="just"/>
            <a:r>
              <a:rPr lang="en-US" b="1" dirty="0" smtClean="0"/>
              <a:t>Functional Specialty organization</a:t>
            </a:r>
            <a:r>
              <a:rPr lang="en-US" dirty="0" smtClean="0"/>
              <a:t> – Specialists do the work. Also, the organization divides employees into units based on the type of work they do or the skills they possess.</a:t>
            </a:r>
          </a:p>
          <a:p>
            <a:pPr algn="just"/>
            <a:endParaRPr lang="en-US" dirty="0" smtClean="0"/>
          </a:p>
          <a:p>
            <a:pPr algn="just"/>
            <a:r>
              <a:rPr lang="en-US" b="1" dirty="0" smtClean="0"/>
              <a:t>Up-focused or In-focused Mission</a:t>
            </a:r>
            <a:r>
              <a:rPr lang="en-US" dirty="0" smtClean="0"/>
              <a:t> – If the mission of the organization is to serve the stockholders, board, or any other agency that empowered it, then it is up-focused. On the other hand, if the mission is to serve the organization itself and those within it (like generating profits, etc.), then it is in-focused.</a:t>
            </a:r>
          </a:p>
          <a:p>
            <a:pPr algn="just"/>
            <a:endParaRPr lang="en-US" dirty="0" smtClean="0"/>
          </a:p>
          <a:p>
            <a:pPr algn="just"/>
            <a:r>
              <a:rPr lang="en-US" b="1" dirty="0" smtClean="0"/>
              <a:t>Impersonal</a:t>
            </a:r>
            <a:r>
              <a:rPr lang="en-US" dirty="0" smtClean="0"/>
              <a:t> – Bureaucratic organizations treat all employees equally. They also treat all customers equally and do not allow individual differences to influence them.</a:t>
            </a:r>
          </a:p>
          <a:p>
            <a:pPr algn="just"/>
            <a:endParaRPr lang="en-US" dirty="0" smtClean="0"/>
          </a:p>
          <a:p>
            <a:pPr algn="just"/>
            <a:r>
              <a:rPr lang="en-US" b="1" dirty="0" smtClean="0"/>
              <a:t>Employment-based on Technical Qualifications</a:t>
            </a:r>
            <a:r>
              <a:rPr lang="en-US" dirty="0" smtClean="0"/>
              <a:t> – Selection as well as the promotion of employees is based on technical qualifications and skills.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5116" y="435820"/>
            <a:ext cx="5232843" cy="369332"/>
          </a:xfrm>
          <a:prstGeom prst="rect">
            <a:avLst/>
          </a:prstGeom>
        </p:spPr>
        <p:txBody>
          <a:bodyPr wrap="none">
            <a:spAutoFit/>
          </a:bodyPr>
          <a:lstStyle/>
          <a:p>
            <a:r>
              <a:rPr lang="en-US" b="1" dirty="0" smtClean="0"/>
              <a:t>Hawthorne Experiments and Human Relations</a:t>
            </a:r>
            <a:endParaRPr lang="en-US" b="1" dirty="0"/>
          </a:p>
        </p:txBody>
      </p:sp>
      <p:sp>
        <p:nvSpPr>
          <p:cNvPr id="4" name="Rectangle 3"/>
          <p:cNvSpPr/>
          <p:nvPr/>
        </p:nvSpPr>
        <p:spPr>
          <a:xfrm>
            <a:off x="222069" y="953590"/>
            <a:ext cx="9405256" cy="4524315"/>
          </a:xfrm>
          <a:prstGeom prst="rect">
            <a:avLst/>
          </a:prstGeom>
        </p:spPr>
        <p:txBody>
          <a:bodyPr wrap="square">
            <a:spAutoFit/>
          </a:bodyPr>
          <a:lstStyle/>
          <a:p>
            <a:pPr algn="just"/>
            <a:r>
              <a:rPr lang="en-US" sz="2400" dirty="0" smtClean="0"/>
              <a:t>Professor George Elton Mayo (1880-1949) has secured fame as the leader in a series of experiments which became one of the great turning-points in management thinking. </a:t>
            </a:r>
          </a:p>
          <a:p>
            <a:pPr algn="just"/>
            <a:endParaRPr lang="en-US" sz="2400" dirty="0" smtClean="0"/>
          </a:p>
          <a:p>
            <a:pPr algn="just"/>
            <a:r>
              <a:rPr lang="en-US" sz="2400" dirty="0" smtClean="0"/>
              <a:t>At the Hawthorne plant of Western Electric, he discovered that job satisfaction increased through employee participation in decisions rather than through short-term incentives.</a:t>
            </a:r>
          </a:p>
          <a:p>
            <a:pPr algn="just"/>
            <a:endParaRPr lang="en-US" sz="2400" dirty="0" smtClean="0"/>
          </a:p>
          <a:p>
            <a:pPr algn="just"/>
            <a:r>
              <a:rPr lang="en-US" sz="2400" dirty="0" smtClean="0"/>
              <a:t>Mayo's importance to management lies in the fact that he established evidence on the value of a management approach and style which, although not necessarily an alternative to F W Taylor's scientific management, presented facts which </a:t>
            </a:r>
            <a:r>
              <a:rPr lang="en-US" sz="2400" dirty="0" err="1" smtClean="0"/>
              <a:t>Taylorites</a:t>
            </a:r>
            <a:r>
              <a:rPr lang="en-US" sz="2400" dirty="0" smtClean="0"/>
              <a:t> could not ignore.</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055" y="443343"/>
            <a:ext cx="8894618" cy="5355312"/>
          </a:xfrm>
          <a:prstGeom prst="rect">
            <a:avLst/>
          </a:prstGeom>
        </p:spPr>
        <p:txBody>
          <a:bodyPr wrap="square">
            <a:spAutoFit/>
          </a:bodyPr>
          <a:lstStyle/>
          <a:p>
            <a:r>
              <a:rPr lang="en-US" b="1" dirty="0" smtClean="0"/>
              <a:t>Key theories</a:t>
            </a:r>
          </a:p>
          <a:p>
            <a:r>
              <a:rPr lang="en-US" b="1" dirty="0" smtClean="0"/>
              <a:t>Hawthorne</a:t>
            </a:r>
          </a:p>
          <a:p>
            <a:r>
              <a:rPr lang="en-US" dirty="0" smtClean="0"/>
              <a:t>The Hawthorne plant of Western Electric was located in Chicago. It had some 29,000 employees and manufactured telephones and telephone equipment, principally for AT &amp; T. The company had a reputation for advanced personnel policies and had welcomed a research study by the National Research Council into the relationship between work-place lighting and individual efficiency.</a:t>
            </a:r>
          </a:p>
          <a:p>
            <a:r>
              <a:rPr lang="en-US" b="1" dirty="0" smtClean="0"/>
              <a:t>The experiments</a:t>
            </a:r>
          </a:p>
          <a:p>
            <a:r>
              <a:rPr lang="en-US" dirty="0" smtClean="0"/>
              <a:t>The study began in 1924 by isolating two groups of workers in order to experiment with the impact of various incentives on their productivity. Improvements to levels of lighting produced increases in productivity, but so too did reversion to standard lighting and even below-standard lighting in both groups. The initial assumption therefore was that increased output stemmed from variation alone.</a:t>
            </a:r>
          </a:p>
          <a:p>
            <a:r>
              <a:rPr lang="en-US" dirty="0" smtClean="0"/>
              <a:t>Other incentives - including payment incentives and rest pauses - were manipulated at regular intervals, and although output levels varied, the trend was inexorably upwards. Whatever experimentation was applied, output went up. Although it had been fairly conclusively determined that lighting had little or nothing to do with output levels, the Assistant Works Manager (George Pennock) agreed that something peculiar was going on and that experimentation should continue.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455" y="625243"/>
            <a:ext cx="9116290" cy="5078313"/>
          </a:xfrm>
          <a:prstGeom prst="rect">
            <a:avLst/>
          </a:prstGeom>
        </p:spPr>
        <p:txBody>
          <a:bodyPr wrap="square">
            <a:spAutoFit/>
          </a:bodyPr>
          <a:lstStyle/>
          <a:p>
            <a:r>
              <a:rPr lang="en-US" b="1" dirty="0" smtClean="0"/>
              <a:t>Interpreting Hawthorne</a:t>
            </a:r>
          </a:p>
          <a:p>
            <a:endParaRPr lang="en-US" b="1" dirty="0" smtClean="0"/>
          </a:p>
          <a:p>
            <a:pPr algn="just"/>
            <a:r>
              <a:rPr lang="en-US" dirty="0" smtClean="0"/>
              <a:t>For industry to benefit from the experiments at Hawthorne, Mayo first concluded that supervisors needed training in understanding the personal problems of workers, and also in listening and interviewing techniques. He held that the new supervisor should be less aloof, more people-oriented, more concerned, and skilled in handling personal and social situations.</a:t>
            </a:r>
          </a:p>
          <a:p>
            <a:pPr algn="just"/>
            <a:r>
              <a:rPr lang="en-US" dirty="0" smtClean="0"/>
              <a:t>It was only later, after a period of reflection, that Mayo was able to conclude that:</a:t>
            </a:r>
          </a:p>
          <a:p>
            <a:pPr algn="just"/>
            <a:r>
              <a:rPr lang="en-US" dirty="0" smtClean="0"/>
              <a:t>job satisfaction increased as workers were given more freedom to determine the conditions of their working environment and to set their own standards of output;</a:t>
            </a:r>
          </a:p>
          <a:p>
            <a:pPr algn="just"/>
            <a:r>
              <a:rPr lang="en-US" dirty="0" smtClean="0"/>
              <a:t>intensified interaction and cooperation created a high level of group cohesion;</a:t>
            </a:r>
          </a:p>
          <a:p>
            <a:pPr algn="just"/>
            <a:r>
              <a:rPr lang="en-US" dirty="0" smtClean="0"/>
              <a:t>job satisfaction and output depended more on cooperation and a feeling of worth than on physical working conditions.</a:t>
            </a:r>
          </a:p>
          <a:p>
            <a:pPr algn="just"/>
            <a:endParaRPr lang="en-US" dirty="0" smtClean="0"/>
          </a:p>
          <a:p>
            <a:pPr algn="just"/>
            <a:r>
              <a:rPr lang="en-US" dirty="0" smtClean="0"/>
              <a:t>In Mayo's view, workers had been unable to find satisfactory outlets for expressing personal problems and dissatisfactions in their work life. The problem, as Mayo perceived it, was that managers thought the answers to industrial problems resided in technical efficiency, when actually the answer was a human and social 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7.jpg"/>
          <p:cNvPicPr>
            <a:picLocks noChangeAspect="1"/>
          </p:cNvPicPr>
          <p:nvPr/>
        </p:nvPicPr>
        <p:blipFill>
          <a:blip r:embed="rId2"/>
          <a:stretch>
            <a:fillRect/>
          </a:stretch>
        </p:blipFill>
        <p:spPr>
          <a:xfrm>
            <a:off x="381000" y="-18472"/>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social-system-school-13-638.jpg"/>
          <p:cNvPicPr>
            <a:picLocks noChangeAspect="1"/>
          </p:cNvPicPr>
          <p:nvPr/>
        </p:nvPicPr>
        <p:blipFill>
          <a:blip r:embed="rId2"/>
          <a:srcRect b="10311"/>
          <a:stretch>
            <a:fillRect/>
          </a:stretch>
        </p:blipFill>
        <p:spPr>
          <a:xfrm>
            <a:off x="326570" y="1005840"/>
            <a:ext cx="9065623" cy="42193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dex.png"/>
          <p:cNvPicPr>
            <a:picLocks noChangeAspect="1"/>
          </p:cNvPicPr>
          <p:nvPr/>
        </p:nvPicPr>
        <p:blipFill>
          <a:blip r:embed="rId2"/>
          <a:srcRect b="25102"/>
          <a:stretch>
            <a:fillRect/>
          </a:stretch>
        </p:blipFill>
        <p:spPr>
          <a:xfrm>
            <a:off x="1959429" y="538843"/>
            <a:ext cx="5773782" cy="1198517"/>
          </a:xfrm>
          <a:prstGeom prst="rect">
            <a:avLst/>
          </a:prstGeom>
        </p:spPr>
      </p:pic>
      <p:pic>
        <p:nvPicPr>
          <p:cNvPr id="6" name="Picture 5" descr="decision-theory-approach-in-management-2-728.jpg"/>
          <p:cNvPicPr>
            <a:picLocks noChangeAspect="1"/>
          </p:cNvPicPr>
          <p:nvPr/>
        </p:nvPicPr>
        <p:blipFill>
          <a:blip r:embed="rId3"/>
          <a:srcRect t="9184"/>
          <a:stretch>
            <a:fillRect/>
          </a:stretch>
        </p:blipFill>
        <p:spPr>
          <a:xfrm>
            <a:off x="653143" y="1306286"/>
            <a:ext cx="8869680" cy="47230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1058091" y="1894113"/>
            <a:ext cx="7471955" cy="2677656"/>
          </a:xfrm>
          <a:prstGeom prst="rect">
            <a:avLst/>
          </a:prstGeom>
        </p:spPr>
        <p:txBody>
          <a:bodyPr wrap="square">
            <a:spAutoFit/>
          </a:bodyPr>
          <a:lstStyle/>
          <a:p>
            <a:r>
              <a:rPr lang="en-US" sz="2800" b="1" dirty="0" smtClean="0"/>
              <a:t>Evolution of Management: </a:t>
            </a:r>
            <a:r>
              <a:rPr lang="en-US" sz="2800" dirty="0" smtClean="0"/>
              <a:t>Taylor and Scientific Management, Fayol’s Administrative Management,</a:t>
            </a:r>
            <a:br>
              <a:rPr lang="en-US" sz="2800" dirty="0" smtClean="0"/>
            </a:br>
            <a:r>
              <a:rPr lang="en-US" sz="2800" dirty="0" smtClean="0"/>
              <a:t>Bureaucracy, Hawthorne Experiments and Human Relations, Social System Approach, Decision Theory Approach</a:t>
            </a:r>
            <a:endParaRPr lang="en-US" sz="2800" dirty="0"/>
          </a:p>
        </p:txBody>
      </p:sp>
      <p:sp>
        <p:nvSpPr>
          <p:cNvPr id="8" name="TextBox 7"/>
          <p:cNvSpPr txBox="1"/>
          <p:nvPr/>
        </p:nvSpPr>
        <p:spPr>
          <a:xfrm>
            <a:off x="3043646" y="1214846"/>
            <a:ext cx="2481943" cy="461665"/>
          </a:xfrm>
          <a:prstGeom prst="rect">
            <a:avLst/>
          </a:prstGeom>
          <a:noFill/>
        </p:spPr>
        <p:txBody>
          <a:bodyPr wrap="square" rtlCol="0">
            <a:spAutoFit/>
          </a:bodyPr>
          <a:lstStyle/>
          <a:p>
            <a:r>
              <a:rPr lang="en-US" sz="2400" b="1" dirty="0" smtClean="0"/>
              <a:t>CONTENT</a:t>
            </a:r>
            <a:endParaRPr lang="en-US" sz="2400" b="1" dirty="0"/>
          </a:p>
        </p:txBody>
      </p:sp>
    </p:spTree>
    <p:extLst>
      <p:ext uri="{BB962C8B-B14F-4D97-AF65-F5344CB8AC3E}">
        <p14:creationId xmlns:p14="http://schemas.microsoft.com/office/powerpoint/2010/main" val="3047758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cision-theory-5457.jpg"/>
          <p:cNvPicPr>
            <a:picLocks noChangeAspect="1"/>
          </p:cNvPicPr>
          <p:nvPr/>
        </p:nvPicPr>
        <p:blipFill>
          <a:blip r:embed="rId2"/>
          <a:srcRect t="5524" r="8167" b="4952"/>
          <a:stretch>
            <a:fillRect/>
          </a:stretch>
        </p:blipFill>
        <p:spPr>
          <a:xfrm>
            <a:off x="498566" y="718457"/>
            <a:ext cx="8397240" cy="49769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3638550" y="2557462"/>
            <a:ext cx="2628900" cy="1743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691" y="2091497"/>
            <a:ext cx="9005454"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Wingdings" pitchFamily="2" charset="2"/>
              <a:buChar char="Ø"/>
            </a:pPr>
            <a:r>
              <a:rPr lang="en-US" dirty="0" smtClean="0"/>
              <a:t>The evolution of management thought is a process that started in the early days of man. </a:t>
            </a:r>
          </a:p>
          <a:p>
            <a:pPr>
              <a:buFont typeface="Wingdings" pitchFamily="2" charset="2"/>
              <a:buChar char="Ø"/>
            </a:pPr>
            <a:r>
              <a:rPr lang="en-US" dirty="0" smtClean="0"/>
              <a:t>It began since the period man saw the need to live in groups. </a:t>
            </a:r>
          </a:p>
          <a:p>
            <a:pPr>
              <a:buFont typeface="Wingdings" pitchFamily="2" charset="2"/>
              <a:buChar char="Ø"/>
            </a:pPr>
            <a:r>
              <a:rPr lang="en-US" dirty="0" smtClean="0"/>
              <a:t>Mighty men were able to organize the masses, share them into various groups. </a:t>
            </a:r>
          </a:p>
          <a:p>
            <a:pPr>
              <a:buFont typeface="Wingdings" pitchFamily="2" charset="2"/>
              <a:buChar char="Ø"/>
            </a:pPr>
            <a:r>
              <a:rPr lang="en-US" dirty="0" smtClean="0"/>
              <a:t>The sharing was done accord to the masses’ strength, mental capacities, and intelligence.</a:t>
            </a:r>
          </a:p>
          <a:p>
            <a:pPr>
              <a:buFont typeface="Wingdings" pitchFamily="2" charset="2"/>
              <a:buChar char="Ø"/>
            </a:pPr>
            <a:r>
              <a:rPr lang="en-US" dirty="0" smtClean="0"/>
              <a:t>The point is that management has been practiced in one way or the other since civilization began. </a:t>
            </a:r>
          </a:p>
          <a:p>
            <a:pPr>
              <a:buFont typeface="Wingdings" pitchFamily="2" charset="2"/>
              <a:buChar char="Ø"/>
            </a:pPr>
            <a:r>
              <a:rPr lang="en-US" dirty="0" smtClean="0"/>
              <a:t>If you want a good example where advance management principles where applied, consider the organization of the olden days Roman Catholic Church, military forces as well as ancient Greece. These are all excellent examples. </a:t>
            </a:r>
          </a:p>
          <a:p>
            <a:pPr>
              <a:buFont typeface="Wingdings" pitchFamily="2" charset="2"/>
              <a:buChar char="Ø"/>
            </a:pPr>
            <a:r>
              <a:rPr lang="en-US" dirty="0" smtClean="0"/>
              <a:t>But the industrial revolution brought drastic change. </a:t>
            </a:r>
          </a:p>
          <a:p>
            <a:pPr>
              <a:buFont typeface="Wingdings" pitchFamily="2" charset="2"/>
              <a:buChar char="Ø"/>
            </a:pPr>
            <a:r>
              <a:rPr lang="en-US" dirty="0" smtClean="0"/>
              <a:t>And suddenly, the need to develop a more holistic and formal management theory became a necessity.</a:t>
            </a:r>
            <a:endParaRPr lang="en-US" dirty="0"/>
          </a:p>
        </p:txBody>
      </p:sp>
      <p:sp>
        <p:nvSpPr>
          <p:cNvPr id="5" name="Rectangle 4"/>
          <p:cNvSpPr/>
          <p:nvPr/>
        </p:nvSpPr>
        <p:spPr>
          <a:xfrm>
            <a:off x="535709" y="350982"/>
            <a:ext cx="8839200" cy="584775"/>
          </a:xfrm>
          <a:prstGeom prst="rect">
            <a:avLst/>
          </a:prstGeom>
        </p:spPr>
        <p:txBody>
          <a:bodyPr wrap="square">
            <a:spAutoFit/>
          </a:bodyPr>
          <a:lstStyle/>
          <a:p>
            <a:pPr algn="ctr"/>
            <a:r>
              <a:rPr lang="en-US" sz="3200" b="1" dirty="0" smtClean="0"/>
              <a:t>Evolution of Management Concept</a:t>
            </a:r>
            <a:endParaRPr lang="en-US" sz="3200" b="1" dirty="0"/>
          </a:p>
        </p:txBody>
      </p:sp>
    </p:spTree>
    <p:extLst>
      <p:ext uri="{BB962C8B-B14F-4D97-AF65-F5344CB8AC3E}">
        <p14:creationId xmlns:p14="http://schemas.microsoft.com/office/powerpoint/2010/main" val="265677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1038" y="341745"/>
            <a:ext cx="8656926" cy="5310910"/>
          </a:xfrm>
        </p:spPr>
        <p:txBody>
          <a:bodyPr/>
          <a:lstStyle/>
          <a:p>
            <a:pPr>
              <a:buNone/>
            </a:pPr>
            <a:endParaRPr lang="en-US" dirty="0" smtClean="0"/>
          </a:p>
          <a:p>
            <a:pPr>
              <a:buNone/>
            </a:pPr>
            <a:endParaRPr lang="en-US" dirty="0"/>
          </a:p>
        </p:txBody>
      </p:sp>
      <p:sp>
        <p:nvSpPr>
          <p:cNvPr id="2" name="Title 1"/>
          <p:cNvSpPr>
            <a:spLocks noGrp="1"/>
          </p:cNvSpPr>
          <p:nvPr>
            <p:ph type="title"/>
          </p:nvPr>
        </p:nvSpPr>
        <p:spPr>
          <a:xfrm>
            <a:off x="495300" y="350982"/>
            <a:ext cx="8915400" cy="729673"/>
          </a:xfrm>
        </p:spPr>
        <p:txBody>
          <a:bodyPr>
            <a:normAutofit fontScale="90000"/>
          </a:bodyPr>
          <a:lstStyle/>
          <a:p>
            <a:r>
              <a:rPr b="1" smtClean="0"/>
              <a:t>Scientific Management</a:t>
            </a:r>
            <a:endParaRPr lang="en-US" b="1" dirty="0"/>
          </a:p>
        </p:txBody>
      </p:sp>
      <p:pic>
        <p:nvPicPr>
          <p:cNvPr id="5" name="Picture 4" descr="Screenshot_2020-06-25 Frederick Taylor Scientific Management.png"/>
          <p:cNvPicPr>
            <a:picLocks noChangeAspect="1"/>
          </p:cNvPicPr>
          <p:nvPr/>
        </p:nvPicPr>
        <p:blipFill>
          <a:blip r:embed="rId2"/>
          <a:stretch>
            <a:fillRect/>
          </a:stretch>
        </p:blipFill>
        <p:spPr>
          <a:xfrm>
            <a:off x="470001" y="1254166"/>
            <a:ext cx="8686799" cy="491534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2" name="Title 1"/>
          <p:cNvSpPr>
            <a:spLocks noGrp="1"/>
          </p:cNvSpPr>
          <p:nvPr>
            <p:ph type="title"/>
          </p:nvPr>
        </p:nvSpPr>
        <p:spPr>
          <a:xfrm>
            <a:off x="495300" y="452582"/>
            <a:ext cx="8915400" cy="665018"/>
          </a:xfrm>
        </p:spPr>
        <p:txBody>
          <a:bodyPr>
            <a:normAutofit fontScale="90000"/>
          </a:bodyPr>
          <a:lstStyle/>
          <a:p>
            <a:r>
              <a:rPr smtClean="0"/>
              <a:t>Soldiering</a:t>
            </a:r>
            <a:endParaRPr lang="en-US" dirty="0"/>
          </a:p>
        </p:txBody>
      </p:sp>
      <p:pic>
        <p:nvPicPr>
          <p:cNvPr id="5" name="Picture 4" descr="Screenshot_2020-06-25 Frederick Taylor Scientific Management(1).png"/>
          <p:cNvPicPr>
            <a:picLocks noChangeAspect="1"/>
          </p:cNvPicPr>
          <p:nvPr/>
        </p:nvPicPr>
        <p:blipFill>
          <a:blip r:embed="rId2"/>
          <a:stretch>
            <a:fillRect/>
          </a:stretch>
        </p:blipFill>
        <p:spPr>
          <a:xfrm>
            <a:off x="516048" y="1532181"/>
            <a:ext cx="8895807" cy="45850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2).png"/>
          <p:cNvPicPr>
            <a:picLocks noChangeAspect="1"/>
          </p:cNvPicPr>
          <p:nvPr/>
        </p:nvPicPr>
        <p:blipFill>
          <a:blip r:embed="rId2"/>
          <a:stretch>
            <a:fillRect/>
          </a:stretch>
        </p:blipFill>
        <p:spPr>
          <a:xfrm>
            <a:off x="509451" y="387928"/>
            <a:ext cx="8874694" cy="5975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3).png"/>
          <p:cNvPicPr>
            <a:picLocks noChangeAspect="1"/>
          </p:cNvPicPr>
          <p:nvPr/>
        </p:nvPicPr>
        <p:blipFill>
          <a:blip r:embed="rId2"/>
          <a:stretch>
            <a:fillRect/>
          </a:stretch>
        </p:blipFill>
        <p:spPr>
          <a:xfrm>
            <a:off x="304800" y="369455"/>
            <a:ext cx="9245599" cy="6068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4).png"/>
          <p:cNvPicPr>
            <a:picLocks noChangeAspect="1"/>
          </p:cNvPicPr>
          <p:nvPr/>
        </p:nvPicPr>
        <p:blipFill>
          <a:blip r:embed="rId2"/>
          <a:stretch>
            <a:fillRect/>
          </a:stretch>
        </p:blipFill>
        <p:spPr>
          <a:xfrm>
            <a:off x="535577" y="471055"/>
            <a:ext cx="8921932" cy="58743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5).png"/>
          <p:cNvPicPr>
            <a:picLocks noChangeAspect="1"/>
          </p:cNvPicPr>
          <p:nvPr/>
        </p:nvPicPr>
        <p:blipFill>
          <a:blip r:embed="rId2"/>
          <a:stretch>
            <a:fillRect/>
          </a:stretch>
        </p:blipFill>
        <p:spPr>
          <a:xfrm>
            <a:off x="326570" y="443345"/>
            <a:ext cx="9209315" cy="601287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BB4E3633BC7488EAB193F0C2325B2" ma:contentTypeVersion="4" ma:contentTypeDescription="Create a new document." ma:contentTypeScope="" ma:versionID="8e3cb33c808a24873c1dd24a9fbc085f">
  <xsd:schema xmlns:xsd="http://www.w3.org/2001/XMLSchema" xmlns:xs="http://www.w3.org/2001/XMLSchema" xmlns:p="http://schemas.microsoft.com/office/2006/metadata/properties" xmlns:ns2="e2bad26c-aab1-4ab2-983a-d1c3fb6244b2" targetNamespace="http://schemas.microsoft.com/office/2006/metadata/properties" ma:root="true" ma:fieldsID="8169b31da8ce7bf0da6375c32c1d3e9e" ns2:_="">
    <xsd:import namespace="e2bad26c-aab1-4ab2-983a-d1c3fb6244b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bad26c-aab1-4ab2-983a-d1c3fb624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D41328-35D8-4D9D-B41E-4564F0FF8F41}"/>
</file>

<file path=customXml/itemProps2.xml><?xml version="1.0" encoding="utf-8"?>
<ds:datastoreItem xmlns:ds="http://schemas.openxmlformats.org/officeDocument/2006/customXml" ds:itemID="{51FD4822-DA2D-47F3-9A2F-ADF117E389B0}"/>
</file>

<file path=customXml/itemProps3.xml><?xml version="1.0" encoding="utf-8"?>
<ds:datastoreItem xmlns:ds="http://schemas.openxmlformats.org/officeDocument/2006/customXml" ds:itemID="{15B5896E-447C-42D3-ABEA-5A1141DE93C0}"/>
</file>

<file path=docProps/app.xml><?xml version="1.0" encoding="utf-8"?>
<Properties xmlns="http://schemas.openxmlformats.org/officeDocument/2006/extended-properties" xmlns:vt="http://schemas.openxmlformats.org/officeDocument/2006/docPropsVTypes">
  <Template>Paper</Template>
  <TotalTime>900</TotalTime>
  <Words>1247</Words>
  <Application>Microsoft Office PowerPoint</Application>
  <PresentationFormat>A4 Paper (210x297 mm)</PresentationFormat>
  <Paragraphs>78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Agency FB</vt:lpstr>
      <vt:lpstr>Algerian</vt:lpstr>
      <vt:lpstr>Arial</vt:lpstr>
      <vt:lpstr>Arial Black</vt:lpstr>
      <vt:lpstr>Arial Narrow</vt:lpstr>
      <vt:lpstr>Constantia</vt:lpstr>
      <vt:lpstr>Times New Roman</vt:lpstr>
      <vt:lpstr>Wingdings</vt:lpstr>
      <vt:lpstr>Wingdings 2</vt:lpstr>
      <vt:lpstr>Paper</vt:lpstr>
      <vt:lpstr>Evolution of Management</vt:lpstr>
      <vt:lpstr>PowerPoint Presentation</vt:lpstr>
      <vt:lpstr>PowerPoint Presentation</vt:lpstr>
      <vt:lpstr>Scientific Management</vt:lpstr>
      <vt:lpstr>Soldiering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Shromona Neogi</cp:lastModifiedBy>
  <cp:revision>241</cp:revision>
  <dcterms:created xsi:type="dcterms:W3CDTF">2019-03-07T12:43:44Z</dcterms:created>
  <dcterms:modified xsi:type="dcterms:W3CDTF">2022-02-01T02:59:47Z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0x010100338BB4E3633BC7488EAB193F0C2325B2</vt:lpwstr>
  </property>
</Properties>
</file>