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81" r:id="rId6"/>
    <p:sldId id="268" r:id="rId7"/>
    <p:sldId id="260" r:id="rId8"/>
    <p:sldId id="269" r:id="rId9"/>
    <p:sldId id="270" r:id="rId10"/>
    <p:sldId id="271" r:id="rId11"/>
    <p:sldId id="272" r:id="rId12"/>
    <p:sldId id="273" r:id="rId13"/>
    <p:sldId id="275" r:id="rId14"/>
    <p:sldId id="276" r:id="rId15"/>
    <p:sldId id="277" r:id="rId16"/>
    <p:sldId id="274" r:id="rId17"/>
    <p:sldId id="278" r:id="rId18"/>
    <p:sldId id="279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mar Abhishek" initials="KA" lastIdx="1" clrIdx="0">
    <p:extLst>
      <p:ext uri="{19B8F6BF-5375-455C-9EA6-DF929625EA0E}">
        <p15:presenceInfo xmlns:p15="http://schemas.microsoft.com/office/powerpoint/2012/main" userId="S-1-5-21-3368522592-918009150-628565232-871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A9DF-2ED6-4DA0-A8D4-A42E1458351C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121F-F800-47E6-9312-8730AEF20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99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A9DF-2ED6-4DA0-A8D4-A42E1458351C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121F-F800-47E6-9312-8730AEF20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84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A9DF-2ED6-4DA0-A8D4-A42E1458351C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121F-F800-47E6-9312-8730AEF20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76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A9DF-2ED6-4DA0-A8D4-A42E1458351C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121F-F800-47E6-9312-8730AEF20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10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A9DF-2ED6-4DA0-A8D4-A42E1458351C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121F-F800-47E6-9312-8730AEF20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93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A9DF-2ED6-4DA0-A8D4-A42E1458351C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121F-F800-47E6-9312-8730AEF20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7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A9DF-2ED6-4DA0-A8D4-A42E1458351C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121F-F800-47E6-9312-8730AEF20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26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A9DF-2ED6-4DA0-A8D4-A42E1458351C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121F-F800-47E6-9312-8730AEF20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83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A9DF-2ED6-4DA0-A8D4-A42E1458351C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121F-F800-47E6-9312-8730AEF20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51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A9DF-2ED6-4DA0-A8D4-A42E1458351C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121F-F800-47E6-9312-8730AEF20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61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A9DF-2ED6-4DA0-A8D4-A42E1458351C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121F-F800-47E6-9312-8730AEF20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12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FA9DF-2ED6-4DA0-A8D4-A42E1458351C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A121F-F800-47E6-9312-8730AEF20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96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7887" y="1122363"/>
            <a:ext cx="9380113" cy="1430337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Metric </a:t>
            </a:r>
            <a:r>
              <a:rPr lang="en-US" sz="4400" b="1" dirty="0" smtClean="0">
                <a:solidFill>
                  <a:srgbClr val="C00000"/>
                </a:solidFill>
              </a:rPr>
              <a:t>Tree Labs Data </a:t>
            </a:r>
            <a:r>
              <a:rPr lang="en-US" sz="4400" b="1" dirty="0" smtClean="0">
                <a:solidFill>
                  <a:srgbClr val="C00000"/>
                </a:solidFill>
              </a:rPr>
              <a:t>Science Case Study</a:t>
            </a:r>
            <a:endParaRPr lang="en-IN" sz="44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78338"/>
            <a:ext cx="2374900" cy="969962"/>
          </a:xfrm>
        </p:spPr>
        <p:txBody>
          <a:bodyPr/>
          <a:lstStyle/>
          <a:p>
            <a:r>
              <a:rPr lang="en-IN" dirty="0" smtClean="0"/>
              <a:t>2</a:t>
            </a:r>
            <a:r>
              <a:rPr lang="en-IN" dirty="0" smtClean="0"/>
              <a:t>1-Feb-2021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280400" y="4478338"/>
            <a:ext cx="260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Solution Provider Kumar Abhishek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2232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7278" y="2228045"/>
            <a:ext cx="10122795" cy="2279561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Identifying 5 Super Categories &amp; Advertisers where each Player is strong</a:t>
            </a:r>
            <a:br>
              <a:rPr lang="en-US" sz="4400" b="1" dirty="0" smtClean="0">
                <a:solidFill>
                  <a:srgbClr val="C00000"/>
                </a:solidFill>
              </a:rPr>
            </a:br>
            <a:endParaRPr lang="en-IN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6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854" y="365126"/>
            <a:ext cx="10593946" cy="858368"/>
          </a:xfrm>
        </p:spPr>
        <p:txBody>
          <a:bodyPr>
            <a:normAutofit/>
          </a:bodyPr>
          <a:lstStyle/>
          <a:p>
            <a:r>
              <a:rPr lang="en-IN" sz="31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Top 5 </a:t>
            </a:r>
            <a:r>
              <a:rPr lang="en-IN" sz="31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Super Categories </a:t>
            </a:r>
            <a:r>
              <a:rPr lang="en-IN" sz="31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US" sz="31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Player 1 and Player 2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4552" y="2034861"/>
            <a:ext cx="4623515" cy="341290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33375" y="2034860"/>
            <a:ext cx="5120425" cy="36318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42599" y="1573195"/>
            <a:ext cx="1347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PLAYER 1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19877" y="1573195"/>
            <a:ext cx="1347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PLAYER 2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63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854" y="365126"/>
            <a:ext cx="10593946" cy="858368"/>
          </a:xfrm>
        </p:spPr>
        <p:txBody>
          <a:bodyPr>
            <a:normAutofit/>
          </a:bodyPr>
          <a:lstStyle/>
          <a:p>
            <a:r>
              <a:rPr lang="en-IN" sz="31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Top 5 </a:t>
            </a:r>
            <a:r>
              <a:rPr lang="en-IN" sz="3100" b="1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Advertiser </a:t>
            </a:r>
            <a:r>
              <a:rPr lang="en-IN" sz="31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IN" sz="3100" b="1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Player </a:t>
            </a:r>
            <a:r>
              <a:rPr lang="en-IN" sz="31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1 </a:t>
            </a:r>
            <a:r>
              <a:rPr lang="en-IN" sz="3100" b="1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IN" sz="31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Player 2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642599" y="1573195"/>
            <a:ext cx="1347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PLAYER 1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19877" y="1573195"/>
            <a:ext cx="1347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PLAYER 2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9854" y="2209710"/>
            <a:ext cx="4997002" cy="3282143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00800" y="2209710"/>
            <a:ext cx="4953000" cy="32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7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7278" y="2228045"/>
            <a:ext cx="10122795" cy="2279561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Post examining </a:t>
            </a:r>
            <a:r>
              <a:rPr lang="en-US" sz="4400" b="1" dirty="0">
                <a:solidFill>
                  <a:srgbClr val="C00000"/>
                </a:solidFill>
              </a:rPr>
              <a:t>the performance of both Players in FY 2020-21, recommendations to each Player to achieve growth going forward</a:t>
            </a:r>
            <a:br>
              <a:rPr lang="en-US" sz="4400" b="1" dirty="0">
                <a:solidFill>
                  <a:srgbClr val="C00000"/>
                </a:solidFill>
              </a:rPr>
            </a:br>
            <a:endParaRPr lang="en-IN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48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619600"/>
              </p:ext>
            </p:extLst>
          </p:nvPr>
        </p:nvGraphicFramePr>
        <p:xfrm>
          <a:off x="991673" y="1133350"/>
          <a:ext cx="7817476" cy="5034203"/>
        </p:xfrm>
        <a:graphic>
          <a:graphicData uri="http://schemas.openxmlformats.org/drawingml/2006/table">
            <a:tbl>
              <a:tblPr/>
              <a:tblGrid>
                <a:gridCol w="2627290"/>
                <a:gridCol w="1326524"/>
                <a:gridCol w="1957589"/>
                <a:gridCol w="1906073"/>
              </a:tblGrid>
              <a:tr h="1924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 CATEGORY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VOL_SQCM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pct_share_within_group</a:t>
                      </a:r>
                      <a:endParaRPr lang="en-IN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pct_share_wrt_overall</a:t>
                      </a:r>
                      <a:endParaRPr lang="en-IN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19249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Miscellaneous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2918673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34.11140755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3.991239676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49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1780261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20.80644475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2.434479072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49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857403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10.02072626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1.172485192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49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Services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538974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6.299150941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0.737038515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49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Banking/Finance/Investment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527321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6.162958832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0.72110322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49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Retail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418825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4.894933509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0.572736637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49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Personal Accessories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331152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3.870272838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0.45284518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49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Durables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260288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3.042063996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0.355939769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49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&amp; Beverages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249141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2.911785661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0.340696421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49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Personal Healthcare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120605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1.409546841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0.164925451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49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Household Products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112606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1.316060127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0.153986944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49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Laundry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77821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0.909517389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0.106419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49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Building, Industrial &amp; Land Materials/Equipments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77102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0.90111422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0.105435779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49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Textiles/Clothing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68011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0.794864974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0.093003979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49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Personal Care/Personal Hygiene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60793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0.710506041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0.083133477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49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Corporate/Brand Image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46853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0.547585077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0.064070745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49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Computers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33553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0.392143984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0.045883203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49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28632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0.334630779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0.039153812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49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Telecom/Internet Service Providers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20861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0.24380877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0.028527091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49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Hair Care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14680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0.171569567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0.02007467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49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Fuel/Petroleum Products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9884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0.115517275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0.013516215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49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Telecom Products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0.014784435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0.001729868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49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Tobacco &amp; Related Products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872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0.010191326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0.001192446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49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Agriculture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0.005609904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0.000656392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49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 Automation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0.002804952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0.000328196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991673" y="365126"/>
            <a:ext cx="10599313" cy="6651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100" b="1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Examining Performance of Player-1 at Super Category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77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91673" y="365126"/>
            <a:ext cx="10599313" cy="6651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100" b="1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Examining Performance of Player-2 at Super Category Level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621883"/>
              </p:ext>
            </p:extLst>
          </p:nvPr>
        </p:nvGraphicFramePr>
        <p:xfrm>
          <a:off x="991673" y="1030309"/>
          <a:ext cx="7328079" cy="5331224"/>
        </p:xfrm>
        <a:graphic>
          <a:graphicData uri="http://schemas.openxmlformats.org/drawingml/2006/table">
            <a:tbl>
              <a:tblPr/>
              <a:tblGrid>
                <a:gridCol w="2279561"/>
                <a:gridCol w="1094704"/>
                <a:gridCol w="1983347"/>
                <a:gridCol w="1970467"/>
              </a:tblGrid>
              <a:tr h="23417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 CATEGORY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VOL_SQCM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pct_share_within_group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pct_share_wrt_overall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19859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Miscellaneous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3165435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31.09410268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4.328682852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9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2067638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20.31043072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2.827462625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9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1180625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11.59729231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1.614486221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9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Retail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696228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6.83905527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0.9520809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9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Services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693625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6.813485972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0.948521338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9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Banking/Finance/Investment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554444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5.446309485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0.758193498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9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Durables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421708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4.142442303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0.576679094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9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Personal Accessories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413045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4.057345559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0.564832577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9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&amp; Beverages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251917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2.47458345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0.344492557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9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Household Products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113241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1.112367583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0.154855296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74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Building, Industrial &amp; Land Materials/Equipments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112833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1.108359795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0.154297363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9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Corporate/Brand Image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112218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1.102318643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0.15345636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9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Personal Care/Personal Hygiene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100621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0.988401185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0.137597644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9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Laundry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79645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0.782353707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0.108913292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9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Personal Healthcare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44563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0.437742837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0.060939205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9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Computers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39414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0.387164154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0.053898029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9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Telecom/Internet Service Providers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37253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0.365936627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0.050942895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9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Textiles/Clothing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34304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0.336968568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0.046910183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9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19413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0.190694112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0.026546974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9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Telecom Products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16328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0.160390123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0.022328285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9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Fuel/Petroleum Products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13418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0.131805161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0.018348905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9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Babycare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5349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0.052543286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0.007314674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9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Hair Care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2984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0.029311865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0.004080573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9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 Automation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2672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0.026247085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0.003653918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9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Agriculture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1257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0.012347525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0.001718928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654603" y="1481070"/>
            <a:ext cx="2936383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 smtClean="0"/>
              <a:t>pct_share_within_group</a:t>
            </a:r>
            <a:r>
              <a:rPr lang="en-IN" sz="1600" dirty="0" smtClean="0"/>
              <a:t> &amp; </a:t>
            </a:r>
          </a:p>
          <a:p>
            <a:r>
              <a:rPr lang="en-IN" sz="1600" b="1" dirty="0" err="1" smtClean="0"/>
              <a:t>pct_share_wrt_overall</a:t>
            </a:r>
            <a:r>
              <a:rPr lang="en-IN" sz="1600" dirty="0" smtClean="0"/>
              <a:t> are </a:t>
            </a:r>
          </a:p>
          <a:p>
            <a:r>
              <a:rPr lang="en-IN" sz="1600" dirty="0" smtClean="0"/>
              <a:t>calculated field. We can use these fields as a </a:t>
            </a:r>
            <a:r>
              <a:rPr lang="en-IN" sz="1600" b="1" dirty="0" smtClean="0"/>
              <a:t>performance</a:t>
            </a:r>
            <a:r>
              <a:rPr lang="en-IN" sz="1600" b="1" i="1" dirty="0" smtClean="0"/>
              <a:t> </a:t>
            </a:r>
            <a:r>
              <a:rPr lang="en-IN" sz="1600" b="1" dirty="0" smtClean="0"/>
              <a:t>indicator</a:t>
            </a:r>
            <a:r>
              <a:rPr lang="en-IN" sz="1600" dirty="0" smtClean="0"/>
              <a:t> </a:t>
            </a:r>
            <a:r>
              <a:rPr lang="en-IN" sz="1600" b="1" dirty="0" smtClean="0"/>
              <a:t>of each Player.</a:t>
            </a:r>
          </a:p>
          <a:p>
            <a:endParaRPr lang="en-IN" b="1" dirty="0"/>
          </a:p>
          <a:p>
            <a:endParaRPr lang="en-IN" b="1" dirty="0" smtClean="0"/>
          </a:p>
          <a:p>
            <a:r>
              <a:rPr lang="en-IN" b="1" dirty="0" smtClean="0"/>
              <a:t>Calculation :-</a:t>
            </a:r>
          </a:p>
          <a:p>
            <a:r>
              <a:rPr lang="en-IN" sz="1600" b="1" dirty="0" err="1" smtClean="0"/>
              <a:t>pct_share_within_group</a:t>
            </a:r>
            <a:r>
              <a:rPr lang="en-IN" sz="1600" b="1" dirty="0" smtClean="0"/>
              <a:t> = </a:t>
            </a:r>
            <a:r>
              <a:rPr lang="en-IN" sz="1400" dirty="0" smtClean="0"/>
              <a:t>(VOL_SQCM/sum(VOL_SQCM for respective player))*100</a:t>
            </a:r>
          </a:p>
          <a:p>
            <a:endParaRPr lang="en-IN" b="1" dirty="0"/>
          </a:p>
          <a:p>
            <a:r>
              <a:rPr lang="en-IN" sz="16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pct_share_wrt_overall</a:t>
            </a:r>
            <a:r>
              <a:rPr lang="en-IN" sz="1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600" b="1" dirty="0" smtClean="0"/>
              <a:t>= </a:t>
            </a:r>
            <a:r>
              <a:rPr lang="en-IN" sz="1400" dirty="0"/>
              <a:t>(VOL_SQCM/sum(VOL_SQCM ))*100</a:t>
            </a:r>
          </a:p>
          <a:p>
            <a:endParaRPr lang="en-IN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822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2433" y="2268295"/>
            <a:ext cx="98137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 Neue"/>
              </a:rPr>
              <a:t>From a growth perspective, Both players have to focus on the </a:t>
            </a:r>
            <a:r>
              <a:rPr lang="en-US" b="1" i="1" dirty="0" smtClean="0">
                <a:solidFill>
                  <a:srgbClr val="C00000"/>
                </a:solidFill>
                <a:latin typeface="Helvetica Neue"/>
              </a:rPr>
              <a:t>SUPER CATEGORY</a:t>
            </a:r>
            <a:r>
              <a:rPr lang="en-US" dirty="0">
                <a:solidFill>
                  <a:srgbClr val="C00000"/>
                </a:solidFill>
                <a:latin typeface="Helvetica Neue"/>
              </a:rPr>
              <a:t> </a:t>
            </a:r>
            <a:r>
              <a:rPr lang="en-US" dirty="0" smtClean="0">
                <a:solidFill>
                  <a:srgbClr val="C00000"/>
                </a:solidFill>
                <a:latin typeface="Helvetica Neue"/>
              </a:rPr>
              <a:t> where</a:t>
            </a:r>
            <a:r>
              <a:rPr lang="en-US" dirty="0">
                <a:solidFill>
                  <a:srgbClr val="C00000"/>
                </a:solidFill>
                <a:latin typeface="Helvetica Neue"/>
              </a:rPr>
              <a:t> </a:t>
            </a:r>
            <a:r>
              <a:rPr lang="en-US" b="1" i="1" dirty="0" err="1">
                <a:solidFill>
                  <a:srgbClr val="C00000"/>
                </a:solidFill>
                <a:latin typeface="Helvetica Neue"/>
              </a:rPr>
              <a:t>pct_share_within_group</a:t>
            </a:r>
            <a:r>
              <a:rPr lang="en-US" dirty="0">
                <a:solidFill>
                  <a:srgbClr val="C00000"/>
                </a:solidFill>
                <a:latin typeface="Helvetica Neue"/>
              </a:rPr>
              <a:t> is greater than 1 strategically and tactically. However, there is a whole lot of </a:t>
            </a:r>
            <a:r>
              <a:rPr lang="en-US" b="1" i="1" dirty="0">
                <a:solidFill>
                  <a:srgbClr val="C00000"/>
                </a:solidFill>
                <a:latin typeface="Helvetica Neue"/>
              </a:rPr>
              <a:t>SUPER CATEGORY</a:t>
            </a:r>
            <a:r>
              <a:rPr lang="en-US" dirty="0">
                <a:solidFill>
                  <a:srgbClr val="C00000"/>
                </a:solidFill>
                <a:latin typeface="Helvetica Neue"/>
              </a:rPr>
              <a:t> where both players have </a:t>
            </a:r>
            <a:r>
              <a:rPr lang="en-US" dirty="0" smtClean="0">
                <a:solidFill>
                  <a:srgbClr val="C00000"/>
                </a:solidFill>
                <a:latin typeface="Helvetica Neue"/>
              </a:rPr>
              <a:t>minimal</a:t>
            </a:r>
            <a:r>
              <a:rPr lang="en-US" dirty="0">
                <a:solidFill>
                  <a:srgbClr val="C00000"/>
                </a:solidFill>
                <a:latin typeface="Helvetica Neue"/>
              </a:rPr>
              <a:t> </a:t>
            </a:r>
            <a:r>
              <a:rPr lang="en-US" b="1" i="1" dirty="0" err="1">
                <a:solidFill>
                  <a:srgbClr val="C00000"/>
                </a:solidFill>
                <a:latin typeface="Helvetica Neue"/>
              </a:rPr>
              <a:t>pct_share_within_group</a:t>
            </a:r>
            <a:r>
              <a:rPr lang="en-US" dirty="0">
                <a:solidFill>
                  <a:srgbClr val="C00000"/>
                </a:solidFill>
                <a:latin typeface="Helvetica Neue"/>
              </a:rPr>
              <a:t>. They need to do </a:t>
            </a:r>
            <a:r>
              <a:rPr lang="en-US" b="1" dirty="0">
                <a:solidFill>
                  <a:srgbClr val="C00000"/>
                </a:solidFill>
                <a:latin typeface="Helvetica Neue"/>
              </a:rPr>
              <a:t>Market Mix Modelling and leverage the demographical information</a:t>
            </a:r>
            <a:r>
              <a:rPr lang="en-US" dirty="0">
                <a:solidFill>
                  <a:srgbClr val="C00000"/>
                </a:solidFill>
                <a:latin typeface="Helvetica Neue"/>
              </a:rPr>
              <a:t> to target the audience. In this way, they can cut down their extra expenses and grow organically by taking strategic decisions.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8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642" y="2228045"/>
            <a:ext cx="10612191" cy="2279561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Identifying 10 Advertisers for having extended great support to </a:t>
            </a:r>
            <a:r>
              <a:rPr lang="en-US" sz="4400" b="1" dirty="0" smtClean="0">
                <a:solidFill>
                  <a:srgbClr val="C00000"/>
                </a:solidFill>
              </a:rPr>
              <a:t>Player 1</a:t>
            </a:r>
            <a:r>
              <a:rPr lang="en-US" sz="4400" b="1" dirty="0">
                <a:solidFill>
                  <a:srgbClr val="C00000"/>
                </a:solidFill>
              </a:rPr>
              <a:t/>
            </a:r>
            <a:br>
              <a:rPr lang="en-US" sz="4400" b="1" dirty="0">
                <a:solidFill>
                  <a:srgbClr val="C00000"/>
                </a:solidFill>
              </a:rPr>
            </a:br>
            <a:endParaRPr lang="en-IN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4348" y="948521"/>
            <a:ext cx="10564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Helvetica Neue"/>
              </a:rPr>
              <a:t>Selection Approach:-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The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simplest way to select </a:t>
            </a:r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10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Advertiser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 is to </a:t>
            </a:r>
            <a:r>
              <a:rPr lang="en-US" b="1" i="1" dirty="0">
                <a:solidFill>
                  <a:srgbClr val="000000"/>
                </a:solidFill>
                <a:latin typeface="Helvetica Neue"/>
              </a:rPr>
              <a:t>calculate their percentage of contribution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 in a given period and </a:t>
            </a:r>
            <a:r>
              <a:rPr lang="en-US" b="1" i="1" dirty="0">
                <a:solidFill>
                  <a:srgbClr val="000000"/>
                </a:solidFill>
                <a:latin typeface="Helvetica Neue"/>
              </a:rPr>
              <a:t>order them in descending order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 and select the first ten rows.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512476"/>
              </p:ext>
            </p:extLst>
          </p:nvPr>
        </p:nvGraphicFramePr>
        <p:xfrm>
          <a:off x="1017432" y="2717440"/>
          <a:ext cx="5357610" cy="2871990"/>
        </p:xfrm>
        <a:graphic>
          <a:graphicData uri="http://schemas.openxmlformats.org/drawingml/2006/table">
            <a:tbl>
              <a:tblPr/>
              <a:tblGrid>
                <a:gridCol w="2846230"/>
                <a:gridCol w="1249251"/>
                <a:gridCol w="1262129"/>
              </a:tblGrid>
              <a:tr h="2610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ADVERTISER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VOL_SQCM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pct_share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2610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Gen-Display Obituary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3446326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10.98854904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 Of Lotteries (Ker)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1452613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4.631630668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Maruti Suzuki India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738986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2.356243694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Kalyan Jewellers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580503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1.850923472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Honda Motorcycle&amp;Scooter I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518233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1.652376687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Hyundai Motor India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479959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1.53034072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Logical Steps Interactive Solutions Pvt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475343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1.515622686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Hindustan Lever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468510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1.493835787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Govt Of Kerala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443505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1.41410779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Renault India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1.406184412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17431" y="2086377"/>
            <a:ext cx="2601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</a:rPr>
              <a:t>List Of Advertisers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8682" y="2923504"/>
            <a:ext cx="4610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p</a:t>
            </a:r>
            <a:r>
              <a:rPr lang="en-IN" b="1" dirty="0" err="1" smtClean="0"/>
              <a:t>ct_share</a:t>
            </a:r>
            <a:r>
              <a:rPr lang="en-IN" dirty="0" smtClean="0"/>
              <a:t> is a calculated field.</a:t>
            </a:r>
          </a:p>
          <a:p>
            <a:endParaRPr lang="en-IN" dirty="0"/>
          </a:p>
          <a:p>
            <a:r>
              <a:rPr lang="en-IN" b="1" dirty="0" smtClean="0"/>
              <a:t>Calculation:- </a:t>
            </a:r>
          </a:p>
          <a:p>
            <a:r>
              <a:rPr lang="en-IN" dirty="0" err="1" smtClean="0"/>
              <a:t>pct_share</a:t>
            </a:r>
            <a:r>
              <a:rPr lang="en-IN" dirty="0" smtClean="0"/>
              <a:t>=(VOL_SQCM/sum(VOL_SQCM</a:t>
            </a:r>
            <a:r>
              <a:rPr lang="en-IN" dirty="0"/>
              <a:t>))*100</a:t>
            </a:r>
          </a:p>
        </p:txBody>
      </p:sp>
    </p:spTree>
    <p:extLst>
      <p:ext uri="{BB962C8B-B14F-4D97-AF65-F5344CB8AC3E}">
        <p14:creationId xmlns:p14="http://schemas.microsoft.com/office/powerpoint/2010/main" val="246697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6242" y="2756079"/>
            <a:ext cx="2496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Thank You</a:t>
            </a:r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endParaRPr lang="en-IN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2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1217" y="566671"/>
            <a:ext cx="8744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C00000"/>
                </a:solidFill>
              </a:rPr>
              <a:t>AGENDA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1368" y="1545465"/>
            <a:ext cx="90409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Data Leveraged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Solution </a:t>
            </a:r>
            <a:r>
              <a:rPr lang="en-IN" dirty="0" smtClean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1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7279" y="566671"/>
            <a:ext cx="8538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C00000"/>
                </a:solidFill>
              </a:rPr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7279" y="1558344"/>
            <a:ext cx="99811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Finding trends </a:t>
            </a:r>
            <a:r>
              <a:rPr lang="en-US" dirty="0"/>
              <a:t>in the overall Advertisement flow </a:t>
            </a:r>
            <a:r>
              <a:rPr lang="en-US" dirty="0" smtClean="0"/>
              <a:t>year-on-year for each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Identifying </a:t>
            </a:r>
            <a:r>
              <a:rPr lang="en-US" dirty="0"/>
              <a:t>5 Super Categories &amp; Advertisers where </a:t>
            </a:r>
            <a:r>
              <a:rPr lang="en-US" dirty="0" smtClean="0"/>
              <a:t>each </a:t>
            </a:r>
            <a:r>
              <a:rPr lang="en-US" dirty="0"/>
              <a:t>Player is </a:t>
            </a:r>
            <a:r>
              <a:rPr lang="en-US" dirty="0" smtClean="0"/>
              <a:t>strong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Post examining </a:t>
            </a:r>
            <a:r>
              <a:rPr lang="en-US" dirty="0"/>
              <a:t>the performance of both Players in FY 2020-21, </a:t>
            </a:r>
            <a:r>
              <a:rPr lang="en-US" dirty="0" smtClean="0"/>
              <a:t>recommendations </a:t>
            </a:r>
            <a:r>
              <a:rPr lang="en-US" dirty="0"/>
              <a:t>to </a:t>
            </a:r>
            <a:r>
              <a:rPr lang="en-US" dirty="0" smtClean="0"/>
              <a:t>each </a:t>
            </a:r>
            <a:r>
              <a:rPr lang="en-US" dirty="0"/>
              <a:t>Player to achieve growth going </a:t>
            </a:r>
            <a:r>
              <a:rPr lang="en-US" dirty="0" smtClean="0"/>
              <a:t>forward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Identifying 10 Advertisers for having </a:t>
            </a:r>
            <a:r>
              <a:rPr lang="en-US" dirty="0"/>
              <a:t>extended great support to its </a:t>
            </a:r>
            <a:r>
              <a:rPr lang="en-US" dirty="0" smtClean="0"/>
              <a:t>PLAYER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7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1217" y="566671"/>
            <a:ext cx="8744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C00000"/>
                </a:solidFill>
              </a:rPr>
              <a:t>Data Leveraged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409977" y="1920293"/>
            <a:ext cx="1199882" cy="1247910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 smtClean="0">
                <a:solidFill>
                  <a:srgbClr val="C00000"/>
                </a:solidFill>
              </a:rPr>
              <a:t>~Size </a:t>
            </a:r>
            <a:r>
              <a:rPr lang="en-IN" sz="1050" b="1" dirty="0" smtClean="0">
                <a:solidFill>
                  <a:srgbClr val="C00000"/>
                </a:solidFill>
              </a:rPr>
              <a:t>10 MB</a:t>
            </a: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Data </a:t>
            </a:r>
            <a:r>
              <a:rPr lang="en-IN" sz="1050" dirty="0" smtClean="0">
                <a:solidFill>
                  <a:schemeClr val="tx1"/>
                </a:solidFill>
              </a:rPr>
              <a:t>File</a:t>
            </a: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Format (CSV)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02332" y="1191698"/>
            <a:ext cx="30022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Description:</a:t>
            </a:r>
            <a:endParaRPr lang="en-US" sz="1400" b="1" dirty="0" smtClean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Data contains ~ </a:t>
            </a:r>
            <a:r>
              <a:rPr lang="en-US" sz="1200" dirty="0" smtClean="0"/>
              <a:t>70K </a:t>
            </a:r>
            <a:r>
              <a:rPr lang="en-US" sz="1200" dirty="0" smtClean="0"/>
              <a:t>data points of </a:t>
            </a:r>
            <a:r>
              <a:rPr lang="en-US" sz="1200" dirty="0" smtClean="0"/>
              <a:t>two Publication (</a:t>
            </a:r>
            <a:r>
              <a:rPr lang="en-US" sz="1200" b="1" dirty="0" smtClean="0"/>
              <a:t>PLAYER 1 &amp; PLAYER 2</a:t>
            </a:r>
            <a:r>
              <a:rPr lang="en-US" sz="1200" dirty="0" smtClean="0"/>
              <a:t>)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Month-wise </a:t>
            </a:r>
            <a:r>
              <a:rPr lang="en-US" sz="1200" dirty="0"/>
              <a:t>data has been compiled over three Financial Years (Fy18-19, Fy19-20, Fy20 till date) </a:t>
            </a:r>
            <a:endParaRPr lang="en-US" sz="1200" dirty="0" smtClean="0"/>
          </a:p>
          <a:p>
            <a:endParaRPr lang="en-US" sz="1200" b="1" dirty="0"/>
          </a:p>
          <a:p>
            <a:r>
              <a:rPr lang="en-US" sz="1400" b="1" dirty="0" smtClean="0"/>
              <a:t>Features</a:t>
            </a:r>
            <a:endParaRPr lang="en-US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PERIOD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SUPER </a:t>
            </a:r>
            <a:r>
              <a:rPr lang="en-US" sz="1200" dirty="0"/>
              <a:t>CATEGORY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PRODUCT </a:t>
            </a:r>
            <a:r>
              <a:rPr lang="en-US" sz="1200" dirty="0"/>
              <a:t>GROUP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ADVERTISER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PRODUCT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PUBLICATION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AD </a:t>
            </a:r>
            <a:r>
              <a:rPr lang="en-US" sz="1200" dirty="0"/>
              <a:t>TYPE(CLR/BW)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VOL_SQCM</a:t>
            </a:r>
            <a:endParaRPr lang="en-IN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8937938" y="4733566"/>
            <a:ext cx="300227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GLOSSARY </a:t>
            </a:r>
          </a:p>
          <a:p>
            <a:r>
              <a:rPr lang="en-US" sz="1200" dirty="0"/>
              <a:t>1) AD - Advertisement</a:t>
            </a:r>
          </a:p>
          <a:p>
            <a:r>
              <a:rPr lang="en-US" sz="1200" dirty="0"/>
              <a:t>2) CLR </a:t>
            </a:r>
            <a:r>
              <a:rPr lang="en-US" sz="1200" dirty="0" smtClean="0"/>
              <a:t>-Color</a:t>
            </a:r>
            <a:endParaRPr lang="en-US" sz="1200" dirty="0"/>
          </a:p>
          <a:p>
            <a:r>
              <a:rPr lang="en-US" sz="1200" dirty="0"/>
              <a:t>3) BW </a:t>
            </a:r>
            <a:r>
              <a:rPr lang="en-US" sz="1200" dirty="0" smtClean="0"/>
              <a:t>– Black &amp; White</a:t>
            </a:r>
            <a:endParaRPr lang="en-US" sz="1200" dirty="0"/>
          </a:p>
          <a:p>
            <a:r>
              <a:rPr lang="en-US" sz="1200" dirty="0"/>
              <a:t>4) VOL_SQCM - Volume in Square Centimeter</a:t>
            </a:r>
            <a:endParaRPr lang="en-IN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53" y="1191698"/>
            <a:ext cx="7263685" cy="263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2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67558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Solution Demo 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83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7278" y="2228045"/>
            <a:ext cx="10122795" cy="2279561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Finding trends in the overall Advertisement flow </a:t>
            </a:r>
            <a:r>
              <a:rPr lang="en-US" sz="4400" b="1" dirty="0" smtClean="0">
                <a:solidFill>
                  <a:srgbClr val="C00000"/>
                </a:solidFill>
              </a:rPr>
              <a:t>year-on-year </a:t>
            </a:r>
            <a:r>
              <a:rPr lang="en-US" sz="4400" b="1" dirty="0">
                <a:solidFill>
                  <a:srgbClr val="C00000"/>
                </a:solidFill>
              </a:rPr>
              <a:t>for each PLAYER</a:t>
            </a:r>
            <a:br>
              <a:rPr lang="en-US" sz="4400" b="1" dirty="0">
                <a:solidFill>
                  <a:srgbClr val="C00000"/>
                </a:solidFill>
              </a:rPr>
            </a:br>
            <a:endParaRPr lang="en-IN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68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7279" y="566671"/>
            <a:ext cx="8538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C00000"/>
                </a:solidFill>
              </a:rPr>
              <a:t>Visual Check</a:t>
            </a:r>
            <a:endParaRPr lang="en-IN" sz="2800" b="1" dirty="0" smtClean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79" y="1551498"/>
            <a:ext cx="5201051" cy="4140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59826" y="2205834"/>
            <a:ext cx="539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From </a:t>
            </a:r>
            <a:r>
              <a:rPr lang="en-US" b="1" dirty="0"/>
              <a:t>2018 to 2019,</a:t>
            </a:r>
            <a:r>
              <a:rPr lang="en-US" dirty="0"/>
              <a:t> both have an </a:t>
            </a:r>
            <a:r>
              <a:rPr lang="en-US" b="1" i="1" dirty="0" smtClean="0"/>
              <a:t>upward trend </a:t>
            </a:r>
            <a:r>
              <a:rPr lang="en-US" dirty="0" smtClean="0"/>
              <a:t>and</a:t>
            </a:r>
            <a:r>
              <a:rPr lang="en-US" dirty="0"/>
              <a:t> </a:t>
            </a:r>
            <a:r>
              <a:rPr lang="en-US" b="1" dirty="0" smtClean="0"/>
              <a:t>from </a:t>
            </a:r>
            <a:r>
              <a:rPr lang="en-US" b="1" dirty="0"/>
              <a:t>2019 to 2020</a:t>
            </a:r>
            <a:r>
              <a:rPr lang="en-US" dirty="0"/>
              <a:t> Player-1 &amp; Player-2 have a </a:t>
            </a:r>
            <a:r>
              <a:rPr lang="en-US" b="1" i="1" dirty="0"/>
              <a:t>downward </a:t>
            </a:r>
            <a:r>
              <a:rPr lang="en-US" b="1" i="1" dirty="0"/>
              <a:t>trend</a:t>
            </a:r>
            <a:r>
              <a:rPr lang="en-US" dirty="0"/>
              <a:t> 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559826" y="3621980"/>
            <a:ext cx="57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Let’s Check it Statistically by decomposing the time-series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24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4" y="1007993"/>
            <a:ext cx="6003234" cy="5048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961" y="1007994"/>
            <a:ext cx="5865743" cy="5048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2366" y="484774"/>
            <a:ext cx="7234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Statistical Check – By Decomposing Time-Series</a:t>
            </a:r>
            <a:endParaRPr lang="en-I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07583" y="2828836"/>
            <a:ext cx="93758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 Summary,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 </a:t>
            </a:r>
            <a:r>
              <a:rPr lang="en-US" b="1" dirty="0" smtClean="0">
                <a:solidFill>
                  <a:srgbClr val="C00000"/>
                </a:solidFill>
                <a:latin typeface="Helvetica Neue"/>
              </a:rPr>
              <a:t>From 2018 to 2019,</a:t>
            </a:r>
            <a:r>
              <a:rPr lang="en-US" dirty="0">
                <a:solidFill>
                  <a:srgbClr val="C00000"/>
                </a:solidFill>
                <a:latin typeface="Helvetica Neue"/>
              </a:rPr>
              <a:t> both have an </a:t>
            </a:r>
            <a:r>
              <a:rPr lang="en-US" b="1" i="1" dirty="0">
                <a:solidFill>
                  <a:srgbClr val="C00000"/>
                </a:solidFill>
                <a:latin typeface="Helvetica Neue"/>
              </a:rPr>
              <a:t>upward trend</a:t>
            </a:r>
            <a:r>
              <a:rPr lang="en-US" dirty="0">
                <a:solidFill>
                  <a:srgbClr val="C00000"/>
                </a:solidFill>
                <a:latin typeface="Helvetica Neue"/>
              </a:rPr>
              <a:t> and </a:t>
            </a:r>
            <a:r>
              <a:rPr lang="en-US" b="1" dirty="0">
                <a:solidFill>
                  <a:srgbClr val="C00000"/>
                </a:solidFill>
                <a:latin typeface="Helvetica Neue"/>
              </a:rPr>
              <a:t>from 2019 to 2020</a:t>
            </a:r>
            <a:r>
              <a:rPr lang="en-US" dirty="0">
                <a:solidFill>
                  <a:srgbClr val="C00000"/>
                </a:solidFill>
                <a:latin typeface="Helvetica Neue"/>
              </a:rPr>
              <a:t> </a:t>
            </a:r>
            <a:endParaRPr lang="en-US" dirty="0" smtClean="0">
              <a:solidFill>
                <a:srgbClr val="C00000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Helvetica Neue"/>
              </a:rPr>
              <a:t>Player-1 </a:t>
            </a:r>
            <a:r>
              <a:rPr lang="en-US" dirty="0">
                <a:solidFill>
                  <a:srgbClr val="C00000"/>
                </a:solidFill>
                <a:latin typeface="Helvetica Neue"/>
              </a:rPr>
              <a:t>&amp; Player-2 have a downward trend. The </a:t>
            </a:r>
            <a:r>
              <a:rPr lang="en-US" b="1" dirty="0">
                <a:solidFill>
                  <a:srgbClr val="C00000"/>
                </a:solidFill>
                <a:latin typeface="Helvetica Neue"/>
              </a:rPr>
              <a:t>hypothesis</a:t>
            </a:r>
            <a:r>
              <a:rPr lang="en-US" dirty="0">
                <a:solidFill>
                  <a:srgbClr val="C00000"/>
                </a:solidFill>
                <a:latin typeface="Helvetica Neue"/>
              </a:rPr>
              <a:t> is </a:t>
            </a:r>
            <a:r>
              <a:rPr lang="en-US" dirty="0" smtClean="0">
                <a:solidFill>
                  <a:srgbClr val="C00000"/>
                </a:solidFill>
                <a:latin typeface="Helvetica Neue"/>
              </a:rPr>
              <a:t>also verified statistically. And, Overall trend is </a:t>
            </a:r>
            <a:r>
              <a:rPr lang="en-US" b="1" i="1" dirty="0" smtClean="0">
                <a:solidFill>
                  <a:srgbClr val="C00000"/>
                </a:solidFill>
                <a:latin typeface="Helvetica Neue"/>
              </a:rPr>
              <a:t>downward</a:t>
            </a:r>
            <a:r>
              <a:rPr lang="en-US" dirty="0" smtClean="0">
                <a:solidFill>
                  <a:srgbClr val="C00000"/>
                </a:solidFill>
                <a:latin typeface="Helvetica Neue"/>
              </a:rPr>
              <a:t> for both Players.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40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668</Words>
  <Application>Microsoft Office PowerPoint</Application>
  <PresentationFormat>Widescreen</PresentationFormat>
  <Paragraphs>316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Helvetica Neue</vt:lpstr>
      <vt:lpstr>Office Theme</vt:lpstr>
      <vt:lpstr>Metric Tree Labs Data Science Case Study</vt:lpstr>
      <vt:lpstr>PowerPoint Presentation</vt:lpstr>
      <vt:lpstr>PowerPoint Presentation</vt:lpstr>
      <vt:lpstr>PowerPoint Presentation</vt:lpstr>
      <vt:lpstr>Solution Demo </vt:lpstr>
      <vt:lpstr>Finding trends in the overall Advertisement flow year-on-year for each PLAYER </vt:lpstr>
      <vt:lpstr>PowerPoint Presentation</vt:lpstr>
      <vt:lpstr>PowerPoint Presentation</vt:lpstr>
      <vt:lpstr>PowerPoint Presentation</vt:lpstr>
      <vt:lpstr>Identifying 5 Super Categories &amp; Advertisers where each Player is strong </vt:lpstr>
      <vt:lpstr>Top 5 Super Categories for Player 1 and Player 2</vt:lpstr>
      <vt:lpstr>Top 5 Advertiser for Player 1 and Player 2</vt:lpstr>
      <vt:lpstr>Post examining the performance of both Players in FY 2020-21, recommendations to each Player to achieve growth going forward </vt:lpstr>
      <vt:lpstr>PowerPoint Presentation</vt:lpstr>
      <vt:lpstr>PowerPoint Presentation</vt:lpstr>
      <vt:lpstr>PowerPoint Presentation</vt:lpstr>
      <vt:lpstr>Identifying 10 Advertisers for having extended great support to Player 1 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Abhishek</dc:creator>
  <cp:lastModifiedBy>Kumar Abhishek</cp:lastModifiedBy>
  <cp:revision>51</cp:revision>
  <dcterms:created xsi:type="dcterms:W3CDTF">2021-01-31T08:17:19Z</dcterms:created>
  <dcterms:modified xsi:type="dcterms:W3CDTF">2021-02-21T18:43:55Z</dcterms:modified>
</cp:coreProperties>
</file>