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0" r:id="rId3"/>
    <p:sldId id="256" r:id="rId4"/>
    <p:sldId id="257" r:id="rId5"/>
    <p:sldId id="281" r:id="rId6"/>
    <p:sldId id="282" r:id="rId7"/>
    <p:sldId id="261" r:id="rId8"/>
    <p:sldId id="283" r:id="rId9"/>
    <p:sldId id="284" r:id="rId10"/>
    <p:sldId id="285" r:id="rId11"/>
    <p:sldId id="286" r:id="rId12"/>
    <p:sldId id="288" r:id="rId13"/>
    <p:sldId id="287" r:id="rId14"/>
    <p:sldId id="264" r:id="rId15"/>
    <p:sldId id="266"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15E4DC-50F2-4D4C-BECD-999105ED31C7}">
          <p14:sldIdLst>
            <p14:sldId id="279"/>
            <p14:sldId id="280"/>
            <p14:sldId id="256"/>
            <p14:sldId id="257"/>
            <p14:sldId id="281"/>
          </p14:sldIdLst>
        </p14:section>
        <p14:section name="Untitled Section" id="{4845A726-586B-4EC6-962C-47587420E673}">
          <p14:sldIdLst>
            <p14:sldId id="282"/>
            <p14:sldId id="261"/>
            <p14:sldId id="283"/>
            <p14:sldId id="284"/>
            <p14:sldId id="285"/>
            <p14:sldId id="286"/>
            <p14:sldId id="288"/>
            <p14:sldId id="287"/>
            <p14:sldId id="264"/>
            <p14:sldId id="266"/>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men1005@gmail.com" initials="a" lastIdx="1" clrIdx="0">
    <p:extLst>
      <p:ext uri="{19B8F6BF-5375-455C-9EA6-DF929625EA0E}">
        <p15:presenceInfo xmlns:p15="http://schemas.microsoft.com/office/powerpoint/2012/main" userId="95f6e4a0676359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men1005@gmail.com" userId="95f6e4a067635994" providerId="LiveId" clId="{1B9C73B1-3290-4BDB-92D4-9B4F2EBC8A96}"/>
    <pc:docChg chg="undo custSel modSld">
      <pc:chgData name="abhishekmen1005@gmail.com" userId="95f6e4a067635994" providerId="LiveId" clId="{1B9C73B1-3290-4BDB-92D4-9B4F2EBC8A96}" dt="2023-02-09T19:00:49.827" v="1315" actId="255"/>
      <pc:docMkLst>
        <pc:docMk/>
      </pc:docMkLst>
      <pc:sldChg chg="modSp mod delCm">
        <pc:chgData name="abhishekmen1005@gmail.com" userId="95f6e4a067635994" providerId="LiveId" clId="{1B9C73B1-3290-4BDB-92D4-9B4F2EBC8A96}" dt="2023-02-09T18:53:33.329" v="284" actId="20577"/>
        <pc:sldMkLst>
          <pc:docMk/>
          <pc:sldMk cId="2663033841" sldId="264"/>
        </pc:sldMkLst>
        <pc:spChg chg="mod">
          <ac:chgData name="abhishekmen1005@gmail.com" userId="95f6e4a067635994" providerId="LiveId" clId="{1B9C73B1-3290-4BDB-92D4-9B4F2EBC8A96}" dt="2023-02-09T18:53:33.329" v="284" actId="20577"/>
          <ac:spMkLst>
            <pc:docMk/>
            <pc:sldMk cId="2663033841" sldId="264"/>
            <ac:spMk id="4" creationId="{D6E35C33-F59D-D3D7-8084-ADB0996E07B2}"/>
          </ac:spMkLst>
        </pc:spChg>
      </pc:sldChg>
      <pc:sldChg chg="modSp mod">
        <pc:chgData name="abhishekmen1005@gmail.com" userId="95f6e4a067635994" providerId="LiveId" clId="{1B9C73B1-3290-4BDB-92D4-9B4F2EBC8A96}" dt="2023-02-09T19:00:49.827" v="1315" actId="255"/>
        <pc:sldMkLst>
          <pc:docMk/>
          <pc:sldMk cId="2136320836" sldId="266"/>
        </pc:sldMkLst>
        <pc:spChg chg="mod">
          <ac:chgData name="abhishekmen1005@gmail.com" userId="95f6e4a067635994" providerId="LiveId" clId="{1B9C73B1-3290-4BDB-92D4-9B4F2EBC8A96}" dt="2023-02-09T18:54:28.385" v="769" actId="20577"/>
          <ac:spMkLst>
            <pc:docMk/>
            <pc:sldMk cId="2136320836" sldId="266"/>
            <ac:spMk id="2" creationId="{A819D88B-A331-58D9-31F3-C5F8CDD2067B}"/>
          </ac:spMkLst>
        </pc:spChg>
        <pc:spChg chg="mod">
          <ac:chgData name="abhishekmen1005@gmail.com" userId="95f6e4a067635994" providerId="LiveId" clId="{1B9C73B1-3290-4BDB-92D4-9B4F2EBC8A96}" dt="2023-02-09T19:00:49.827" v="1315" actId="255"/>
          <ac:spMkLst>
            <pc:docMk/>
            <pc:sldMk cId="2136320836" sldId="266"/>
            <ac:spMk id="3" creationId="{882173BC-C40A-BD14-722B-90143AC64A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2063251298"/>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A97AC-B4EC-48B0-8F19-84A0ADCB5F9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1206652627"/>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655015519"/>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6250137"/>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1157080239"/>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2331301793"/>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4002957938"/>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197446975"/>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3506407483"/>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3869555522"/>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4195518413"/>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A97AC-B4EC-48B0-8F19-84A0ADCB5F9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1663512232"/>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A97AC-B4EC-48B0-8F19-84A0ADCB5F91}"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350029621"/>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2083403574"/>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937920837"/>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3A97AC-B4EC-48B0-8F19-84A0ADCB5F91}" type="datetimeFigureOut">
              <a:rPr lang="en-US" smtClean="0"/>
              <a:t>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470512326"/>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A97AC-B4EC-48B0-8F19-84A0ADCB5F91}"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4798-CBBD-42C7-965C-5D79384D7887}" type="slidenum">
              <a:rPr lang="en-US" smtClean="0"/>
              <a:t>‹#›</a:t>
            </a:fld>
            <a:endParaRPr lang="en-US"/>
          </a:p>
        </p:txBody>
      </p:sp>
    </p:spTree>
    <p:extLst>
      <p:ext uri="{BB962C8B-B14F-4D97-AF65-F5344CB8AC3E}">
        <p14:creationId xmlns:p14="http://schemas.microsoft.com/office/powerpoint/2010/main" val="2548723244"/>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3A97AC-B4EC-48B0-8F19-84A0ADCB5F91}" type="datetimeFigureOut">
              <a:rPr lang="en-US" smtClean="0"/>
              <a:t>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674798-CBBD-42C7-965C-5D79384D7887}" type="slidenum">
              <a:rPr lang="en-US" smtClean="0"/>
              <a:t>‹#›</a:t>
            </a:fld>
            <a:endParaRPr lang="en-US"/>
          </a:p>
        </p:txBody>
      </p:sp>
    </p:spTree>
    <p:extLst>
      <p:ext uri="{BB962C8B-B14F-4D97-AF65-F5344CB8AC3E}">
        <p14:creationId xmlns:p14="http://schemas.microsoft.com/office/powerpoint/2010/main" val="419294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p14:dur="250" advTm="10000"/>
    </mc:Choice>
    <mc:Fallback xmlns="">
      <p:transition advTm="10000"/>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D5195-0254-2738-066B-FF399051B7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3604" y="949912"/>
            <a:ext cx="6640497" cy="4394445"/>
          </a:xfrm>
          <a:prstGeom prst="rect">
            <a:avLst/>
          </a:prstGeom>
          <a:noFill/>
          <a:ln>
            <a:noFill/>
          </a:ln>
        </p:spPr>
      </p:pic>
    </p:spTree>
    <p:extLst>
      <p:ext uri="{BB962C8B-B14F-4D97-AF65-F5344CB8AC3E}">
        <p14:creationId xmlns:p14="http://schemas.microsoft.com/office/powerpoint/2010/main" val="1983295919"/>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CC6-388E-8638-3056-EFC7942F7B8C}"/>
              </a:ext>
            </a:extLst>
          </p:cNvPr>
          <p:cNvSpPr>
            <a:spLocks noGrp="1"/>
          </p:cNvSpPr>
          <p:nvPr>
            <p:ph type="title"/>
          </p:nvPr>
        </p:nvSpPr>
        <p:spPr>
          <a:xfrm>
            <a:off x="618309" y="452718"/>
            <a:ext cx="9432525" cy="1045156"/>
          </a:xfrm>
        </p:spPr>
        <p:txBody>
          <a:bodyPr/>
          <a:lstStyle/>
          <a:p>
            <a:r>
              <a:rPr lang="en-IN" dirty="0"/>
              <a:t>DATA ANALYSIS:-</a:t>
            </a:r>
          </a:p>
        </p:txBody>
      </p:sp>
      <p:sp>
        <p:nvSpPr>
          <p:cNvPr id="3" name="Content Placeholder 2">
            <a:extLst>
              <a:ext uri="{FF2B5EF4-FFF2-40B4-BE49-F238E27FC236}">
                <a16:creationId xmlns:a16="http://schemas.microsoft.com/office/drawing/2014/main" id="{423F13EC-EFF7-17CD-321B-92AC9B032D5E}"/>
              </a:ext>
            </a:extLst>
          </p:cNvPr>
          <p:cNvSpPr>
            <a:spLocks noGrp="1"/>
          </p:cNvSpPr>
          <p:nvPr>
            <p:ph idx="1"/>
          </p:nvPr>
        </p:nvSpPr>
        <p:spPr/>
        <p:txBody>
          <a:bodyPr/>
          <a:lstStyle/>
          <a:p>
            <a:r>
              <a:rPr lang="en-IN" dirty="0"/>
              <a:t>Split the data of Year and Country from the Dataset</a:t>
            </a:r>
          </a:p>
          <a:p>
            <a:r>
              <a:rPr lang="en-IN" dirty="0"/>
              <a:t>Overview the Number of Death in the 1990 by using the graph.</a:t>
            </a:r>
          </a:p>
        </p:txBody>
      </p:sp>
      <p:pic>
        <p:nvPicPr>
          <p:cNvPr id="7" name="Picture 6">
            <a:extLst>
              <a:ext uri="{FF2B5EF4-FFF2-40B4-BE49-F238E27FC236}">
                <a16:creationId xmlns:a16="http://schemas.microsoft.com/office/drawing/2014/main" id="{9D7971D1-C97B-F693-AEB2-0F18F5169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3091543"/>
            <a:ext cx="11895908" cy="3313740"/>
          </a:xfrm>
          <a:prstGeom prst="rect">
            <a:avLst/>
          </a:prstGeom>
        </p:spPr>
      </p:pic>
    </p:spTree>
    <p:extLst>
      <p:ext uri="{BB962C8B-B14F-4D97-AF65-F5344CB8AC3E}">
        <p14:creationId xmlns:p14="http://schemas.microsoft.com/office/powerpoint/2010/main" val="608192619"/>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2C3E-F048-7EBF-DB4C-EBD307F68397}"/>
              </a:ext>
            </a:extLst>
          </p:cNvPr>
          <p:cNvSpPr>
            <a:spLocks noGrp="1"/>
          </p:cNvSpPr>
          <p:nvPr>
            <p:ph type="title"/>
          </p:nvPr>
        </p:nvSpPr>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72275B47-B2A7-823A-E402-2863D43D848E}"/>
              </a:ext>
            </a:extLst>
          </p:cNvPr>
          <p:cNvSpPr>
            <a:spLocks noGrp="1"/>
          </p:cNvSpPr>
          <p:nvPr>
            <p:ph idx="1"/>
          </p:nvPr>
        </p:nvSpPr>
        <p:spPr/>
        <p:txBody>
          <a:bodyPr/>
          <a:lstStyle/>
          <a:p>
            <a:r>
              <a:rPr lang="en-US" dirty="0"/>
              <a:t>Overview of Number of Death in 2019 by using the graph.</a:t>
            </a:r>
          </a:p>
          <a:p>
            <a:endParaRPr lang="en-US" dirty="0"/>
          </a:p>
        </p:txBody>
      </p:sp>
      <p:pic>
        <p:nvPicPr>
          <p:cNvPr id="5" name="Picture 4">
            <a:extLst>
              <a:ext uri="{FF2B5EF4-FFF2-40B4-BE49-F238E27FC236}">
                <a16:creationId xmlns:a16="http://schemas.microsoft.com/office/drawing/2014/main" id="{FF69DAAE-826A-9E56-F8F3-E3B945FA1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65" y="2708365"/>
            <a:ext cx="9372600" cy="3206387"/>
          </a:xfrm>
          <a:prstGeom prst="rect">
            <a:avLst/>
          </a:prstGeom>
        </p:spPr>
      </p:pic>
    </p:spTree>
    <p:extLst>
      <p:ext uri="{BB962C8B-B14F-4D97-AF65-F5344CB8AC3E}">
        <p14:creationId xmlns:p14="http://schemas.microsoft.com/office/powerpoint/2010/main" val="1768336984"/>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B82F-8D72-E26A-A7E7-67A474E18830}"/>
              </a:ext>
            </a:extLst>
          </p:cNvPr>
          <p:cNvSpPr>
            <a:spLocks noGrp="1"/>
          </p:cNvSpPr>
          <p:nvPr>
            <p:ph type="title"/>
          </p:nvPr>
        </p:nvSpPr>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37C5496D-4ED2-D4FF-EC7F-B263810FC9D5}"/>
              </a:ext>
            </a:extLst>
          </p:cNvPr>
          <p:cNvSpPr>
            <a:spLocks noGrp="1"/>
          </p:cNvSpPr>
          <p:nvPr>
            <p:ph idx="1"/>
          </p:nvPr>
        </p:nvSpPr>
        <p:spPr>
          <a:xfrm>
            <a:off x="1103312" y="2052918"/>
            <a:ext cx="8946541" cy="4434968"/>
          </a:xfrm>
        </p:spPr>
        <p:txBody>
          <a:bodyPr/>
          <a:lstStyle/>
          <a:p>
            <a:r>
              <a:rPr lang="en-US" dirty="0"/>
              <a:t>From the Data Analysis we can found the leading cause of the Death from all the causes listed in the history data.</a:t>
            </a:r>
          </a:p>
          <a:p>
            <a:endParaRPr lang="en-US" dirty="0"/>
          </a:p>
          <a:p>
            <a:pPr marL="0" indent="0">
              <a:buNone/>
            </a:pPr>
            <a:endParaRPr lang="en-IN" dirty="0"/>
          </a:p>
        </p:txBody>
      </p:sp>
      <p:pic>
        <p:nvPicPr>
          <p:cNvPr id="5" name="Picture 4">
            <a:extLst>
              <a:ext uri="{FF2B5EF4-FFF2-40B4-BE49-F238E27FC236}">
                <a16:creationId xmlns:a16="http://schemas.microsoft.com/office/drawing/2014/main" id="{1BBFEB49-16A8-31F9-3419-8E457575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02" y="2827992"/>
            <a:ext cx="7682539" cy="3577290"/>
          </a:xfrm>
          <a:prstGeom prst="rect">
            <a:avLst/>
          </a:prstGeom>
        </p:spPr>
      </p:pic>
    </p:spTree>
    <p:extLst>
      <p:ext uri="{BB962C8B-B14F-4D97-AF65-F5344CB8AC3E}">
        <p14:creationId xmlns:p14="http://schemas.microsoft.com/office/powerpoint/2010/main" val="1997654565"/>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2E7B-B604-F46C-D86C-1ADE8E403649}"/>
              </a:ext>
            </a:extLst>
          </p:cNvPr>
          <p:cNvSpPr>
            <a:spLocks noGrp="1"/>
          </p:cNvSpPr>
          <p:nvPr>
            <p:ph type="title"/>
          </p:nvPr>
        </p:nvSpPr>
        <p:spPr/>
        <p:txBody>
          <a:bodyPr/>
          <a:lstStyle/>
          <a:p>
            <a:r>
              <a:rPr lang="en-US" dirty="0"/>
              <a:t>Observations:-</a:t>
            </a:r>
            <a:br>
              <a:rPr lang="en-US" dirty="0"/>
            </a:br>
            <a:endParaRPr lang="en-IN" dirty="0"/>
          </a:p>
        </p:txBody>
      </p:sp>
      <p:sp>
        <p:nvSpPr>
          <p:cNvPr id="3" name="Content Placeholder 2">
            <a:extLst>
              <a:ext uri="{FF2B5EF4-FFF2-40B4-BE49-F238E27FC236}">
                <a16:creationId xmlns:a16="http://schemas.microsoft.com/office/drawing/2014/main" id="{B681B90D-0C87-A781-E62F-9505CBE257BB}"/>
              </a:ext>
            </a:extLst>
          </p:cNvPr>
          <p:cNvSpPr>
            <a:spLocks noGrp="1"/>
          </p:cNvSpPr>
          <p:nvPr>
            <p:ph idx="1"/>
          </p:nvPr>
        </p:nvSpPr>
        <p:spPr/>
        <p:txBody>
          <a:bodyPr>
            <a:normAutofit/>
          </a:bodyPr>
          <a:lstStyle/>
          <a:p>
            <a:r>
              <a:rPr lang="en-US" dirty="0"/>
              <a:t>From Previous slide and Data analysis we can observe that the death rate is directly proportional to the population.</a:t>
            </a:r>
          </a:p>
          <a:p>
            <a:r>
              <a:rPr lang="en-US" dirty="0"/>
              <a:t>As much as the population is increasing, the death rate is also getting increased by year.</a:t>
            </a:r>
          </a:p>
          <a:p>
            <a:r>
              <a:rPr lang="en-US" dirty="0"/>
              <a:t>Here I am attaching the statistics for the top 5 countries with highest number of death and lowest number of deaths.</a:t>
            </a:r>
          </a:p>
          <a:p>
            <a:endParaRPr lang="en-US" dirty="0"/>
          </a:p>
        </p:txBody>
      </p:sp>
      <p:pic>
        <p:nvPicPr>
          <p:cNvPr id="5" name="Picture 4">
            <a:extLst>
              <a:ext uri="{FF2B5EF4-FFF2-40B4-BE49-F238E27FC236}">
                <a16:creationId xmlns:a16="http://schemas.microsoft.com/office/drawing/2014/main" id="{C715D827-0AE8-7EC0-A7E6-B1AFC2F5C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0248"/>
            <a:ext cx="12192000" cy="2597752"/>
          </a:xfrm>
          <a:prstGeom prst="rect">
            <a:avLst/>
          </a:prstGeom>
        </p:spPr>
      </p:pic>
    </p:spTree>
    <p:extLst>
      <p:ext uri="{BB962C8B-B14F-4D97-AF65-F5344CB8AC3E}">
        <p14:creationId xmlns:p14="http://schemas.microsoft.com/office/powerpoint/2010/main" val="3598078285"/>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4345-FAD1-264D-3653-0192A6C3925E}"/>
              </a:ext>
            </a:extLst>
          </p:cNvPr>
          <p:cNvSpPr>
            <a:spLocks noGrp="1"/>
          </p:cNvSpPr>
          <p:nvPr>
            <p:ph type="title"/>
          </p:nvPr>
        </p:nvSpPr>
        <p:spPr/>
        <p:txBody>
          <a:bodyPr/>
          <a:lstStyle/>
          <a:p>
            <a:r>
              <a:rPr lang="en-US" dirty="0"/>
              <a:t>Data Analysis:-</a:t>
            </a:r>
          </a:p>
        </p:txBody>
      </p:sp>
      <p:sp>
        <p:nvSpPr>
          <p:cNvPr id="4" name="Content Placeholder 3">
            <a:extLst>
              <a:ext uri="{FF2B5EF4-FFF2-40B4-BE49-F238E27FC236}">
                <a16:creationId xmlns:a16="http://schemas.microsoft.com/office/drawing/2014/main" id="{D6E35C33-F59D-D3D7-8084-ADB0996E07B2}"/>
              </a:ext>
            </a:extLst>
          </p:cNvPr>
          <p:cNvSpPr>
            <a:spLocks noGrp="1"/>
          </p:cNvSpPr>
          <p:nvPr>
            <p:ph idx="1"/>
          </p:nvPr>
        </p:nvSpPr>
        <p:spPr/>
        <p:txBody>
          <a:bodyPr/>
          <a:lstStyle/>
          <a:p>
            <a:r>
              <a:rPr lang="en-IN" dirty="0"/>
              <a:t>In the previous slide We have observed that China, India, United states, Russia, Indonesia are the respectively countries with the highest number of Death rate.</a:t>
            </a:r>
          </a:p>
          <a:p>
            <a:r>
              <a:rPr lang="en-IN" dirty="0"/>
              <a:t>While these 5 countries are the lowest deathrate listed as- Tokelau, Niue, Nauru, Tuvalu, cook island.</a:t>
            </a:r>
          </a:p>
          <a:p>
            <a:r>
              <a:rPr lang="en-IN" dirty="0"/>
              <a:t>While analysing the data we can say that with the help of analysis we can prevent the death and reduce the causes for the death</a:t>
            </a:r>
          </a:p>
          <a:p>
            <a:r>
              <a:rPr lang="en-IN" dirty="0"/>
              <a:t>By data visualisation we can observe the several important cause and deaths due to that  particular cause by year across the countries.</a:t>
            </a:r>
          </a:p>
          <a:p>
            <a:endParaRPr lang="en-IN" dirty="0"/>
          </a:p>
        </p:txBody>
      </p:sp>
    </p:spTree>
    <p:extLst>
      <p:ext uri="{BB962C8B-B14F-4D97-AF65-F5344CB8AC3E}">
        <p14:creationId xmlns:p14="http://schemas.microsoft.com/office/powerpoint/2010/main" val="2663033841"/>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D88B-A331-58D9-31F3-C5F8CDD2067B}"/>
              </a:ext>
            </a:extLst>
          </p:cNvPr>
          <p:cNvSpPr>
            <a:spLocks noGrp="1"/>
          </p:cNvSpPr>
          <p:nvPr>
            <p:ph type="title"/>
          </p:nvPr>
        </p:nvSpPr>
        <p:spPr>
          <a:xfrm>
            <a:off x="646111" y="452718"/>
            <a:ext cx="9404723" cy="1012098"/>
          </a:xfrm>
        </p:spPr>
        <p:txBody>
          <a:bodyPr/>
          <a:lstStyle/>
          <a:p>
            <a:r>
              <a:rPr lang="en-US" dirty="0"/>
              <a:t>Conclusion:-</a:t>
            </a:r>
            <a:br>
              <a:rPr lang="en-US" dirty="0"/>
            </a:br>
            <a:br>
              <a:rPr lang="en-US" dirty="0"/>
            </a:br>
            <a:endParaRPr lang="en-US" dirty="0"/>
          </a:p>
        </p:txBody>
      </p:sp>
      <p:sp>
        <p:nvSpPr>
          <p:cNvPr id="3" name="Content Placeholder 2">
            <a:extLst>
              <a:ext uri="{FF2B5EF4-FFF2-40B4-BE49-F238E27FC236}">
                <a16:creationId xmlns:a16="http://schemas.microsoft.com/office/drawing/2014/main" id="{882173BC-C40A-BD14-722B-90143AC64AE9}"/>
              </a:ext>
            </a:extLst>
          </p:cNvPr>
          <p:cNvSpPr>
            <a:spLocks noGrp="1"/>
          </p:cNvSpPr>
          <p:nvPr>
            <p:ph idx="1"/>
          </p:nvPr>
        </p:nvSpPr>
        <p:spPr>
          <a:xfrm>
            <a:off x="645130" y="1278385"/>
            <a:ext cx="10585121" cy="4996648"/>
          </a:xfrm>
        </p:spPr>
        <p:txBody>
          <a:bodyPr>
            <a:normAutofit/>
          </a:bodyPr>
          <a:lstStyle/>
          <a:p>
            <a:pPr>
              <a:spcBef>
                <a:spcPts val="1500"/>
              </a:spcBef>
              <a:spcAft>
                <a:spcPts val="1500"/>
              </a:spcAft>
            </a:pPr>
            <a:r>
              <a:rPr lang="en-IN" sz="1800" dirty="0">
                <a:effectLst/>
                <a:latin typeface="Söhne"/>
                <a:ea typeface="Times New Roman" panose="02020603050405020304" pitchFamily="18" charset="0"/>
              </a:rPr>
              <a:t>This type of dataset is important for understanding patterns and trends in mortality and can be used by public health researchers, epidemiologists, and policymakers to inform strategies for reducing deaths and improving population health.</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Söhne"/>
                <a:ea typeface="Calibri" panose="020F0502020204030204" pitchFamily="34" charset="0"/>
                <a:cs typeface="Times New Roman" panose="02020603050405020304" pitchFamily="18" charset="0"/>
              </a:rPr>
              <a:t>The data can be used to identify leading causes of death and disparities in mortality among different populations. It can also be used to monitor changes over time and assess the impact of interventions aimed at reducing deaths from specific causes .</a:t>
            </a:r>
          </a:p>
          <a:p>
            <a:r>
              <a:rPr lang="en-IN" sz="1800" dirty="0">
                <a:latin typeface="Söhne"/>
                <a:cs typeface="Times New Roman" panose="02020603050405020304" pitchFamily="18" charset="0"/>
              </a:rPr>
              <a:t>We did all the EDA process for the machine model building but only analysis the data.</a:t>
            </a:r>
          </a:p>
          <a:p>
            <a:r>
              <a:rPr lang="en-IN" sz="1800" dirty="0">
                <a:latin typeface="Söhne"/>
                <a:cs typeface="Times New Roman" panose="02020603050405020304" pitchFamily="18" charset="0"/>
              </a:rPr>
              <a:t>The dataset is related to the Unsupervised learning in which there is only independent variable means the dataset is without the Label. So if we want to build the model ,needed to do the clustering method.</a:t>
            </a:r>
          </a:p>
          <a:p>
            <a:r>
              <a:rPr lang="en-US" sz="1800" dirty="0"/>
              <a:t>	These all the steps are done in </a:t>
            </a:r>
            <a:r>
              <a:rPr lang="en-US" sz="1800" dirty="0" err="1"/>
              <a:t>jupyter</a:t>
            </a:r>
            <a:r>
              <a:rPr lang="en-US" sz="1800" dirty="0"/>
              <a:t> notebook for the data analysis.	 					</a:t>
            </a:r>
          </a:p>
        </p:txBody>
      </p:sp>
    </p:spTree>
    <p:extLst>
      <p:ext uri="{BB962C8B-B14F-4D97-AF65-F5344CB8AC3E}">
        <p14:creationId xmlns:p14="http://schemas.microsoft.com/office/powerpoint/2010/main" val="2136320836"/>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B98A-FCA6-77F0-F984-651C695E32F9}"/>
              </a:ext>
            </a:extLst>
          </p:cNvPr>
          <p:cNvSpPr>
            <a:spLocks noGrp="1"/>
          </p:cNvSpPr>
          <p:nvPr>
            <p:ph type="title"/>
          </p:nvPr>
        </p:nvSpPr>
        <p:spPr>
          <a:xfrm>
            <a:off x="646111" y="2237173"/>
            <a:ext cx="9404723" cy="3586577"/>
          </a:xfrm>
        </p:spPr>
        <p:txBody>
          <a:bodyPr/>
          <a:lstStyle/>
          <a:p>
            <a:pPr algn="ctr"/>
            <a:br>
              <a:rPr lang="en-US" dirty="0"/>
            </a:br>
            <a:br>
              <a:rPr lang="en-US" dirty="0"/>
            </a:br>
            <a:r>
              <a:rPr lang="en-US" sz="5400" dirty="0"/>
              <a:t>Thank You</a:t>
            </a:r>
          </a:p>
        </p:txBody>
      </p:sp>
    </p:spTree>
    <p:extLst>
      <p:ext uri="{BB962C8B-B14F-4D97-AF65-F5344CB8AC3E}">
        <p14:creationId xmlns:p14="http://schemas.microsoft.com/office/powerpoint/2010/main" val="1050381906"/>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2DF30-BC5B-2F72-4315-1DF660089E86}"/>
              </a:ext>
            </a:extLst>
          </p:cNvPr>
          <p:cNvSpPr txBox="1"/>
          <p:nvPr/>
        </p:nvSpPr>
        <p:spPr>
          <a:xfrm>
            <a:off x="2701031" y="1739704"/>
            <a:ext cx="6094520" cy="4154984"/>
          </a:xfrm>
          <a:prstGeom prst="rect">
            <a:avLst/>
          </a:prstGeom>
          <a:noFill/>
        </p:spPr>
        <p:txBody>
          <a:bodyPr wrap="square">
            <a:spAutoFit/>
          </a:bodyPr>
          <a:lstStyle/>
          <a:p>
            <a:r>
              <a:rPr lang="en-US" sz="4400" dirty="0">
                <a:latin typeface="Bahnschrift Light Condensed" panose="020B0502040204020203" pitchFamily="34" charset="0"/>
              </a:rPr>
              <a:t>Presented By:</a:t>
            </a:r>
          </a:p>
          <a:p>
            <a:br>
              <a:rPr lang="en-US" sz="4400" dirty="0">
                <a:latin typeface="Bahnschrift Light Condensed" panose="020B0502040204020203" pitchFamily="34" charset="0"/>
              </a:rPr>
            </a:br>
            <a:r>
              <a:rPr lang="en-US" sz="4400" dirty="0">
                <a:latin typeface="Bahnschrift Light SemiCondensed" panose="020B0502040204020203" pitchFamily="34" charset="0"/>
              </a:rPr>
              <a:t>Abhishek Mishra</a:t>
            </a:r>
          </a:p>
          <a:p>
            <a:endParaRPr lang="en-US" sz="4400" dirty="0">
              <a:latin typeface="Bahnschrift Light SemiCondensed" panose="020B0502040204020203" pitchFamily="34" charset="0"/>
            </a:endParaRPr>
          </a:p>
          <a:p>
            <a:r>
              <a:rPr lang="en-US" sz="4400" dirty="0">
                <a:latin typeface="Bahnschrift Light SemiCondensed" panose="020B0502040204020203" pitchFamily="34" charset="0"/>
              </a:rPr>
              <a:t>submission Date:09/02/2023</a:t>
            </a:r>
            <a:endParaRPr lang="en-US" sz="4400" dirty="0"/>
          </a:p>
        </p:txBody>
      </p:sp>
    </p:spTree>
    <p:extLst>
      <p:ext uri="{BB962C8B-B14F-4D97-AF65-F5344CB8AC3E}">
        <p14:creationId xmlns:p14="http://schemas.microsoft.com/office/powerpoint/2010/main" val="581098963"/>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EFBA-8F08-46DE-C9C1-0B30959FF389}"/>
              </a:ext>
            </a:extLst>
          </p:cNvPr>
          <p:cNvSpPr>
            <a:spLocks noGrp="1"/>
          </p:cNvSpPr>
          <p:nvPr>
            <p:ph type="ctrTitle"/>
          </p:nvPr>
        </p:nvSpPr>
        <p:spPr>
          <a:xfrm>
            <a:off x="1154955" y="1219200"/>
            <a:ext cx="9684680" cy="2136559"/>
          </a:xfrm>
        </p:spPr>
        <p:txBody>
          <a:bodyPr/>
          <a:lstStyle/>
          <a:p>
            <a:r>
              <a:rPr lang="en-US" dirty="0"/>
              <a:t>Cause of Deaths</a:t>
            </a:r>
          </a:p>
        </p:txBody>
      </p:sp>
      <p:sp>
        <p:nvSpPr>
          <p:cNvPr id="3" name="Subtitle 2">
            <a:extLst>
              <a:ext uri="{FF2B5EF4-FFF2-40B4-BE49-F238E27FC236}">
                <a16:creationId xmlns:a16="http://schemas.microsoft.com/office/drawing/2014/main" id="{83266C10-33CB-89DC-3311-21FF0D3ACD50}"/>
              </a:ext>
            </a:extLst>
          </p:cNvPr>
          <p:cNvSpPr>
            <a:spLocks noGrp="1"/>
          </p:cNvSpPr>
          <p:nvPr>
            <p:ph type="subTitle" idx="1"/>
          </p:nvPr>
        </p:nvSpPr>
        <p:spPr/>
        <p:txBody>
          <a:bodyPr/>
          <a:lstStyle/>
          <a:p>
            <a:r>
              <a:rPr lang="en-US" dirty="0"/>
              <a:t>Objective, problem statement, EDA process and data analysis</a:t>
            </a:r>
          </a:p>
        </p:txBody>
      </p:sp>
    </p:spTree>
    <p:extLst>
      <p:ext uri="{BB962C8B-B14F-4D97-AF65-F5344CB8AC3E}">
        <p14:creationId xmlns:p14="http://schemas.microsoft.com/office/powerpoint/2010/main" val="475895883"/>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2DA-7F84-D22A-70E5-706D27E33495}"/>
              </a:ext>
            </a:extLst>
          </p:cNvPr>
          <p:cNvSpPr>
            <a:spLocks noGrp="1"/>
          </p:cNvSpPr>
          <p:nvPr>
            <p:ph type="title"/>
          </p:nvPr>
        </p:nvSpPr>
        <p:spPr/>
        <p:txBody>
          <a:bodyPr/>
          <a:lstStyle/>
          <a:p>
            <a:r>
              <a:rPr lang="en-US" dirty="0"/>
              <a:t>Agenda of the Project(Cause of deaths):-</a:t>
            </a:r>
          </a:p>
        </p:txBody>
      </p:sp>
      <p:sp>
        <p:nvSpPr>
          <p:cNvPr id="3" name="Content Placeholder 2">
            <a:extLst>
              <a:ext uri="{FF2B5EF4-FFF2-40B4-BE49-F238E27FC236}">
                <a16:creationId xmlns:a16="http://schemas.microsoft.com/office/drawing/2014/main" id="{C726B111-B61D-D168-51C2-4B5F4D4BD1BC}"/>
              </a:ext>
            </a:extLst>
          </p:cNvPr>
          <p:cNvSpPr>
            <a:spLocks noGrp="1"/>
          </p:cNvSpPr>
          <p:nvPr>
            <p:ph idx="1"/>
          </p:nvPr>
        </p:nvSpPr>
        <p:spPr/>
        <p:txBody>
          <a:bodyPr>
            <a:normAutofit/>
          </a:bodyPr>
          <a:lstStyle/>
          <a:p>
            <a:r>
              <a:rPr lang="en-US" b="0" i="0" dirty="0">
                <a:effectLst/>
                <a:latin typeface="Söhne"/>
              </a:rPr>
              <a:t>The purpose of a cause of death dataset is to provide information on the various factors that contribute to mortality and the mortality patterns in a given population.</a:t>
            </a:r>
            <a:endParaRPr lang="en-US" dirty="0"/>
          </a:p>
          <a:p>
            <a:r>
              <a:rPr lang="en-US" dirty="0"/>
              <a:t>T</a:t>
            </a:r>
            <a:r>
              <a:rPr lang="en-US" b="0" i="0" dirty="0">
                <a:effectLst/>
                <a:latin typeface="Söhne"/>
              </a:rPr>
              <a:t>his information can be used for various purposes such as public health research, medical statistics, and health policy analysis. </a:t>
            </a:r>
            <a:endParaRPr lang="en-US" dirty="0"/>
          </a:p>
          <a:p>
            <a:r>
              <a:rPr lang="en-US" dirty="0"/>
              <a:t> </a:t>
            </a:r>
            <a:r>
              <a:rPr lang="en-US" b="0" i="0" dirty="0">
                <a:effectLst/>
                <a:latin typeface="Söhne"/>
              </a:rPr>
              <a:t>The dataset typically includes information such as demographic information of the deceased, as well as the specific cause of death, such as diseases, accidents, or other medical conditions.</a:t>
            </a:r>
          </a:p>
          <a:p>
            <a:r>
              <a:rPr lang="en-US" b="0" i="0" dirty="0">
                <a:effectLst/>
                <a:latin typeface="Söhne"/>
              </a:rPr>
              <a:t>By analyzing this information, researchers and policymakers can gain insights into the health status of the population, identify risk factors, and develop strategies to prevent deaths and improve health outcomes</a:t>
            </a:r>
            <a:r>
              <a:rPr lang="en-US" b="0" i="0" dirty="0">
                <a:solidFill>
                  <a:srgbClr val="374151"/>
                </a:solidFill>
                <a:effectLst/>
                <a:latin typeface="Söhne"/>
              </a:rPr>
              <a:t>.</a:t>
            </a:r>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49098447"/>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A8FB-6A7A-1C1A-B879-04BBC0C7FD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975518D-E28E-584E-9654-01B54BDA6BCD}"/>
              </a:ext>
            </a:extLst>
          </p:cNvPr>
          <p:cNvSpPr>
            <a:spLocks noGrp="1"/>
          </p:cNvSpPr>
          <p:nvPr>
            <p:ph idx="1"/>
          </p:nvPr>
        </p:nvSpPr>
        <p:spPr/>
        <p:txBody>
          <a:bodyPr>
            <a:normAutofit lnSpcReduction="10000"/>
          </a:bodyPr>
          <a:lstStyle/>
          <a:p>
            <a:r>
              <a:rPr lang="en-IN" sz="1800" dirty="0">
                <a:effectLst/>
                <a:latin typeface="inherit"/>
                <a:ea typeface="Times New Roman" panose="02020603050405020304" pitchFamily="18" charset="0"/>
                <a:cs typeface="Arial" panose="020B0604020202020204" pitchFamily="34" charset="0"/>
              </a:rPr>
              <a:t>A straightforward way to assess the health status of a population is to focus on mortality – or concepts like child mortality or life expectancy, which are based on mortality estimates.</a:t>
            </a:r>
          </a:p>
          <a:p>
            <a:r>
              <a:rPr lang="en-IN" sz="1800" dirty="0">
                <a:effectLst/>
                <a:latin typeface="inherit"/>
                <a:ea typeface="Times New Roman" panose="02020603050405020304" pitchFamily="18" charset="0"/>
                <a:cs typeface="Arial" panose="020B0604020202020204" pitchFamily="34" charset="0"/>
              </a:rPr>
              <a:t>A focus on mortality, however, does not take into account that the burden of diseases is not only that they kill people, but that they cause suffering to people who live with them</a:t>
            </a:r>
            <a:r>
              <a:rPr lang="en-IN" sz="1800" dirty="0">
                <a:solidFill>
                  <a:srgbClr val="000000"/>
                </a:solidFill>
                <a:effectLst/>
                <a:latin typeface="inherit"/>
                <a:ea typeface="Times New Roman" panose="02020603050405020304" pitchFamily="18" charset="0"/>
                <a:cs typeface="Arial" panose="020B0604020202020204" pitchFamily="34" charset="0"/>
              </a:rPr>
              <a:t>. </a:t>
            </a:r>
            <a:r>
              <a:rPr lang="en-IN" dirty="0"/>
              <a:t>.</a:t>
            </a:r>
          </a:p>
          <a:p>
            <a:r>
              <a:rPr lang="en-IN" sz="1800" dirty="0">
                <a:effectLst/>
                <a:latin typeface="inherit"/>
                <a:ea typeface="Times New Roman" panose="02020603050405020304" pitchFamily="18" charset="0"/>
                <a:cs typeface="Arial" panose="020B0604020202020204" pitchFamily="34" charset="0"/>
              </a:rPr>
              <a:t>Assessing health outcomes by both mortality and morbidity (the prevalent diseases) provides a more encompassing view on health outcomes. This is the topic of this entry.</a:t>
            </a:r>
            <a:endParaRPr lang="en-IN" dirty="0"/>
          </a:p>
          <a:p>
            <a:r>
              <a:rPr lang="en-IN" sz="1800" dirty="0">
                <a:effectLst/>
                <a:latin typeface="inherit"/>
                <a:ea typeface="Times New Roman" panose="02020603050405020304" pitchFamily="18" charset="0"/>
                <a:cs typeface="Arial" panose="020B0604020202020204" pitchFamily="34" charset="0"/>
              </a:rPr>
              <a:t>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a:t>
            </a:r>
            <a:r>
              <a:rPr lang="en-IN" dirty="0"/>
              <a:t>.</a:t>
            </a:r>
          </a:p>
          <a:p>
            <a:r>
              <a:rPr lang="en-IN" sz="1800" dirty="0">
                <a:effectLst/>
                <a:latin typeface="inherit"/>
                <a:ea typeface="Times New Roman" panose="02020603050405020304" pitchFamily="18" charset="0"/>
                <a:cs typeface="Arial" panose="020B0604020202020204" pitchFamily="34" charset="0"/>
              </a:rPr>
              <a:t>Conceptually, one DALY is the equivalent of losing one year in good health because of either premature death or disease or disability. One DALY represents one lost year of healthy life.</a:t>
            </a:r>
            <a:endParaRPr lang="en-IN" dirty="0"/>
          </a:p>
        </p:txBody>
      </p:sp>
    </p:spTree>
    <p:extLst>
      <p:ext uri="{BB962C8B-B14F-4D97-AF65-F5344CB8AC3E}">
        <p14:creationId xmlns:p14="http://schemas.microsoft.com/office/powerpoint/2010/main" val="89598331"/>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1F35-5189-94A2-F872-DCB46245391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1E204C3-12DE-938D-1EB1-CB8B4E1D5295}"/>
              </a:ext>
            </a:extLst>
          </p:cNvPr>
          <p:cNvSpPr>
            <a:spLocks noGrp="1"/>
          </p:cNvSpPr>
          <p:nvPr>
            <p:ph idx="1"/>
          </p:nvPr>
        </p:nvSpPr>
        <p:spPr/>
        <p:txBody>
          <a:bodyPr>
            <a:normAutofit/>
          </a:bodyPr>
          <a:lstStyle/>
          <a:p>
            <a:endParaRPr lang="en-IN" sz="1800" dirty="0">
              <a:effectLst/>
              <a:latin typeface="inherit"/>
              <a:ea typeface="Times New Roman" panose="02020603050405020304" pitchFamily="18" charset="0"/>
              <a:cs typeface="Arial" panose="020B0604020202020204" pitchFamily="34" charset="0"/>
            </a:endParaRPr>
          </a:p>
          <a:p>
            <a:r>
              <a:rPr lang="en-IN" dirty="0">
                <a:effectLst/>
                <a:latin typeface="inherit"/>
                <a:ea typeface="Times New Roman" panose="02020603050405020304" pitchFamily="18" charset="0"/>
                <a:cs typeface="Arial" panose="020B0604020202020204" pitchFamily="34" charset="0"/>
              </a:rPr>
              <a:t>The first ‘Global Burden of Disease’ (GBD) was GBD 1990 and the DALY metric was prominently featured in the World Bank’s 1993 World Development Report</a:t>
            </a:r>
            <a:r>
              <a:rPr lang="en-IN" sz="2400" dirty="0">
                <a:effectLst/>
                <a:latin typeface="inherit"/>
                <a:ea typeface="Times New Roman" panose="02020603050405020304" pitchFamily="18" charset="0"/>
                <a:cs typeface="Arial" panose="020B0604020202020204" pitchFamily="34" charset="0"/>
              </a:rPr>
              <a:t>. </a:t>
            </a:r>
          </a:p>
          <a:p>
            <a:endParaRPr lang="en-IN" sz="2400" dirty="0">
              <a:latin typeface="inherit"/>
              <a:cs typeface="Arial" panose="020B0604020202020204" pitchFamily="34" charset="0"/>
            </a:endParaRPr>
          </a:p>
          <a:p>
            <a:pPr marL="0" indent="0">
              <a:buNone/>
            </a:pPr>
            <a:endParaRPr lang="en-US" dirty="0"/>
          </a:p>
          <a:p>
            <a:r>
              <a:rPr lang="en-IN" dirty="0">
                <a:effectLst/>
                <a:latin typeface="inherit"/>
                <a:ea typeface="Times New Roman" panose="02020603050405020304" pitchFamily="18" charset="0"/>
                <a:cs typeface="Arial" panose="020B0604020202020204" pitchFamily="34" charset="0"/>
              </a:rPr>
              <a:t>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670820029"/>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C67E-BBD3-7C3B-E8C7-DD4CA27133F4}"/>
              </a:ext>
            </a:extLst>
          </p:cNvPr>
          <p:cNvSpPr>
            <a:spLocks noGrp="1"/>
          </p:cNvSpPr>
          <p:nvPr>
            <p:ph type="title"/>
          </p:nvPr>
        </p:nvSpPr>
        <p:spPr/>
        <p:txBody>
          <a:bodyPr/>
          <a:lstStyle/>
          <a:p>
            <a:r>
              <a:rPr lang="en-US" dirty="0"/>
              <a:t>Analysis of Dataset &amp; Problem Statement:-</a:t>
            </a:r>
          </a:p>
        </p:txBody>
      </p:sp>
      <p:sp>
        <p:nvSpPr>
          <p:cNvPr id="3" name="Content Placeholder 2">
            <a:extLst>
              <a:ext uri="{FF2B5EF4-FFF2-40B4-BE49-F238E27FC236}">
                <a16:creationId xmlns:a16="http://schemas.microsoft.com/office/drawing/2014/main" id="{BBF6E163-AFB5-5E06-81B5-41E99392F3FC}"/>
              </a:ext>
            </a:extLst>
          </p:cNvPr>
          <p:cNvSpPr>
            <a:spLocks noGrp="1"/>
          </p:cNvSpPr>
          <p:nvPr>
            <p:ph idx="1"/>
          </p:nvPr>
        </p:nvSpPr>
        <p:spPr/>
        <p:txBody>
          <a:bodyPr>
            <a:normAutofit/>
          </a:bodyPr>
          <a:lstStyle/>
          <a:p>
            <a:endParaRPr lang="en-US" dirty="0"/>
          </a:p>
          <a:p>
            <a:r>
              <a:rPr lang="en-US" sz="1800" dirty="0">
                <a:effectLst/>
                <a:latin typeface="inherit"/>
                <a:ea typeface="Times New Roman" panose="02020603050405020304" pitchFamily="18" charset="0"/>
                <a:cs typeface="Arial" panose="020B0604020202020204" pitchFamily="34" charset="0"/>
              </a:rPr>
              <a:t>I</a:t>
            </a:r>
            <a:r>
              <a:rPr lang="en-IN" sz="1800" dirty="0">
                <a:effectLst/>
                <a:latin typeface="inherit"/>
                <a:ea typeface="Times New Roman" panose="02020603050405020304" pitchFamily="18" charset="0"/>
                <a:cs typeface="Arial" panose="020B0604020202020204" pitchFamily="34" charset="0"/>
              </a:rPr>
              <a:t>n this Dataset, we have Historical Data of different cause of deaths for all ages around the World</a:t>
            </a:r>
            <a:r>
              <a:rPr lang="en-IN" sz="1800" dirty="0">
                <a:solidFill>
                  <a:srgbClr val="000000"/>
                </a:solidFill>
                <a:effectLst/>
                <a:latin typeface="inherit"/>
                <a:ea typeface="Times New Roman" panose="02020603050405020304" pitchFamily="18" charset="0"/>
                <a:cs typeface="Arial" panose="020B0604020202020204" pitchFamily="34" charset="0"/>
              </a:rPr>
              <a:t>. </a:t>
            </a:r>
          </a:p>
          <a:p>
            <a:r>
              <a:rPr lang="en-IN" sz="1800" dirty="0">
                <a:effectLst/>
                <a:latin typeface="inherit"/>
                <a:ea typeface="Times New Roman" panose="02020603050405020304" pitchFamily="18" charset="0"/>
                <a:cs typeface="Arial" panose="020B0604020202020204" pitchFamily="34" charset="0"/>
              </a:rPr>
              <a:t>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p>
          <a:p>
            <a:r>
              <a:rPr lang="en-IN" sz="1800" dirty="0">
                <a:latin typeface="inherit"/>
                <a:cs typeface="Arial" panose="020B0604020202020204" pitchFamily="34" charset="0"/>
              </a:rPr>
              <a:t>These all key features are analysed the year wise death rate for different countries.</a:t>
            </a:r>
            <a:endParaRPr lang="en-US" dirty="0"/>
          </a:p>
          <a:p>
            <a:endParaRPr lang="en-US" dirty="0"/>
          </a:p>
        </p:txBody>
      </p:sp>
    </p:spTree>
    <p:extLst>
      <p:ext uri="{BB962C8B-B14F-4D97-AF65-F5344CB8AC3E}">
        <p14:creationId xmlns:p14="http://schemas.microsoft.com/office/powerpoint/2010/main" val="1015358940"/>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D46B-A63E-B44B-D043-C298545655D6}"/>
              </a:ext>
            </a:extLst>
          </p:cNvPr>
          <p:cNvSpPr>
            <a:spLocks noGrp="1"/>
          </p:cNvSpPr>
          <p:nvPr>
            <p:ph type="title"/>
          </p:nvPr>
        </p:nvSpPr>
        <p:spPr/>
        <p:txBody>
          <a:bodyPr/>
          <a:lstStyle/>
          <a:p>
            <a:r>
              <a:rPr lang="en-US" dirty="0"/>
              <a:t>EDA Process:-</a:t>
            </a:r>
            <a:endParaRPr lang="en-IN" dirty="0"/>
          </a:p>
        </p:txBody>
      </p:sp>
      <p:sp>
        <p:nvSpPr>
          <p:cNvPr id="3" name="Content Placeholder 2">
            <a:extLst>
              <a:ext uri="{FF2B5EF4-FFF2-40B4-BE49-F238E27FC236}">
                <a16:creationId xmlns:a16="http://schemas.microsoft.com/office/drawing/2014/main" id="{31EA5A72-0D99-530C-B1E9-03138026F028}"/>
              </a:ext>
            </a:extLst>
          </p:cNvPr>
          <p:cNvSpPr>
            <a:spLocks noGrp="1"/>
          </p:cNvSpPr>
          <p:nvPr>
            <p:ph idx="1"/>
          </p:nvPr>
        </p:nvSpPr>
        <p:spPr/>
        <p:txBody>
          <a:bodyPr>
            <a:normAutofit lnSpcReduction="10000"/>
          </a:bodyPr>
          <a:lstStyle/>
          <a:p>
            <a:r>
              <a:rPr lang="en-US" dirty="0"/>
              <a:t>Explore the data analysis by the help of some functions and  library to find out whether the data is perfect or not</a:t>
            </a:r>
          </a:p>
          <a:p>
            <a:r>
              <a:rPr lang="en-US" dirty="0"/>
              <a:t>Finding for the ‘Missing Values’</a:t>
            </a:r>
          </a:p>
          <a:p>
            <a:r>
              <a:rPr lang="en-US" dirty="0"/>
              <a:t>Treatment of the missing value by using some statistics(mean value)</a:t>
            </a:r>
          </a:p>
          <a:p>
            <a:r>
              <a:rPr lang="en-US" dirty="0"/>
              <a:t>Checking for the skewness in the data and found some variable has some skewness</a:t>
            </a:r>
          </a:p>
          <a:p>
            <a:r>
              <a:rPr lang="en-US" dirty="0"/>
              <a:t>Used different data visualization methods to visualize the data</a:t>
            </a:r>
          </a:p>
          <a:p>
            <a:r>
              <a:rPr lang="en-US" dirty="0"/>
              <a:t>Some statistics I have used for the Univariate analysis and to find the correlation between the features.</a:t>
            </a:r>
          </a:p>
          <a:p>
            <a:r>
              <a:rPr lang="en-US" dirty="0"/>
              <a:t>Found the Outliers by using the Data Visualization.</a:t>
            </a:r>
          </a:p>
          <a:p>
            <a:r>
              <a:rPr lang="en-US" dirty="0"/>
              <a:t>Used the boxplot to see the outliers in the data.</a:t>
            </a:r>
          </a:p>
          <a:p>
            <a:pPr marL="0" indent="0">
              <a:buNone/>
            </a:pPr>
            <a:endParaRPr lang="en-IN" dirty="0"/>
          </a:p>
        </p:txBody>
      </p:sp>
    </p:spTree>
    <p:extLst>
      <p:ext uri="{BB962C8B-B14F-4D97-AF65-F5344CB8AC3E}">
        <p14:creationId xmlns:p14="http://schemas.microsoft.com/office/powerpoint/2010/main" val="2325479943"/>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DBF3-2A05-7CE6-2005-23AF4AFE7406}"/>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8E8F9B21-AA27-56CC-E873-D26B8B264639}"/>
              </a:ext>
            </a:extLst>
          </p:cNvPr>
          <p:cNvSpPr>
            <a:spLocks noGrp="1"/>
          </p:cNvSpPr>
          <p:nvPr>
            <p:ph idx="1"/>
          </p:nvPr>
        </p:nvSpPr>
        <p:spPr/>
        <p:txBody>
          <a:bodyPr/>
          <a:lstStyle/>
          <a:p>
            <a:r>
              <a:rPr lang="en-US" dirty="0"/>
              <a:t>Importing the ‘</a:t>
            </a:r>
            <a:r>
              <a:rPr lang="en-US" dirty="0" err="1"/>
              <a:t>scipy</a:t>
            </a:r>
            <a:r>
              <a:rPr lang="en-US" dirty="0"/>
              <a:t>’ library and used the </a:t>
            </a:r>
            <a:r>
              <a:rPr lang="en-US" dirty="0" err="1"/>
              <a:t>zscore</a:t>
            </a:r>
            <a:r>
              <a:rPr lang="en-US" dirty="0"/>
              <a:t> method for treatment of the outliers in the data.</a:t>
            </a:r>
          </a:p>
          <a:p>
            <a:r>
              <a:rPr lang="en-US" dirty="0"/>
              <a:t>We are going to use the different types of plots for </a:t>
            </a:r>
            <a:r>
              <a:rPr lang="en-US" dirty="0" err="1"/>
              <a:t>Univaraite</a:t>
            </a:r>
            <a:r>
              <a:rPr lang="en-US" dirty="0"/>
              <a:t> analysis and bivariate analysis to find out the relation between variables and target.</a:t>
            </a:r>
          </a:p>
          <a:p>
            <a:r>
              <a:rPr lang="en-US" dirty="0"/>
              <a:t>Completed all the Data preprocessing and feature engineering</a:t>
            </a:r>
          </a:p>
          <a:p>
            <a:r>
              <a:rPr lang="en-US" dirty="0"/>
              <a:t>Treated the skewed data by using log and </a:t>
            </a:r>
            <a:r>
              <a:rPr lang="en-US" dirty="0" err="1"/>
              <a:t>PowerTransformer</a:t>
            </a:r>
            <a:r>
              <a:rPr lang="en-US" dirty="0"/>
              <a:t> method.</a:t>
            </a:r>
          </a:p>
          <a:p>
            <a:r>
              <a:rPr lang="en-IN" dirty="0"/>
              <a:t>Treated the Outliers present in the Dataset by using </a:t>
            </a:r>
            <a:r>
              <a:rPr lang="en-IN" dirty="0" err="1"/>
              <a:t>Zscore</a:t>
            </a:r>
            <a:r>
              <a:rPr lang="en-IN" dirty="0"/>
              <a:t> method.</a:t>
            </a:r>
          </a:p>
        </p:txBody>
      </p:sp>
    </p:spTree>
    <p:extLst>
      <p:ext uri="{BB962C8B-B14F-4D97-AF65-F5344CB8AC3E}">
        <p14:creationId xmlns:p14="http://schemas.microsoft.com/office/powerpoint/2010/main" val="1183835140"/>
      </p:ext>
    </p:extLst>
  </p:cSld>
  <p:clrMapOvr>
    <a:masterClrMapping/>
  </p:clrMapOvr>
  <mc:AlternateContent xmlns:mc="http://schemas.openxmlformats.org/markup-compatibility/2006" xmlns:p14="http://schemas.microsoft.com/office/powerpoint/2010/main">
    <mc:Choice Requires="p14">
      <p:transition p14:dur="250" advTm="10000"/>
    </mc:Choice>
    <mc:Fallback xmlns="">
      <p:transition advTm="10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689</TotalTime>
  <Words>1190</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 Light Condensed</vt:lpstr>
      <vt:lpstr>Bahnschrift Light SemiCondensed</vt:lpstr>
      <vt:lpstr>Century Gothic</vt:lpstr>
      <vt:lpstr>inherit</vt:lpstr>
      <vt:lpstr>Söhne</vt:lpstr>
      <vt:lpstr>Times New Roman</vt:lpstr>
      <vt:lpstr>Wingdings 3</vt:lpstr>
      <vt:lpstr>Ion</vt:lpstr>
      <vt:lpstr>PowerPoint Presentation</vt:lpstr>
      <vt:lpstr>PowerPoint Presentation</vt:lpstr>
      <vt:lpstr>Cause of Deaths</vt:lpstr>
      <vt:lpstr>Agenda of the Project(Cause of deaths):-</vt:lpstr>
      <vt:lpstr>Problem Statement</vt:lpstr>
      <vt:lpstr>Problem Statement</vt:lpstr>
      <vt:lpstr>Analysis of Dataset &amp; Problem Statement:-</vt:lpstr>
      <vt:lpstr>EDA Process:-</vt:lpstr>
      <vt:lpstr>EDA</vt:lpstr>
      <vt:lpstr>DATA ANALYSIS:-</vt:lpstr>
      <vt:lpstr>DATA ANALYSIS:-</vt:lpstr>
      <vt:lpstr>Data Analysis:-</vt:lpstr>
      <vt:lpstr>Observations:- </vt:lpstr>
      <vt:lpstr>Data Analysis:-</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Ashwini</dc:creator>
  <cp:lastModifiedBy>abhishekmen1005@gmail.com</cp:lastModifiedBy>
  <cp:revision>8</cp:revision>
  <dcterms:created xsi:type="dcterms:W3CDTF">2022-05-11T08:27:15Z</dcterms:created>
  <dcterms:modified xsi:type="dcterms:W3CDTF">2023-02-09T19:00:56Z</dcterms:modified>
</cp:coreProperties>
</file>