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0" autoAdjust="0"/>
    <p:restoredTop sz="94660"/>
  </p:normalViewPr>
  <p:slideViewPr>
    <p:cSldViewPr snapToGrid="0">
      <p:cViewPr varScale="1">
        <p:scale>
          <a:sx n="115" d="100"/>
          <a:sy n="115" d="100"/>
        </p:scale>
        <p:origin x="126"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B392ED-03C4-4E78-BA70-4DA42D1FC11E}" type="datetimeFigureOut">
              <a:rPr lang="en-IN" smtClean="0"/>
              <a:t>04-05-2022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D1190BFD-88D1-4AE9-B270-E482F749556D}"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1142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B392ED-03C4-4E78-BA70-4DA42D1FC11E}"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190BFD-88D1-4AE9-B270-E482F749556D}"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3146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B392ED-03C4-4E78-BA70-4DA42D1FC11E}"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190BFD-88D1-4AE9-B270-E482F749556D}"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3957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B392ED-03C4-4E78-BA70-4DA42D1FC11E}"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190BFD-88D1-4AE9-B270-E482F749556D}"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4212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B392ED-03C4-4E78-BA70-4DA42D1FC11E}"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190BFD-88D1-4AE9-B270-E482F749556D}"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54463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B392ED-03C4-4E78-BA70-4DA42D1FC11E}" type="datetimeFigureOut">
              <a:rPr lang="en-IN" smtClean="0"/>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190BFD-88D1-4AE9-B270-E482F749556D}"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687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B392ED-03C4-4E78-BA70-4DA42D1FC11E}" type="datetimeFigureOut">
              <a:rPr lang="en-IN" smtClean="0"/>
              <a:t>04-05-2022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190BFD-88D1-4AE9-B270-E482F749556D}"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2084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B392ED-03C4-4E78-BA70-4DA42D1FC11E}" type="datetimeFigureOut">
              <a:rPr lang="en-IN" smtClean="0"/>
              <a:t>04-05-2022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190BFD-88D1-4AE9-B270-E482F749556D}"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120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B392ED-03C4-4E78-BA70-4DA42D1FC11E}" type="datetimeFigureOut">
              <a:rPr lang="en-IN" smtClean="0"/>
              <a:t>04-05-2022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1190BFD-88D1-4AE9-B270-E482F749556D}" type="slidenum">
              <a:rPr lang="en-IN" smtClean="0"/>
              <a:t>‹#›</a:t>
            </a:fld>
            <a:endParaRPr lang="en-IN"/>
          </a:p>
        </p:txBody>
      </p:sp>
    </p:spTree>
    <p:extLst>
      <p:ext uri="{BB962C8B-B14F-4D97-AF65-F5344CB8AC3E}">
        <p14:creationId xmlns:p14="http://schemas.microsoft.com/office/powerpoint/2010/main" val="3467637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B392ED-03C4-4E78-BA70-4DA42D1FC11E}" type="datetimeFigureOut">
              <a:rPr lang="en-IN" smtClean="0"/>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190BFD-88D1-4AE9-B270-E482F749556D}"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90895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BB392ED-03C4-4E78-BA70-4DA42D1FC11E}" type="datetimeFigureOut">
              <a:rPr lang="en-IN" smtClean="0"/>
              <a:t>04-05-2022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D1190BFD-88D1-4AE9-B270-E482F749556D}"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39193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BB392ED-03C4-4E78-BA70-4DA42D1FC11E}" type="datetimeFigureOut">
              <a:rPr lang="en-IN" smtClean="0"/>
              <a:t>04-05-2022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1190BFD-88D1-4AE9-B270-E482F749556D}"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59911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747AB-1A76-41D1-B250-160B9DC8AC4D}"/>
              </a:ext>
            </a:extLst>
          </p:cNvPr>
          <p:cNvSpPr>
            <a:spLocks noGrp="1"/>
          </p:cNvSpPr>
          <p:nvPr>
            <p:ph type="ctrTitle"/>
          </p:nvPr>
        </p:nvSpPr>
        <p:spPr/>
        <p:txBody>
          <a:bodyPr/>
          <a:lstStyle/>
          <a:p>
            <a:r>
              <a:rPr lang="en-GB" b="1" dirty="0">
                <a:solidFill>
                  <a:schemeClr val="accent4">
                    <a:lumMod val="50000"/>
                  </a:schemeClr>
                </a:solidFill>
                <a:latin typeface="High Tower Text" panose="02040502050506030303" pitchFamily="18" charset="0"/>
              </a:rPr>
              <a:t>Airbnb Project</a:t>
            </a:r>
            <a:endParaRPr lang="en-IN" b="1" dirty="0">
              <a:solidFill>
                <a:schemeClr val="accent4">
                  <a:lumMod val="50000"/>
                </a:schemeClr>
              </a:solidFill>
              <a:latin typeface="High Tower Text" panose="02040502050506030303" pitchFamily="18" charset="0"/>
            </a:endParaRPr>
          </a:p>
        </p:txBody>
      </p:sp>
      <p:sp>
        <p:nvSpPr>
          <p:cNvPr id="3" name="Subtitle 2">
            <a:extLst>
              <a:ext uri="{FF2B5EF4-FFF2-40B4-BE49-F238E27FC236}">
                <a16:creationId xmlns:a16="http://schemas.microsoft.com/office/drawing/2014/main" id="{640BFCC6-AAFE-481F-9A5D-B4245BE2E0E1}"/>
              </a:ext>
            </a:extLst>
          </p:cNvPr>
          <p:cNvSpPr>
            <a:spLocks noGrp="1"/>
          </p:cNvSpPr>
          <p:nvPr>
            <p:ph type="subTitle" idx="1"/>
          </p:nvPr>
        </p:nvSpPr>
        <p:spPr/>
        <p:txBody>
          <a:bodyPr/>
          <a:lstStyle/>
          <a:p>
            <a:r>
              <a:rPr lang="en-GB" dirty="0">
                <a:solidFill>
                  <a:schemeClr val="accent4">
                    <a:lumMod val="75000"/>
                  </a:schemeClr>
                </a:solidFill>
                <a:latin typeface="High Tower Text" panose="02040502050506030303" pitchFamily="18" charset="0"/>
              </a:rPr>
              <a:t>Predicting price of Airbnb listing using data</a:t>
            </a:r>
            <a:endParaRPr lang="en-IN" dirty="0">
              <a:solidFill>
                <a:schemeClr val="accent4">
                  <a:lumMod val="75000"/>
                </a:schemeClr>
              </a:solidFill>
              <a:latin typeface="High Tower Text" panose="02040502050506030303" pitchFamily="18" charset="0"/>
            </a:endParaRPr>
          </a:p>
        </p:txBody>
      </p:sp>
    </p:spTree>
    <p:extLst>
      <p:ext uri="{BB962C8B-B14F-4D97-AF65-F5344CB8AC3E}">
        <p14:creationId xmlns:p14="http://schemas.microsoft.com/office/powerpoint/2010/main" val="1535562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FEF381-6C2F-4469-96FC-2134E04C49FE}"/>
              </a:ext>
            </a:extLst>
          </p:cNvPr>
          <p:cNvSpPr>
            <a:spLocks noGrp="1"/>
          </p:cNvSpPr>
          <p:nvPr>
            <p:ph type="title"/>
          </p:nvPr>
        </p:nvSpPr>
        <p:spPr/>
        <p:txBody>
          <a:bodyPr/>
          <a:lstStyle/>
          <a:p>
            <a:r>
              <a:rPr lang="en-GB" dirty="0"/>
              <a:t>Finalized model</a:t>
            </a:r>
            <a:endParaRPr lang="en-IN" dirty="0"/>
          </a:p>
        </p:txBody>
      </p:sp>
      <p:sp>
        <p:nvSpPr>
          <p:cNvPr id="5" name="Content Placeholder 4">
            <a:extLst>
              <a:ext uri="{FF2B5EF4-FFF2-40B4-BE49-F238E27FC236}">
                <a16:creationId xmlns:a16="http://schemas.microsoft.com/office/drawing/2014/main" id="{19B88064-9619-41D5-BEB9-7DD7D8864CB6}"/>
              </a:ext>
            </a:extLst>
          </p:cNvPr>
          <p:cNvSpPr>
            <a:spLocks noGrp="1"/>
          </p:cNvSpPr>
          <p:nvPr>
            <p:ph idx="1"/>
          </p:nvPr>
        </p:nvSpPr>
        <p:spPr/>
        <p:txBody>
          <a:bodyPr/>
          <a:lstStyle/>
          <a:p>
            <a:r>
              <a:rPr lang="en-GB" dirty="0"/>
              <a:t>As is evident from the table on the preceding slide, Random Forest Regressor gives us the highest score on both metrics, followed closely by Decision Tree and Gradient Boosting. These scores are calculated on the test set, and remained fairly consistent across multiple runs of the code (the train-test split was done again for each run). It is safe to conclude, hence, that these high scores are not due to overfitting, at least to some extent. We do have some level of data leakage as pre-processing was done first and the dataset was split later into training and testing sets. Even so, such high scores means we have an excellent model for predicting the price within a small margin of error. </a:t>
            </a:r>
            <a:endParaRPr lang="en-IN" dirty="0"/>
          </a:p>
        </p:txBody>
      </p:sp>
    </p:spTree>
    <p:extLst>
      <p:ext uri="{BB962C8B-B14F-4D97-AF65-F5344CB8AC3E}">
        <p14:creationId xmlns:p14="http://schemas.microsoft.com/office/powerpoint/2010/main" val="1463289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36088-79B4-4F32-8719-8015DB7AED23}"/>
              </a:ext>
            </a:extLst>
          </p:cNvPr>
          <p:cNvSpPr>
            <a:spLocks noGrp="1"/>
          </p:cNvSpPr>
          <p:nvPr>
            <p:ph type="title"/>
          </p:nvPr>
        </p:nvSpPr>
        <p:spPr/>
        <p:txBody>
          <a:bodyPr/>
          <a:lstStyle/>
          <a:p>
            <a:r>
              <a:rPr lang="en-GB" dirty="0"/>
              <a:t>Top predictors</a:t>
            </a:r>
            <a:endParaRPr lang="en-IN" dirty="0"/>
          </a:p>
        </p:txBody>
      </p:sp>
      <p:sp>
        <p:nvSpPr>
          <p:cNvPr id="3" name="Content Placeholder 2">
            <a:extLst>
              <a:ext uri="{FF2B5EF4-FFF2-40B4-BE49-F238E27FC236}">
                <a16:creationId xmlns:a16="http://schemas.microsoft.com/office/drawing/2014/main" id="{8D92384E-F4F8-4C80-BF88-EB440CBC6BA9}"/>
              </a:ext>
            </a:extLst>
          </p:cNvPr>
          <p:cNvSpPr>
            <a:spLocks noGrp="1"/>
          </p:cNvSpPr>
          <p:nvPr>
            <p:ph idx="1"/>
          </p:nvPr>
        </p:nvSpPr>
        <p:spPr/>
        <p:txBody>
          <a:bodyPr/>
          <a:lstStyle/>
          <a:p>
            <a:r>
              <a:rPr lang="en-GB" dirty="0"/>
              <a:t>Using data from the feature_importances_ attribute of the random forest object, we find that the following columns are the top 5 predictors:</a:t>
            </a:r>
          </a:p>
          <a:p>
            <a:endParaRPr lang="en-GB" dirty="0"/>
          </a:p>
        </p:txBody>
      </p:sp>
      <p:graphicFrame>
        <p:nvGraphicFramePr>
          <p:cNvPr id="4" name="Table 4">
            <a:extLst>
              <a:ext uri="{FF2B5EF4-FFF2-40B4-BE49-F238E27FC236}">
                <a16:creationId xmlns:a16="http://schemas.microsoft.com/office/drawing/2014/main" id="{A918A11A-2AE0-42BA-B426-EB628A5921A7}"/>
              </a:ext>
            </a:extLst>
          </p:cNvPr>
          <p:cNvGraphicFramePr>
            <a:graphicFrameLocks noGrp="1"/>
          </p:cNvGraphicFramePr>
          <p:nvPr>
            <p:extLst>
              <p:ext uri="{D42A27DB-BD31-4B8C-83A1-F6EECF244321}">
                <p14:modId xmlns:p14="http://schemas.microsoft.com/office/powerpoint/2010/main" val="1610615593"/>
              </p:ext>
            </p:extLst>
          </p:nvPr>
        </p:nvGraphicFramePr>
        <p:xfrm>
          <a:off x="2032000" y="2930852"/>
          <a:ext cx="8128000" cy="2494280"/>
        </p:xfrm>
        <a:graphic>
          <a:graphicData uri="http://schemas.openxmlformats.org/drawingml/2006/table">
            <a:tbl>
              <a:tblPr firstRow="1" bandRow="1">
                <a:tableStyleId>{00A15C55-8517-42AA-B614-E9B94910E393}</a:tableStyleId>
              </a:tblPr>
              <a:tblGrid>
                <a:gridCol w="4064000">
                  <a:extLst>
                    <a:ext uri="{9D8B030D-6E8A-4147-A177-3AD203B41FA5}">
                      <a16:colId xmlns:a16="http://schemas.microsoft.com/office/drawing/2014/main" val="1263575177"/>
                    </a:ext>
                  </a:extLst>
                </a:gridCol>
                <a:gridCol w="4064000">
                  <a:extLst>
                    <a:ext uri="{9D8B030D-6E8A-4147-A177-3AD203B41FA5}">
                      <a16:colId xmlns:a16="http://schemas.microsoft.com/office/drawing/2014/main" val="501813151"/>
                    </a:ext>
                  </a:extLst>
                </a:gridCol>
              </a:tblGrid>
              <a:tr h="370840">
                <a:tc>
                  <a:txBody>
                    <a:bodyPr/>
                    <a:lstStyle/>
                    <a:p>
                      <a:r>
                        <a:rPr lang="en-GB" dirty="0"/>
                        <a:t>Feature Name</a:t>
                      </a:r>
                      <a:endParaRPr lang="en-IN" dirty="0"/>
                    </a:p>
                  </a:txBody>
                  <a:tcPr/>
                </a:tc>
                <a:tc>
                  <a:txBody>
                    <a:bodyPr/>
                    <a:lstStyle/>
                    <a:p>
                      <a:r>
                        <a:rPr lang="en-GB" dirty="0"/>
                        <a:t>Importance</a:t>
                      </a:r>
                      <a:endParaRPr lang="en-IN" dirty="0"/>
                    </a:p>
                  </a:txBody>
                  <a:tcPr/>
                </a:tc>
                <a:extLst>
                  <a:ext uri="{0D108BD9-81ED-4DB2-BD59-A6C34878D82A}">
                    <a16:rowId xmlns:a16="http://schemas.microsoft.com/office/drawing/2014/main" val="1830431871"/>
                  </a:ext>
                </a:extLst>
              </a:tr>
              <a:tr h="370840">
                <a:tc>
                  <a:txBody>
                    <a:bodyPr/>
                    <a:lstStyle/>
                    <a:p>
                      <a:r>
                        <a:rPr lang="en-GB" dirty="0"/>
                        <a:t>Property Type – Private Room in Townhouse</a:t>
                      </a:r>
                      <a:endParaRPr lang="en-IN" dirty="0"/>
                    </a:p>
                  </a:txBody>
                  <a:tcPr/>
                </a:tc>
                <a:tc>
                  <a:txBody>
                    <a:bodyPr/>
                    <a:lstStyle/>
                    <a:p>
                      <a:r>
                        <a:rPr lang="en-GB" dirty="0"/>
                        <a:t>0.276067</a:t>
                      </a:r>
                      <a:endParaRPr lang="en-IN" dirty="0"/>
                    </a:p>
                  </a:txBody>
                  <a:tcPr/>
                </a:tc>
                <a:extLst>
                  <a:ext uri="{0D108BD9-81ED-4DB2-BD59-A6C34878D82A}">
                    <a16:rowId xmlns:a16="http://schemas.microsoft.com/office/drawing/2014/main" val="2662930707"/>
                  </a:ext>
                </a:extLst>
              </a:tr>
              <a:tr h="370840">
                <a:tc>
                  <a:txBody>
                    <a:bodyPr/>
                    <a:lstStyle/>
                    <a:p>
                      <a:r>
                        <a:rPr lang="en-GB" dirty="0"/>
                        <a:t>Property Type – Entire Vila</a:t>
                      </a:r>
                      <a:endParaRPr lang="en-IN" dirty="0"/>
                    </a:p>
                  </a:txBody>
                  <a:tcPr/>
                </a:tc>
                <a:tc>
                  <a:txBody>
                    <a:bodyPr/>
                    <a:lstStyle/>
                    <a:p>
                      <a:r>
                        <a:rPr lang="en-GB" dirty="0"/>
                        <a:t>0.142162</a:t>
                      </a:r>
                      <a:endParaRPr lang="en-IN" dirty="0"/>
                    </a:p>
                  </a:txBody>
                  <a:tcPr/>
                </a:tc>
                <a:extLst>
                  <a:ext uri="{0D108BD9-81ED-4DB2-BD59-A6C34878D82A}">
                    <a16:rowId xmlns:a16="http://schemas.microsoft.com/office/drawing/2014/main" val="737409772"/>
                  </a:ext>
                </a:extLst>
              </a:tr>
              <a:tr h="370840">
                <a:tc>
                  <a:txBody>
                    <a:bodyPr/>
                    <a:lstStyle/>
                    <a:p>
                      <a:r>
                        <a:rPr lang="en-GB" dirty="0"/>
                        <a:t>Accommodates</a:t>
                      </a:r>
                      <a:endParaRPr lang="en-IN" dirty="0"/>
                    </a:p>
                  </a:txBody>
                  <a:tcPr/>
                </a:tc>
                <a:tc>
                  <a:txBody>
                    <a:bodyPr/>
                    <a:lstStyle/>
                    <a:p>
                      <a:r>
                        <a:rPr lang="en-GB" dirty="0"/>
                        <a:t>0.075672</a:t>
                      </a:r>
                      <a:endParaRPr lang="en-IN" dirty="0"/>
                    </a:p>
                  </a:txBody>
                  <a:tcPr/>
                </a:tc>
                <a:extLst>
                  <a:ext uri="{0D108BD9-81ED-4DB2-BD59-A6C34878D82A}">
                    <a16:rowId xmlns:a16="http://schemas.microsoft.com/office/drawing/2014/main" val="511777536"/>
                  </a:ext>
                </a:extLst>
              </a:tr>
              <a:tr h="370840">
                <a:tc>
                  <a:txBody>
                    <a:bodyPr/>
                    <a:lstStyle/>
                    <a:p>
                      <a:r>
                        <a:rPr lang="en-GB" dirty="0"/>
                        <a:t>Bathrooms</a:t>
                      </a:r>
                      <a:endParaRPr lang="en-IN" dirty="0"/>
                    </a:p>
                  </a:txBody>
                  <a:tcPr/>
                </a:tc>
                <a:tc>
                  <a:txBody>
                    <a:bodyPr/>
                    <a:lstStyle/>
                    <a:p>
                      <a:r>
                        <a:rPr lang="en-GB" dirty="0"/>
                        <a:t>0.068826</a:t>
                      </a:r>
                      <a:endParaRPr lang="en-IN" dirty="0"/>
                    </a:p>
                  </a:txBody>
                  <a:tcPr/>
                </a:tc>
                <a:extLst>
                  <a:ext uri="{0D108BD9-81ED-4DB2-BD59-A6C34878D82A}">
                    <a16:rowId xmlns:a16="http://schemas.microsoft.com/office/drawing/2014/main" val="96737774"/>
                  </a:ext>
                </a:extLst>
              </a:tr>
              <a:tr h="370840">
                <a:tc>
                  <a:txBody>
                    <a:bodyPr/>
                    <a:lstStyle/>
                    <a:p>
                      <a:r>
                        <a:rPr lang="en-GB" dirty="0"/>
                        <a:t>Beds</a:t>
                      </a:r>
                      <a:endParaRPr lang="en-IN" dirty="0"/>
                    </a:p>
                  </a:txBody>
                  <a:tcPr/>
                </a:tc>
                <a:tc>
                  <a:txBody>
                    <a:bodyPr/>
                    <a:lstStyle/>
                    <a:p>
                      <a:r>
                        <a:rPr lang="en-GB" dirty="0"/>
                        <a:t>0.065905</a:t>
                      </a:r>
                      <a:endParaRPr lang="en-IN" dirty="0"/>
                    </a:p>
                  </a:txBody>
                  <a:tcPr/>
                </a:tc>
                <a:extLst>
                  <a:ext uri="{0D108BD9-81ED-4DB2-BD59-A6C34878D82A}">
                    <a16:rowId xmlns:a16="http://schemas.microsoft.com/office/drawing/2014/main" val="2656205789"/>
                  </a:ext>
                </a:extLst>
              </a:tr>
            </a:tbl>
          </a:graphicData>
        </a:graphic>
      </p:graphicFrame>
    </p:spTree>
    <p:extLst>
      <p:ext uri="{BB962C8B-B14F-4D97-AF65-F5344CB8AC3E}">
        <p14:creationId xmlns:p14="http://schemas.microsoft.com/office/powerpoint/2010/main" val="1885962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87676-3541-4263-8C68-9424CCA8FCD2}"/>
              </a:ext>
            </a:extLst>
          </p:cNvPr>
          <p:cNvSpPr>
            <a:spLocks noGrp="1"/>
          </p:cNvSpPr>
          <p:nvPr>
            <p:ph type="title"/>
          </p:nvPr>
        </p:nvSpPr>
        <p:spPr/>
        <p:txBody>
          <a:bodyPr/>
          <a:lstStyle/>
          <a:p>
            <a:r>
              <a:rPr lang="en-GB" dirty="0"/>
              <a:t>Conclusion</a:t>
            </a:r>
            <a:endParaRPr lang="en-IN" dirty="0"/>
          </a:p>
        </p:txBody>
      </p:sp>
      <p:sp>
        <p:nvSpPr>
          <p:cNvPr id="3" name="Content Placeholder 2">
            <a:extLst>
              <a:ext uri="{FF2B5EF4-FFF2-40B4-BE49-F238E27FC236}">
                <a16:creationId xmlns:a16="http://schemas.microsoft.com/office/drawing/2014/main" id="{A56BF863-2E1B-4768-9DC9-FE3BB95A6283}"/>
              </a:ext>
            </a:extLst>
          </p:cNvPr>
          <p:cNvSpPr>
            <a:spLocks noGrp="1"/>
          </p:cNvSpPr>
          <p:nvPr>
            <p:ph idx="1"/>
          </p:nvPr>
        </p:nvSpPr>
        <p:spPr/>
        <p:txBody>
          <a:bodyPr>
            <a:normAutofit fontScale="92500" lnSpcReduction="20000"/>
          </a:bodyPr>
          <a:lstStyle/>
          <a:p>
            <a:r>
              <a:rPr lang="en-GB" dirty="0"/>
              <a:t>Using some basic data manipulation and processing techniques, we were able to create a small but highly efficient set of predictors for our target variable. We have a total of 54 predictors, which can probably be cut down even further by eliminating those predictors which have low importance.</a:t>
            </a:r>
          </a:p>
          <a:p>
            <a:r>
              <a:rPr lang="en-GB" dirty="0"/>
              <a:t>The Random Forest model is giving us around 99% score, which means it is a very good model for predicting the price of a listing, and can do so with an average error of $17.81.</a:t>
            </a:r>
          </a:p>
          <a:p>
            <a:r>
              <a:rPr lang="en-GB" dirty="0"/>
              <a:t>Simpler models like Decision tree are also giving us a very good score, and using some hyperparameter tuning to prevent overfitting can ensure we have a much simpler model that is still a very good predictor. This may be useful if the prediction needs to be done in a scenario where efficiency is paramount.</a:t>
            </a:r>
            <a:endParaRPr lang="en-IN" dirty="0"/>
          </a:p>
        </p:txBody>
      </p:sp>
    </p:spTree>
    <p:extLst>
      <p:ext uri="{BB962C8B-B14F-4D97-AF65-F5344CB8AC3E}">
        <p14:creationId xmlns:p14="http://schemas.microsoft.com/office/powerpoint/2010/main" val="576547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3AA30-1988-4015-9C49-95D4A7FB11CD}"/>
              </a:ext>
            </a:extLst>
          </p:cNvPr>
          <p:cNvSpPr>
            <a:spLocks noGrp="1"/>
          </p:cNvSpPr>
          <p:nvPr>
            <p:ph type="title"/>
          </p:nvPr>
        </p:nvSpPr>
        <p:spPr/>
        <p:txBody>
          <a:bodyPr/>
          <a:lstStyle/>
          <a:p>
            <a:r>
              <a:rPr lang="en-GB" dirty="0"/>
              <a:t>About Dataset</a:t>
            </a:r>
            <a:endParaRPr lang="en-IN" dirty="0"/>
          </a:p>
        </p:txBody>
      </p:sp>
      <p:sp>
        <p:nvSpPr>
          <p:cNvPr id="3" name="Content Placeholder 2">
            <a:extLst>
              <a:ext uri="{FF2B5EF4-FFF2-40B4-BE49-F238E27FC236}">
                <a16:creationId xmlns:a16="http://schemas.microsoft.com/office/drawing/2014/main" id="{45CB420F-1BAE-4F90-8110-2CC08315F246}"/>
              </a:ext>
            </a:extLst>
          </p:cNvPr>
          <p:cNvSpPr>
            <a:spLocks noGrp="1"/>
          </p:cNvSpPr>
          <p:nvPr>
            <p:ph idx="1"/>
          </p:nvPr>
        </p:nvSpPr>
        <p:spPr/>
        <p:txBody>
          <a:bodyPr>
            <a:normAutofit lnSpcReduction="10000"/>
          </a:bodyPr>
          <a:lstStyle/>
          <a:p>
            <a:r>
              <a:rPr lang="en-GB" dirty="0"/>
              <a:t>4 Tables – calendar, hosts, listings and reviews</a:t>
            </a:r>
          </a:p>
          <a:p>
            <a:r>
              <a:rPr lang="en-GB" dirty="0"/>
              <a:t>Calendar – Consists of price, availability, etc. of each listing over the course of the entire time period</a:t>
            </a:r>
          </a:p>
          <a:p>
            <a:r>
              <a:rPr lang="en-GB" dirty="0"/>
              <a:t>Hosts – Details of each host, like name, host since, location, about, etc.</a:t>
            </a:r>
          </a:p>
          <a:p>
            <a:r>
              <a:rPr lang="en-GB" dirty="0"/>
              <a:t>Listings - Details of each listing. Includes information like latitude, longitude, number of bathrooms, beds, etc.</a:t>
            </a:r>
          </a:p>
          <a:p>
            <a:r>
              <a:rPr lang="en-GB" dirty="0"/>
              <a:t>Reviews – List of customer reviews. Has columns for listing ID, reviewer ID, review comments, etc.</a:t>
            </a:r>
            <a:endParaRPr lang="en-IN" dirty="0"/>
          </a:p>
        </p:txBody>
      </p:sp>
    </p:spTree>
    <p:extLst>
      <p:ext uri="{BB962C8B-B14F-4D97-AF65-F5344CB8AC3E}">
        <p14:creationId xmlns:p14="http://schemas.microsoft.com/office/powerpoint/2010/main" val="4137336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C5602-CAD0-47EC-9160-9489617B2D1D}"/>
              </a:ext>
            </a:extLst>
          </p:cNvPr>
          <p:cNvSpPr>
            <a:spLocks noGrp="1"/>
          </p:cNvSpPr>
          <p:nvPr>
            <p:ph type="title"/>
          </p:nvPr>
        </p:nvSpPr>
        <p:spPr/>
        <p:txBody>
          <a:bodyPr/>
          <a:lstStyle/>
          <a:p>
            <a:r>
              <a:rPr lang="en-GB" dirty="0"/>
              <a:t>Data that was excluded</a:t>
            </a:r>
            <a:endParaRPr lang="en-IN" dirty="0"/>
          </a:p>
        </p:txBody>
      </p:sp>
      <p:sp>
        <p:nvSpPr>
          <p:cNvPr id="3" name="Content Placeholder 2">
            <a:extLst>
              <a:ext uri="{FF2B5EF4-FFF2-40B4-BE49-F238E27FC236}">
                <a16:creationId xmlns:a16="http://schemas.microsoft.com/office/drawing/2014/main" id="{77F8A629-1B96-4D04-8666-FE6EC8C9AAFE}"/>
              </a:ext>
            </a:extLst>
          </p:cNvPr>
          <p:cNvSpPr>
            <a:spLocks noGrp="1"/>
          </p:cNvSpPr>
          <p:nvPr>
            <p:ph idx="1"/>
          </p:nvPr>
        </p:nvSpPr>
        <p:spPr/>
        <p:txBody>
          <a:bodyPr/>
          <a:lstStyle/>
          <a:p>
            <a:r>
              <a:rPr lang="en-GB" dirty="0"/>
              <a:t>Firstly, the data in reviews table was not used. The data in this table would be very difficult to convert into a form that can be used as input for regression models. This table was hence not included in the data.</a:t>
            </a:r>
          </a:p>
          <a:p>
            <a:r>
              <a:rPr lang="en-GB" dirty="0"/>
              <a:t>Calendar – Calendar ID, Adjusted Price were not used. The first is a simple counter, and does not have any information. The second column is a near identical copy of Price column, and was hence removed. </a:t>
            </a:r>
          </a:p>
          <a:p>
            <a:endParaRPr lang="en-IN" dirty="0"/>
          </a:p>
        </p:txBody>
      </p:sp>
    </p:spTree>
    <p:extLst>
      <p:ext uri="{BB962C8B-B14F-4D97-AF65-F5344CB8AC3E}">
        <p14:creationId xmlns:p14="http://schemas.microsoft.com/office/powerpoint/2010/main" val="3216000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D0F17-C990-4875-A831-17A4D4500C9A}"/>
              </a:ext>
            </a:extLst>
          </p:cNvPr>
          <p:cNvSpPr>
            <a:spLocks noGrp="1"/>
          </p:cNvSpPr>
          <p:nvPr>
            <p:ph type="title"/>
          </p:nvPr>
        </p:nvSpPr>
        <p:spPr/>
        <p:txBody>
          <a:bodyPr/>
          <a:lstStyle/>
          <a:p>
            <a:r>
              <a:rPr lang="en-GB" dirty="0"/>
              <a:t>Data that was excluded</a:t>
            </a:r>
            <a:endParaRPr lang="en-IN" dirty="0"/>
          </a:p>
        </p:txBody>
      </p:sp>
      <p:sp>
        <p:nvSpPr>
          <p:cNvPr id="3" name="Content Placeholder 2">
            <a:extLst>
              <a:ext uri="{FF2B5EF4-FFF2-40B4-BE49-F238E27FC236}">
                <a16:creationId xmlns:a16="http://schemas.microsoft.com/office/drawing/2014/main" id="{5A52FE1A-94BE-49E7-9685-55D8D029B238}"/>
              </a:ext>
            </a:extLst>
          </p:cNvPr>
          <p:cNvSpPr>
            <a:spLocks noGrp="1"/>
          </p:cNvSpPr>
          <p:nvPr>
            <p:ph idx="1"/>
          </p:nvPr>
        </p:nvSpPr>
        <p:spPr/>
        <p:txBody>
          <a:bodyPr/>
          <a:lstStyle/>
          <a:p>
            <a:r>
              <a:rPr lang="en-GB" dirty="0"/>
              <a:t>Hosts – Host name was not included, as this column does not really help in predicting the price of a listing. Host location and about were also dropped for this reason.</a:t>
            </a:r>
          </a:p>
          <a:p>
            <a:r>
              <a:rPr lang="en-IN" dirty="0"/>
              <a:t>Listings – Listing URL was removed. The URL of a listing would not help in determining its price. The same logic can be applied to the Name of the listing, at least to some extent. The description and Host ID were also dropped from this table. </a:t>
            </a:r>
          </a:p>
          <a:p>
            <a:r>
              <a:rPr lang="en-IN" dirty="0"/>
              <a:t>Some of the dropped text columns could have helped us to get “keywords” that might help in predicting the price of a listing, but again that would require a lot of processing, and we already have a very good model without using such advanced techniques. </a:t>
            </a:r>
          </a:p>
        </p:txBody>
      </p:sp>
    </p:spTree>
    <p:extLst>
      <p:ext uri="{BB962C8B-B14F-4D97-AF65-F5344CB8AC3E}">
        <p14:creationId xmlns:p14="http://schemas.microsoft.com/office/powerpoint/2010/main" val="1735951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04C7A-38B7-41E5-AAAA-98C521284F88}"/>
              </a:ext>
            </a:extLst>
          </p:cNvPr>
          <p:cNvSpPr>
            <a:spLocks noGrp="1"/>
          </p:cNvSpPr>
          <p:nvPr>
            <p:ph type="title"/>
          </p:nvPr>
        </p:nvSpPr>
        <p:spPr/>
        <p:txBody>
          <a:bodyPr/>
          <a:lstStyle/>
          <a:p>
            <a:r>
              <a:rPr lang="en-GB" dirty="0"/>
              <a:t>Data Pre-processing Highlights</a:t>
            </a:r>
            <a:endParaRPr lang="en-IN" dirty="0"/>
          </a:p>
        </p:txBody>
      </p:sp>
      <p:sp>
        <p:nvSpPr>
          <p:cNvPr id="3" name="Content Placeholder 2">
            <a:extLst>
              <a:ext uri="{FF2B5EF4-FFF2-40B4-BE49-F238E27FC236}">
                <a16:creationId xmlns:a16="http://schemas.microsoft.com/office/drawing/2014/main" id="{2E89C8D6-3E05-493C-B2C5-FB969D0830DA}"/>
              </a:ext>
            </a:extLst>
          </p:cNvPr>
          <p:cNvSpPr>
            <a:spLocks noGrp="1"/>
          </p:cNvSpPr>
          <p:nvPr>
            <p:ph idx="1"/>
          </p:nvPr>
        </p:nvSpPr>
        <p:spPr/>
        <p:txBody>
          <a:bodyPr/>
          <a:lstStyle/>
          <a:p>
            <a:r>
              <a:rPr lang="en-GB" dirty="0"/>
              <a:t>Important correlations – The target column is noticeably correlated with two columns – Accommodates and Bedrooms. This seems intuitive as well – rooms that house more people or have more bedrooms would normally be more expensive. </a:t>
            </a:r>
          </a:p>
          <a:p>
            <a:r>
              <a:rPr lang="en-IN" dirty="0"/>
              <a:t>Extracting number of bathrooms from ‘</a:t>
            </a:r>
            <a:r>
              <a:rPr lang="en-IN" dirty="0" err="1"/>
              <a:t>bathrooms_text</a:t>
            </a:r>
            <a:r>
              <a:rPr lang="en-IN" dirty="0"/>
              <a:t>’ – The </a:t>
            </a:r>
            <a:r>
              <a:rPr lang="en-IN" dirty="0" err="1"/>
              <a:t>bathrooms_text</a:t>
            </a:r>
            <a:r>
              <a:rPr lang="en-IN" dirty="0"/>
              <a:t> column had some simple text to indicate the number of bathrooms. To process the data, the words were dropped and the column was converted into numerical values. </a:t>
            </a:r>
          </a:p>
          <a:p>
            <a:r>
              <a:rPr lang="en-IN" dirty="0"/>
              <a:t>Missing values were present in Bedrooms, Beds, and Price. They were replaced by appropriate central values. </a:t>
            </a:r>
          </a:p>
        </p:txBody>
      </p:sp>
    </p:spTree>
    <p:extLst>
      <p:ext uri="{BB962C8B-B14F-4D97-AF65-F5344CB8AC3E}">
        <p14:creationId xmlns:p14="http://schemas.microsoft.com/office/powerpoint/2010/main" val="2669208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9F881-6C70-404D-8DB6-4FA1BF5A1488}"/>
              </a:ext>
            </a:extLst>
          </p:cNvPr>
          <p:cNvSpPr>
            <a:spLocks noGrp="1"/>
          </p:cNvSpPr>
          <p:nvPr>
            <p:ph type="title"/>
          </p:nvPr>
        </p:nvSpPr>
        <p:spPr/>
        <p:txBody>
          <a:bodyPr/>
          <a:lstStyle/>
          <a:p>
            <a:r>
              <a:rPr lang="en-GB" dirty="0"/>
              <a:t>Data Pre-Processing Highlights</a:t>
            </a:r>
            <a:endParaRPr lang="en-IN" dirty="0"/>
          </a:p>
        </p:txBody>
      </p:sp>
      <p:sp>
        <p:nvSpPr>
          <p:cNvPr id="3" name="Content Placeholder 2">
            <a:extLst>
              <a:ext uri="{FF2B5EF4-FFF2-40B4-BE49-F238E27FC236}">
                <a16:creationId xmlns:a16="http://schemas.microsoft.com/office/drawing/2014/main" id="{2FF438FE-6E4F-4F2C-B484-B16F0C2D7B29}"/>
              </a:ext>
            </a:extLst>
          </p:cNvPr>
          <p:cNvSpPr>
            <a:spLocks noGrp="1"/>
          </p:cNvSpPr>
          <p:nvPr>
            <p:ph idx="1"/>
          </p:nvPr>
        </p:nvSpPr>
        <p:spPr>
          <a:xfrm>
            <a:off x="1451579" y="2015733"/>
            <a:ext cx="9603275" cy="3520543"/>
          </a:xfrm>
        </p:spPr>
        <p:txBody>
          <a:bodyPr>
            <a:normAutofit lnSpcReduction="10000"/>
          </a:bodyPr>
          <a:lstStyle/>
          <a:p>
            <a:r>
              <a:rPr lang="en-GB" dirty="0"/>
              <a:t>Encoding categorical variables – At this point, there were two categorical variables: Property Type, and Room Type. They were encoded using dummy encoding.</a:t>
            </a:r>
          </a:p>
          <a:p>
            <a:r>
              <a:rPr lang="en-GB" dirty="0"/>
              <a:t>Date-Time variables – These were converted to UNIX timestamps to make them numerical. There were two such columns: Host since and Date.</a:t>
            </a:r>
          </a:p>
          <a:p>
            <a:r>
              <a:rPr lang="en-IN" dirty="0"/>
              <a:t>Amenities – The data in Amenities column was formatted as a list. A column was created for each unique amenity, and if a listing had that amenity, the corresponding column’s value was set to 1. This added a lot of columns to the dataset, and later these columns were dropped due to not contributing much to overall model scores, and to reduce complexity. </a:t>
            </a:r>
          </a:p>
        </p:txBody>
      </p:sp>
    </p:spTree>
    <p:extLst>
      <p:ext uri="{BB962C8B-B14F-4D97-AF65-F5344CB8AC3E}">
        <p14:creationId xmlns:p14="http://schemas.microsoft.com/office/powerpoint/2010/main" val="853843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A371F-9ADB-47AF-AFAB-788F7E0BA2E2}"/>
              </a:ext>
            </a:extLst>
          </p:cNvPr>
          <p:cNvSpPr>
            <a:spLocks noGrp="1"/>
          </p:cNvSpPr>
          <p:nvPr>
            <p:ph type="title"/>
          </p:nvPr>
        </p:nvSpPr>
        <p:spPr>
          <a:xfrm>
            <a:off x="1451579" y="796207"/>
            <a:ext cx="9603275" cy="783212"/>
          </a:xfrm>
        </p:spPr>
        <p:txBody>
          <a:bodyPr/>
          <a:lstStyle/>
          <a:p>
            <a:r>
              <a:rPr lang="en-GB" dirty="0"/>
              <a:t>Model Building and evaluation</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6C342E8-A4D4-4FB4-9A1A-C3A029D9CC78}"/>
                  </a:ext>
                </a:extLst>
              </p:cNvPr>
              <p:cNvSpPr>
                <a:spLocks noGrp="1"/>
              </p:cNvSpPr>
              <p:nvPr>
                <p:ph idx="1"/>
              </p:nvPr>
            </p:nvSpPr>
            <p:spPr>
              <a:xfrm>
                <a:off x="1451579" y="1841159"/>
                <a:ext cx="9603275" cy="1980645"/>
              </a:xfrm>
            </p:spPr>
            <p:txBody>
              <a:bodyPr/>
              <a:lstStyle/>
              <a:p>
                <a:pPr marL="0" indent="0" algn="just">
                  <a:buNone/>
                </a:pPr>
                <a:r>
                  <a:rPr lang="en-GB" dirty="0"/>
                  <a:t>The first goal was to check if the 500+ columns added by treatment of amenities column were useful or not. I used three models, and each time looked at the model scores while including and excluding the amenity columns. There was not much difference. Hence, the amenity columns were then dropped, and all further model building was done without these columns. Below is a table of this comparison(score stands for </a:t>
                </a:r>
                <a14:m>
                  <m:oMath xmlns:m="http://schemas.openxmlformats.org/officeDocument/2006/math">
                    <m:sSup>
                      <m:sSupPr>
                        <m:ctrlPr>
                          <a:rPr lang="en-GB" i="1" smtClean="0">
                            <a:latin typeface="Cambria Math" panose="02040503050406030204" pitchFamily="18" charset="0"/>
                          </a:rPr>
                        </m:ctrlPr>
                      </m:sSupPr>
                      <m:e>
                        <m:r>
                          <a:rPr lang="en-GB" b="0" i="1" smtClean="0">
                            <a:latin typeface="Cambria Math" panose="02040503050406030204" pitchFamily="18" charset="0"/>
                          </a:rPr>
                          <m:t>𝑅</m:t>
                        </m:r>
                      </m:e>
                      <m:sup>
                        <m:r>
                          <a:rPr lang="en-GB" i="1" smtClean="0">
                            <a:latin typeface="Cambria Math" panose="02040503050406030204" pitchFamily="18" charset="0"/>
                          </a:rPr>
                          <m:t>2</m:t>
                        </m:r>
                      </m:sup>
                    </m:sSup>
                  </m:oMath>
                </a14:m>
                <a:r>
                  <a:rPr lang="en-GB" dirty="0"/>
                  <a:t> score).</a:t>
                </a:r>
              </a:p>
              <a:p>
                <a:pPr algn="just"/>
                <a:endParaRPr lang="en-IN" dirty="0"/>
              </a:p>
            </p:txBody>
          </p:sp>
        </mc:Choice>
        <mc:Fallback>
          <p:sp>
            <p:nvSpPr>
              <p:cNvPr id="3" name="Content Placeholder 2">
                <a:extLst>
                  <a:ext uri="{FF2B5EF4-FFF2-40B4-BE49-F238E27FC236}">
                    <a16:creationId xmlns:a16="http://schemas.microsoft.com/office/drawing/2014/main" id="{96C342E8-A4D4-4FB4-9A1A-C3A029D9CC78}"/>
                  </a:ext>
                </a:extLst>
              </p:cNvPr>
              <p:cNvSpPr>
                <a:spLocks noGrp="1" noRot="1" noChangeAspect="1" noMove="1" noResize="1" noEditPoints="1" noAdjustHandles="1" noChangeArrowheads="1" noChangeShapeType="1" noTextEdit="1"/>
              </p:cNvSpPr>
              <p:nvPr>
                <p:ph idx="1"/>
              </p:nvPr>
            </p:nvSpPr>
            <p:spPr>
              <a:xfrm>
                <a:off x="1451579" y="1841159"/>
                <a:ext cx="9603275" cy="1980645"/>
              </a:xfrm>
              <a:blipFill>
                <a:blip r:embed="rId2"/>
                <a:stretch>
                  <a:fillRect l="-635" r="-698" b="-923"/>
                </a:stretch>
              </a:blipFill>
            </p:spPr>
            <p:txBody>
              <a:bodyPr/>
              <a:lstStyle/>
              <a:p>
                <a:r>
                  <a:rPr lang="en-IN">
                    <a:noFill/>
                  </a:rPr>
                  <a:t> </a:t>
                </a:r>
              </a:p>
            </p:txBody>
          </p:sp>
        </mc:Fallback>
      </mc:AlternateContent>
      <p:graphicFrame>
        <p:nvGraphicFramePr>
          <p:cNvPr id="7" name="Table 7">
            <a:extLst>
              <a:ext uri="{FF2B5EF4-FFF2-40B4-BE49-F238E27FC236}">
                <a16:creationId xmlns:a16="http://schemas.microsoft.com/office/drawing/2014/main" id="{0663D542-C6E1-43FB-A407-1CC51C678F0E}"/>
              </a:ext>
            </a:extLst>
          </p:cNvPr>
          <p:cNvGraphicFramePr>
            <a:graphicFrameLocks noGrp="1"/>
          </p:cNvGraphicFramePr>
          <p:nvPr>
            <p:extLst>
              <p:ext uri="{D42A27DB-BD31-4B8C-83A1-F6EECF244321}">
                <p14:modId xmlns:p14="http://schemas.microsoft.com/office/powerpoint/2010/main" val="3054464108"/>
              </p:ext>
            </p:extLst>
          </p:nvPr>
        </p:nvGraphicFramePr>
        <p:xfrm>
          <a:off x="1438102" y="3821804"/>
          <a:ext cx="9616753" cy="1752600"/>
        </p:xfrm>
        <a:graphic>
          <a:graphicData uri="http://schemas.openxmlformats.org/drawingml/2006/table">
            <a:tbl>
              <a:tblPr firstRow="1" bandRow="1">
                <a:tableStyleId>{00A15C55-8517-42AA-B614-E9B94910E393}</a:tableStyleId>
              </a:tblPr>
              <a:tblGrid>
                <a:gridCol w="3217025">
                  <a:extLst>
                    <a:ext uri="{9D8B030D-6E8A-4147-A177-3AD203B41FA5}">
                      <a16:colId xmlns:a16="http://schemas.microsoft.com/office/drawing/2014/main" val="2908299501"/>
                    </a:ext>
                  </a:extLst>
                </a:gridCol>
                <a:gridCol w="3198636">
                  <a:extLst>
                    <a:ext uri="{9D8B030D-6E8A-4147-A177-3AD203B41FA5}">
                      <a16:colId xmlns:a16="http://schemas.microsoft.com/office/drawing/2014/main" val="3895059422"/>
                    </a:ext>
                  </a:extLst>
                </a:gridCol>
                <a:gridCol w="3201092">
                  <a:extLst>
                    <a:ext uri="{9D8B030D-6E8A-4147-A177-3AD203B41FA5}">
                      <a16:colId xmlns:a16="http://schemas.microsoft.com/office/drawing/2014/main" val="2559058708"/>
                    </a:ext>
                  </a:extLst>
                </a:gridCol>
              </a:tblGrid>
              <a:tr h="370840">
                <a:tc>
                  <a:txBody>
                    <a:bodyPr/>
                    <a:lstStyle/>
                    <a:p>
                      <a:pPr algn="ctr"/>
                      <a:r>
                        <a:rPr lang="en-GB" dirty="0"/>
                        <a:t>Model</a:t>
                      </a:r>
                      <a:endParaRPr lang="en-IN" dirty="0"/>
                    </a:p>
                  </a:txBody>
                  <a:tcPr anchor="ctr"/>
                </a:tc>
                <a:tc>
                  <a:txBody>
                    <a:bodyPr/>
                    <a:lstStyle/>
                    <a:p>
                      <a:pPr algn="ctr"/>
                      <a:r>
                        <a:rPr lang="en-GB" dirty="0"/>
                        <a:t>Score with Amenity Columns</a:t>
                      </a:r>
                      <a:endParaRPr lang="en-IN" dirty="0"/>
                    </a:p>
                  </a:txBody>
                  <a:tcPr anchor="ctr"/>
                </a:tc>
                <a:tc>
                  <a:txBody>
                    <a:bodyPr/>
                    <a:lstStyle/>
                    <a:p>
                      <a:pPr algn="ctr"/>
                      <a:r>
                        <a:rPr lang="en-GB" dirty="0"/>
                        <a:t>Score Without Amenity Columns</a:t>
                      </a:r>
                      <a:endParaRPr lang="en-IN" dirty="0"/>
                    </a:p>
                  </a:txBody>
                  <a:tcPr anchor="ctr"/>
                </a:tc>
                <a:extLst>
                  <a:ext uri="{0D108BD9-81ED-4DB2-BD59-A6C34878D82A}">
                    <a16:rowId xmlns:a16="http://schemas.microsoft.com/office/drawing/2014/main" val="1856191172"/>
                  </a:ext>
                </a:extLst>
              </a:tr>
              <a:tr h="370840">
                <a:tc>
                  <a:txBody>
                    <a:bodyPr/>
                    <a:lstStyle/>
                    <a:p>
                      <a:pPr algn="ctr"/>
                      <a:r>
                        <a:rPr lang="en-GB" dirty="0"/>
                        <a:t>Linear Regression</a:t>
                      </a:r>
                      <a:endParaRPr lang="en-IN" dirty="0"/>
                    </a:p>
                  </a:txBody>
                  <a:tcPr anchor="ctr"/>
                </a:tc>
                <a:tc>
                  <a:txBody>
                    <a:bodyPr/>
                    <a:lstStyle/>
                    <a:p>
                      <a:pPr algn="ctr"/>
                      <a:r>
                        <a:rPr lang="en-GB" dirty="0"/>
                        <a:t>22.96%</a:t>
                      </a:r>
                      <a:endParaRPr lang="en-IN" dirty="0"/>
                    </a:p>
                  </a:txBody>
                  <a:tcPr anchor="ctr"/>
                </a:tc>
                <a:tc>
                  <a:txBody>
                    <a:bodyPr/>
                    <a:lstStyle/>
                    <a:p>
                      <a:pPr algn="ctr"/>
                      <a:r>
                        <a:rPr lang="en-GB" dirty="0"/>
                        <a:t>22.96%</a:t>
                      </a:r>
                      <a:endParaRPr lang="en-IN" dirty="0"/>
                    </a:p>
                  </a:txBody>
                  <a:tcPr anchor="ctr"/>
                </a:tc>
                <a:extLst>
                  <a:ext uri="{0D108BD9-81ED-4DB2-BD59-A6C34878D82A}">
                    <a16:rowId xmlns:a16="http://schemas.microsoft.com/office/drawing/2014/main" val="1594535421"/>
                  </a:ext>
                </a:extLst>
              </a:tr>
              <a:tr h="370840">
                <a:tc>
                  <a:txBody>
                    <a:bodyPr/>
                    <a:lstStyle/>
                    <a:p>
                      <a:pPr algn="ctr"/>
                      <a:r>
                        <a:rPr lang="en-GB" dirty="0"/>
                        <a:t>Decision Tree Regression</a:t>
                      </a:r>
                      <a:endParaRPr lang="en-IN" dirty="0"/>
                    </a:p>
                  </a:txBody>
                  <a:tcPr anchor="ctr"/>
                </a:tc>
                <a:tc>
                  <a:txBody>
                    <a:bodyPr/>
                    <a:lstStyle/>
                    <a:p>
                      <a:pPr algn="ctr"/>
                      <a:r>
                        <a:rPr lang="en-GB" dirty="0"/>
                        <a:t>98.69%</a:t>
                      </a:r>
                      <a:endParaRPr lang="en-IN" dirty="0"/>
                    </a:p>
                  </a:txBody>
                  <a:tcPr anchor="ctr"/>
                </a:tc>
                <a:tc>
                  <a:txBody>
                    <a:bodyPr/>
                    <a:lstStyle/>
                    <a:p>
                      <a:pPr algn="ctr"/>
                      <a:r>
                        <a:rPr lang="en-GB" dirty="0"/>
                        <a:t>98.7%</a:t>
                      </a:r>
                      <a:endParaRPr lang="en-IN" dirty="0"/>
                    </a:p>
                  </a:txBody>
                  <a:tcPr anchor="ctr"/>
                </a:tc>
                <a:extLst>
                  <a:ext uri="{0D108BD9-81ED-4DB2-BD59-A6C34878D82A}">
                    <a16:rowId xmlns:a16="http://schemas.microsoft.com/office/drawing/2014/main" val="4243714885"/>
                  </a:ext>
                </a:extLst>
              </a:tr>
              <a:tr h="370840">
                <a:tc>
                  <a:txBody>
                    <a:bodyPr/>
                    <a:lstStyle/>
                    <a:p>
                      <a:pPr algn="ctr"/>
                      <a:r>
                        <a:rPr lang="en-GB" dirty="0"/>
                        <a:t>Random Forest Regression</a:t>
                      </a:r>
                      <a:endParaRPr lang="en-IN" dirty="0"/>
                    </a:p>
                  </a:txBody>
                  <a:tcPr anchor="ctr"/>
                </a:tc>
                <a:tc>
                  <a:txBody>
                    <a:bodyPr/>
                    <a:lstStyle/>
                    <a:p>
                      <a:pPr algn="ctr"/>
                      <a:r>
                        <a:rPr lang="en-GB" dirty="0"/>
                        <a:t>99%</a:t>
                      </a:r>
                      <a:endParaRPr lang="en-IN" dirty="0"/>
                    </a:p>
                  </a:txBody>
                  <a:tcPr anchor="ctr"/>
                </a:tc>
                <a:tc>
                  <a:txBody>
                    <a:bodyPr/>
                    <a:lstStyle/>
                    <a:p>
                      <a:pPr algn="ctr"/>
                      <a:r>
                        <a:rPr lang="en-GB" dirty="0"/>
                        <a:t>99.03%</a:t>
                      </a:r>
                      <a:endParaRPr lang="en-IN" dirty="0"/>
                    </a:p>
                  </a:txBody>
                  <a:tcPr anchor="ctr"/>
                </a:tc>
                <a:extLst>
                  <a:ext uri="{0D108BD9-81ED-4DB2-BD59-A6C34878D82A}">
                    <a16:rowId xmlns:a16="http://schemas.microsoft.com/office/drawing/2014/main" val="1540947173"/>
                  </a:ext>
                </a:extLst>
              </a:tr>
            </a:tbl>
          </a:graphicData>
        </a:graphic>
      </p:graphicFrame>
    </p:spTree>
    <p:extLst>
      <p:ext uri="{BB962C8B-B14F-4D97-AF65-F5344CB8AC3E}">
        <p14:creationId xmlns:p14="http://schemas.microsoft.com/office/powerpoint/2010/main" val="3994904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C0A6F-F034-42C6-9C7F-91B03C513DD6}"/>
              </a:ext>
            </a:extLst>
          </p:cNvPr>
          <p:cNvSpPr>
            <a:spLocks noGrp="1"/>
          </p:cNvSpPr>
          <p:nvPr>
            <p:ph type="title"/>
          </p:nvPr>
        </p:nvSpPr>
        <p:spPr/>
        <p:txBody>
          <a:bodyPr/>
          <a:lstStyle/>
          <a:p>
            <a:r>
              <a:rPr lang="en-GB" dirty="0"/>
              <a:t>Model Building and Evaluation</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B7BED17-17B7-47BC-8D69-D2A1C8D37772}"/>
                  </a:ext>
                </a:extLst>
              </p:cNvPr>
              <p:cNvSpPr>
                <a:spLocks noGrp="1"/>
              </p:cNvSpPr>
              <p:nvPr>
                <p:ph idx="1"/>
              </p:nvPr>
            </p:nvSpPr>
            <p:spPr/>
            <p:txBody>
              <a:bodyPr/>
              <a:lstStyle/>
              <a:p>
                <a:r>
                  <a:rPr lang="en-GB" dirty="0"/>
                  <a:t>With the final version of data, several models were run and compared. All of the models were evaluated on two metrics – the Coefficient of Determination, </a:t>
                </a:r>
                <a14:m>
                  <m:oMath xmlns:m="http://schemas.openxmlformats.org/officeDocument/2006/math">
                    <m:sSup>
                      <m:sSupPr>
                        <m:ctrlPr>
                          <a:rPr lang="en-GB" i="1" smtClean="0">
                            <a:latin typeface="Cambria Math" panose="02040503050406030204" pitchFamily="18" charset="0"/>
                          </a:rPr>
                        </m:ctrlPr>
                      </m:sSupPr>
                      <m:e>
                        <m:r>
                          <a:rPr lang="en-GB" b="0" i="1" smtClean="0">
                            <a:latin typeface="Cambria Math" panose="02040503050406030204" pitchFamily="18" charset="0"/>
                          </a:rPr>
                          <m:t>𝑅</m:t>
                        </m:r>
                      </m:e>
                      <m:sup>
                        <m:r>
                          <a:rPr lang="en-GB" i="1" smtClean="0">
                            <a:latin typeface="Cambria Math" panose="02040503050406030204" pitchFamily="18" charset="0"/>
                          </a:rPr>
                          <m:t>2</m:t>
                        </m:r>
                      </m:sup>
                    </m:sSup>
                  </m:oMath>
                </a14:m>
                <a:r>
                  <a:rPr lang="en-IN" dirty="0"/>
                  <a:t>, and the Root Mean Squared Error or RMSE. The </a:t>
                </a:r>
                <a14:m>
                  <m:oMath xmlns:m="http://schemas.openxmlformats.org/officeDocument/2006/math">
                    <m:sSup>
                      <m:sSupPr>
                        <m:ctrlPr>
                          <a:rPr lang="en-GB" i="1">
                            <a:latin typeface="Cambria Math" panose="02040503050406030204" pitchFamily="18" charset="0"/>
                          </a:rPr>
                        </m:ctrlPr>
                      </m:sSupPr>
                      <m:e>
                        <m:r>
                          <a:rPr lang="en-GB" i="1">
                            <a:latin typeface="Cambria Math" panose="02040503050406030204" pitchFamily="18" charset="0"/>
                          </a:rPr>
                          <m:t>𝑅</m:t>
                        </m:r>
                      </m:e>
                      <m:sup>
                        <m:r>
                          <a:rPr lang="en-GB" i="1">
                            <a:latin typeface="Cambria Math" panose="02040503050406030204" pitchFamily="18" charset="0"/>
                          </a:rPr>
                          <m:t>2</m:t>
                        </m:r>
                      </m:sup>
                    </m:sSup>
                  </m:oMath>
                </a14:m>
                <a:r>
                  <a:rPr lang="en-IN" dirty="0"/>
                  <a:t> is a score between 0 and 1, with higher being better. The RMSE tells us the error in our prediction, hence lower is better. Since we are predicting prices, the unit of RMSE is US$ (which is the unit of our target variable). </a:t>
                </a:r>
              </a:p>
              <a:p>
                <a:r>
                  <a:rPr lang="en-IN" dirty="0"/>
                  <a:t>The next slide shows a comparison matrix of the various models that were run.</a:t>
                </a:r>
              </a:p>
            </p:txBody>
          </p:sp>
        </mc:Choice>
        <mc:Fallback>
          <p:sp>
            <p:nvSpPr>
              <p:cNvPr id="3" name="Content Placeholder 2">
                <a:extLst>
                  <a:ext uri="{FF2B5EF4-FFF2-40B4-BE49-F238E27FC236}">
                    <a16:creationId xmlns:a16="http://schemas.microsoft.com/office/drawing/2014/main" id="{1B7BED17-17B7-47BC-8D69-D2A1C8D37772}"/>
                  </a:ext>
                </a:extLst>
              </p:cNvPr>
              <p:cNvSpPr>
                <a:spLocks noGrp="1" noRot="1" noChangeAspect="1" noMove="1" noResize="1" noEditPoints="1" noAdjustHandles="1" noChangeArrowheads="1" noChangeShapeType="1" noTextEdit="1"/>
              </p:cNvSpPr>
              <p:nvPr>
                <p:ph idx="1"/>
              </p:nvPr>
            </p:nvSpPr>
            <p:spPr>
              <a:blipFill>
                <a:blip r:embed="rId2"/>
                <a:stretch>
                  <a:fillRect l="-571" t="-177"/>
                </a:stretch>
              </a:blipFill>
            </p:spPr>
            <p:txBody>
              <a:bodyPr/>
              <a:lstStyle/>
              <a:p>
                <a:r>
                  <a:rPr lang="en-IN">
                    <a:noFill/>
                  </a:rPr>
                  <a:t> </a:t>
                </a:r>
              </a:p>
            </p:txBody>
          </p:sp>
        </mc:Fallback>
      </mc:AlternateContent>
    </p:spTree>
    <p:extLst>
      <p:ext uri="{BB962C8B-B14F-4D97-AF65-F5344CB8AC3E}">
        <p14:creationId xmlns:p14="http://schemas.microsoft.com/office/powerpoint/2010/main" val="3683502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2" name="Table 2">
                <a:extLst>
                  <a:ext uri="{FF2B5EF4-FFF2-40B4-BE49-F238E27FC236}">
                    <a16:creationId xmlns:a16="http://schemas.microsoft.com/office/drawing/2014/main" id="{8F177CAF-CCDE-4EE0-A8A5-3889CD8DA857}"/>
                  </a:ext>
                </a:extLst>
              </p:cNvPr>
              <p:cNvGraphicFramePr>
                <a:graphicFrameLocks noGrp="1"/>
              </p:cNvGraphicFramePr>
              <p:nvPr>
                <p:extLst>
                  <p:ext uri="{D42A27DB-BD31-4B8C-83A1-F6EECF244321}">
                    <p14:modId xmlns:p14="http://schemas.microsoft.com/office/powerpoint/2010/main" val="777084331"/>
                  </p:ext>
                </p:extLst>
              </p:nvPr>
            </p:nvGraphicFramePr>
            <p:xfrm>
              <a:off x="929639" y="151475"/>
              <a:ext cx="10133217" cy="5753918"/>
            </p:xfrm>
            <a:graphic>
              <a:graphicData uri="http://schemas.openxmlformats.org/drawingml/2006/table">
                <a:tbl>
                  <a:tblPr firstRow="1" bandRow="1">
                    <a:tableStyleId>{00A15C55-8517-42AA-B614-E9B94910E393}</a:tableStyleId>
                  </a:tblPr>
                  <a:tblGrid>
                    <a:gridCol w="5471161">
                      <a:extLst>
                        <a:ext uri="{9D8B030D-6E8A-4147-A177-3AD203B41FA5}">
                          <a16:colId xmlns:a16="http://schemas.microsoft.com/office/drawing/2014/main" val="451320705"/>
                        </a:ext>
                      </a:extLst>
                    </a:gridCol>
                    <a:gridCol w="2319251">
                      <a:extLst>
                        <a:ext uri="{9D8B030D-6E8A-4147-A177-3AD203B41FA5}">
                          <a16:colId xmlns:a16="http://schemas.microsoft.com/office/drawing/2014/main" val="1394107441"/>
                        </a:ext>
                      </a:extLst>
                    </a:gridCol>
                    <a:gridCol w="2342805">
                      <a:extLst>
                        <a:ext uri="{9D8B030D-6E8A-4147-A177-3AD203B41FA5}">
                          <a16:colId xmlns:a16="http://schemas.microsoft.com/office/drawing/2014/main" val="2004641772"/>
                        </a:ext>
                      </a:extLst>
                    </a:gridCol>
                  </a:tblGrid>
                  <a:tr h="541838">
                    <a:tc>
                      <a:txBody>
                        <a:bodyPr/>
                        <a:lstStyle/>
                        <a:p>
                          <a:pPr algn="ctr"/>
                          <a:r>
                            <a:rPr lang="en-GB" dirty="0"/>
                            <a:t>Model</a:t>
                          </a:r>
                          <a:endParaRPr lang="en-IN" dirty="0"/>
                        </a:p>
                      </a:txBody>
                      <a:tcPr anchor="ctr"/>
                    </a:tc>
                    <a:tc>
                      <a:txBody>
                        <a:bodyPr/>
                        <a:lstStyle/>
                        <a:p>
                          <a:pPr algn="ctr"/>
                          <a14:m>
                            <m:oMath xmlns:m="http://schemas.openxmlformats.org/officeDocument/2006/math">
                              <m:sSup>
                                <m:sSupPr>
                                  <m:ctrlPr>
                                    <a:rPr lang="en-IN" smtClean="0"/>
                                  </m:ctrlPr>
                                </m:sSupPr>
                                <m:e>
                                  <m:r>
                                    <a:rPr lang="en-GB" b="1" smtClean="0"/>
                                    <m:t>𝑹</m:t>
                                  </m:r>
                                </m:e>
                                <m:sup>
                                  <m:r>
                                    <a:rPr lang="en-IN" smtClean="0"/>
                                    <m:t>2</m:t>
                                  </m:r>
                                </m:sup>
                              </m:sSup>
                            </m:oMath>
                          </a14:m>
                          <a:r>
                            <a:rPr lang="en-IN" dirty="0"/>
                            <a:t> Score</a:t>
                          </a:r>
                        </a:p>
                      </a:txBody>
                      <a:tcPr anchor="ctr"/>
                    </a:tc>
                    <a:tc>
                      <a:txBody>
                        <a:bodyPr/>
                        <a:lstStyle/>
                        <a:p>
                          <a:pPr algn="ctr"/>
                          <a:r>
                            <a:rPr lang="en-GB" dirty="0"/>
                            <a:t>RMSE score (US$)</a:t>
                          </a:r>
                          <a:endParaRPr lang="en-IN" dirty="0"/>
                        </a:p>
                      </a:txBody>
                      <a:tcPr anchor="ctr"/>
                    </a:tc>
                    <a:extLst>
                      <a:ext uri="{0D108BD9-81ED-4DB2-BD59-A6C34878D82A}">
                        <a16:rowId xmlns:a16="http://schemas.microsoft.com/office/drawing/2014/main" val="1868135116"/>
                      </a:ext>
                    </a:extLst>
                  </a:tr>
                  <a:tr h="579120">
                    <a:tc>
                      <a:txBody>
                        <a:bodyPr/>
                        <a:lstStyle/>
                        <a:p>
                          <a:pPr algn="ctr"/>
                          <a:r>
                            <a:rPr lang="en-GB" sz="1600" dirty="0"/>
                            <a:t>Linear Regression</a:t>
                          </a:r>
                          <a:endParaRPr lang="en-IN" sz="1600" dirty="0"/>
                        </a:p>
                      </a:txBody>
                      <a:tcPr anchor="ctr"/>
                    </a:tc>
                    <a:tc>
                      <a:txBody>
                        <a:bodyPr/>
                        <a:lstStyle/>
                        <a:p>
                          <a:pPr algn="ctr"/>
                          <a:r>
                            <a:rPr lang="en-GB" sz="1600" dirty="0"/>
                            <a:t>22.42%</a:t>
                          </a:r>
                          <a:endParaRPr lang="en-IN" sz="1600" dirty="0"/>
                        </a:p>
                      </a:txBody>
                      <a:tcPr anchor="ctr"/>
                    </a:tc>
                    <a:tc>
                      <a:txBody>
                        <a:bodyPr/>
                        <a:lstStyle/>
                        <a:p>
                          <a:pPr algn="ctr"/>
                          <a:r>
                            <a:rPr lang="en-GB" sz="1600" dirty="0"/>
                            <a:t>149.82</a:t>
                          </a:r>
                          <a:endParaRPr lang="en-IN" sz="1600" dirty="0"/>
                        </a:p>
                      </a:txBody>
                      <a:tcPr anchor="ctr"/>
                    </a:tc>
                    <a:extLst>
                      <a:ext uri="{0D108BD9-81ED-4DB2-BD59-A6C34878D82A}">
                        <a16:rowId xmlns:a16="http://schemas.microsoft.com/office/drawing/2014/main" val="895917544"/>
                      </a:ext>
                    </a:extLst>
                  </a:tr>
                  <a:tr h="579120">
                    <a:tc>
                      <a:txBody>
                        <a:bodyPr/>
                        <a:lstStyle/>
                        <a:p>
                          <a:pPr algn="ctr"/>
                          <a:r>
                            <a:rPr lang="en-GB" sz="1600" dirty="0"/>
                            <a:t>Decision Tree Regression</a:t>
                          </a:r>
                          <a:endParaRPr lang="en-IN" sz="1600" dirty="0"/>
                        </a:p>
                      </a:txBody>
                      <a:tcPr anchor="ctr"/>
                    </a:tc>
                    <a:tc>
                      <a:txBody>
                        <a:bodyPr/>
                        <a:lstStyle/>
                        <a:p>
                          <a:pPr algn="ctr"/>
                          <a:r>
                            <a:rPr lang="en-GB" sz="1600" dirty="0"/>
                            <a:t>98.64%</a:t>
                          </a:r>
                          <a:endParaRPr lang="en-IN" sz="1600" dirty="0"/>
                        </a:p>
                      </a:txBody>
                      <a:tcPr anchor="ctr"/>
                    </a:tc>
                    <a:tc>
                      <a:txBody>
                        <a:bodyPr/>
                        <a:lstStyle/>
                        <a:p>
                          <a:pPr algn="ctr"/>
                          <a:r>
                            <a:rPr lang="en-GB" sz="1600" dirty="0"/>
                            <a:t>19.82</a:t>
                          </a:r>
                          <a:endParaRPr lang="en-IN" sz="1600" dirty="0"/>
                        </a:p>
                      </a:txBody>
                      <a:tcPr anchor="ctr"/>
                    </a:tc>
                    <a:extLst>
                      <a:ext uri="{0D108BD9-81ED-4DB2-BD59-A6C34878D82A}">
                        <a16:rowId xmlns:a16="http://schemas.microsoft.com/office/drawing/2014/main" val="967385809"/>
                      </a:ext>
                    </a:extLst>
                  </a:tr>
                  <a:tr h="579120">
                    <a:tc>
                      <a:txBody>
                        <a:bodyPr/>
                        <a:lstStyle/>
                        <a:p>
                          <a:pPr algn="ctr"/>
                          <a:r>
                            <a:rPr lang="en-GB" sz="1600" dirty="0"/>
                            <a:t>Cut-Down Decision Tree (max_depth=15, max_features=‘sqrt’)</a:t>
                          </a:r>
                          <a:endParaRPr lang="en-IN" sz="1600" dirty="0"/>
                        </a:p>
                      </a:txBody>
                      <a:tcPr anchor="ctr"/>
                    </a:tc>
                    <a:tc>
                      <a:txBody>
                        <a:bodyPr/>
                        <a:lstStyle/>
                        <a:p>
                          <a:pPr algn="ctr"/>
                          <a:r>
                            <a:rPr lang="en-GB" sz="1600" dirty="0"/>
                            <a:t>95.81%</a:t>
                          </a:r>
                          <a:endParaRPr lang="en-IN" sz="1600" dirty="0"/>
                        </a:p>
                      </a:txBody>
                      <a:tcPr anchor="ctr"/>
                    </a:tc>
                    <a:tc>
                      <a:txBody>
                        <a:bodyPr/>
                        <a:lstStyle/>
                        <a:p>
                          <a:pPr algn="ctr"/>
                          <a:r>
                            <a:rPr lang="en-GB" sz="1600" dirty="0"/>
                            <a:t>34.84</a:t>
                          </a:r>
                          <a:endParaRPr lang="en-IN" sz="1600" dirty="0"/>
                        </a:p>
                      </a:txBody>
                      <a:tcPr anchor="ctr"/>
                    </a:tc>
                    <a:extLst>
                      <a:ext uri="{0D108BD9-81ED-4DB2-BD59-A6C34878D82A}">
                        <a16:rowId xmlns:a16="http://schemas.microsoft.com/office/drawing/2014/main" val="3931017063"/>
                      </a:ext>
                    </a:extLst>
                  </a:tr>
                  <a:tr h="579120">
                    <a:tc>
                      <a:txBody>
                        <a:bodyPr/>
                        <a:lstStyle/>
                        <a:p>
                          <a:pPr algn="ctr"/>
                          <a:r>
                            <a:rPr lang="en-GB" sz="1600" dirty="0"/>
                            <a:t>Random Forest Regression(200 estimators)</a:t>
                          </a:r>
                          <a:endParaRPr lang="en-IN" sz="1600" dirty="0"/>
                        </a:p>
                      </a:txBody>
                      <a:tcPr anchor="ctr"/>
                    </a:tc>
                    <a:tc>
                      <a:txBody>
                        <a:bodyPr/>
                        <a:lstStyle/>
                        <a:p>
                          <a:pPr algn="ctr"/>
                          <a:r>
                            <a:rPr lang="en-GB" sz="1600" dirty="0"/>
                            <a:t>98.9%</a:t>
                          </a:r>
                          <a:endParaRPr lang="en-IN" sz="1600" dirty="0"/>
                        </a:p>
                      </a:txBody>
                      <a:tcPr anchor="ctr"/>
                    </a:tc>
                    <a:tc>
                      <a:txBody>
                        <a:bodyPr/>
                        <a:lstStyle/>
                        <a:p>
                          <a:pPr algn="ctr"/>
                          <a:r>
                            <a:rPr lang="en-GB" sz="1600" dirty="0"/>
                            <a:t>17.81</a:t>
                          </a:r>
                          <a:endParaRPr lang="en-IN" sz="1600" dirty="0"/>
                        </a:p>
                      </a:txBody>
                      <a:tcPr anchor="ctr"/>
                    </a:tc>
                    <a:extLst>
                      <a:ext uri="{0D108BD9-81ED-4DB2-BD59-A6C34878D82A}">
                        <a16:rowId xmlns:a16="http://schemas.microsoft.com/office/drawing/2014/main" val="3353080134"/>
                      </a:ext>
                    </a:extLst>
                  </a:tr>
                  <a:tr h="579120">
                    <a:tc>
                      <a:txBody>
                        <a:bodyPr/>
                        <a:lstStyle/>
                        <a:p>
                          <a:pPr algn="ctr"/>
                          <a:r>
                            <a:rPr lang="en-GB" sz="1600" dirty="0"/>
                            <a:t>Random Forest (min_samples_split=100, max_features=‘sqrt’, max_samples=0.7)</a:t>
                          </a:r>
                          <a:endParaRPr lang="en-IN" sz="1600" dirty="0"/>
                        </a:p>
                      </a:txBody>
                      <a:tcPr anchor="ctr"/>
                    </a:tc>
                    <a:tc>
                      <a:txBody>
                        <a:bodyPr/>
                        <a:lstStyle/>
                        <a:p>
                          <a:pPr algn="ctr"/>
                          <a:r>
                            <a:rPr lang="en-GB" sz="1600" dirty="0"/>
                            <a:t>97.26%</a:t>
                          </a:r>
                          <a:endParaRPr lang="en-IN" sz="1600" dirty="0"/>
                        </a:p>
                      </a:txBody>
                      <a:tcPr anchor="ctr"/>
                    </a:tc>
                    <a:tc>
                      <a:txBody>
                        <a:bodyPr/>
                        <a:lstStyle/>
                        <a:p>
                          <a:pPr algn="ctr"/>
                          <a:r>
                            <a:rPr lang="en-GB" sz="1600" dirty="0"/>
                            <a:t>28.14</a:t>
                          </a:r>
                          <a:endParaRPr lang="en-IN" sz="1600" dirty="0"/>
                        </a:p>
                      </a:txBody>
                      <a:tcPr anchor="ctr"/>
                    </a:tc>
                    <a:extLst>
                      <a:ext uri="{0D108BD9-81ED-4DB2-BD59-A6C34878D82A}">
                        <a16:rowId xmlns:a16="http://schemas.microsoft.com/office/drawing/2014/main" val="683403112"/>
                      </a:ext>
                    </a:extLst>
                  </a:tr>
                  <a:tr h="579120">
                    <a:tc>
                      <a:txBody>
                        <a:bodyPr/>
                        <a:lstStyle/>
                        <a:p>
                          <a:pPr algn="ctr"/>
                          <a:r>
                            <a:rPr lang="en-GB" sz="1600" dirty="0"/>
                            <a:t>Ada Boost Regressor</a:t>
                          </a:r>
                          <a:endParaRPr lang="en-IN" sz="1600" dirty="0"/>
                        </a:p>
                      </a:txBody>
                      <a:tcPr anchor="ctr"/>
                    </a:tc>
                    <a:tc>
                      <a:txBody>
                        <a:bodyPr/>
                        <a:lstStyle/>
                        <a:p>
                          <a:pPr algn="ctr"/>
                          <a:r>
                            <a:rPr lang="en-GB" sz="1600" dirty="0"/>
                            <a:t>5.45%</a:t>
                          </a:r>
                          <a:endParaRPr lang="en-IN" sz="1600" dirty="0"/>
                        </a:p>
                      </a:txBody>
                      <a:tcPr anchor="ctr"/>
                    </a:tc>
                    <a:tc>
                      <a:txBody>
                        <a:bodyPr/>
                        <a:lstStyle/>
                        <a:p>
                          <a:pPr algn="ctr"/>
                          <a:r>
                            <a:rPr lang="en-GB" sz="1600" dirty="0"/>
                            <a:t>165.40</a:t>
                          </a:r>
                          <a:endParaRPr lang="en-IN" sz="1600" dirty="0"/>
                        </a:p>
                      </a:txBody>
                      <a:tcPr anchor="ctr"/>
                    </a:tc>
                    <a:extLst>
                      <a:ext uri="{0D108BD9-81ED-4DB2-BD59-A6C34878D82A}">
                        <a16:rowId xmlns:a16="http://schemas.microsoft.com/office/drawing/2014/main" val="1120975065"/>
                      </a:ext>
                    </a:extLst>
                  </a:tr>
                  <a:tr h="579120">
                    <a:tc>
                      <a:txBody>
                        <a:bodyPr/>
                        <a:lstStyle/>
                        <a:p>
                          <a:pPr algn="ctr"/>
                          <a:r>
                            <a:rPr lang="en-GB" sz="1600" dirty="0"/>
                            <a:t>Ada Boost (base_estimator: Decision Tree with max_depth 5)</a:t>
                          </a:r>
                          <a:endParaRPr lang="en-IN" sz="1600" dirty="0"/>
                        </a:p>
                      </a:txBody>
                      <a:tcPr anchor="ctr"/>
                    </a:tc>
                    <a:tc>
                      <a:txBody>
                        <a:bodyPr/>
                        <a:lstStyle/>
                        <a:p>
                          <a:pPr algn="ctr"/>
                          <a:r>
                            <a:rPr lang="en-GB" sz="1600" dirty="0"/>
                            <a:t>46.85%</a:t>
                          </a:r>
                          <a:endParaRPr lang="en-IN" sz="1600" dirty="0"/>
                        </a:p>
                      </a:txBody>
                      <a:tcPr anchor="ctr"/>
                    </a:tc>
                    <a:tc>
                      <a:txBody>
                        <a:bodyPr/>
                        <a:lstStyle/>
                        <a:p>
                          <a:pPr algn="ctr"/>
                          <a:r>
                            <a:rPr lang="en-GB" sz="1600" dirty="0"/>
                            <a:t>124.01</a:t>
                          </a:r>
                          <a:endParaRPr lang="en-IN" sz="1600" dirty="0"/>
                        </a:p>
                      </a:txBody>
                      <a:tcPr anchor="ctr"/>
                    </a:tc>
                    <a:extLst>
                      <a:ext uri="{0D108BD9-81ED-4DB2-BD59-A6C34878D82A}">
                        <a16:rowId xmlns:a16="http://schemas.microsoft.com/office/drawing/2014/main" val="2735465943"/>
                      </a:ext>
                    </a:extLst>
                  </a:tr>
                  <a:tr h="579120">
                    <a:tc>
                      <a:txBody>
                        <a:bodyPr/>
                        <a:lstStyle/>
                        <a:p>
                          <a:pPr algn="ctr"/>
                          <a:r>
                            <a:rPr lang="en-GB" sz="1600" dirty="0"/>
                            <a:t>Gradient Boosting Regressor</a:t>
                          </a:r>
                          <a:endParaRPr lang="en-IN" sz="1600" dirty="0"/>
                        </a:p>
                      </a:txBody>
                      <a:tcPr anchor="ctr"/>
                    </a:tc>
                    <a:tc>
                      <a:txBody>
                        <a:bodyPr/>
                        <a:lstStyle/>
                        <a:p>
                          <a:pPr algn="ctr"/>
                          <a:r>
                            <a:rPr lang="en-GB" sz="1600" dirty="0"/>
                            <a:t>79.17%</a:t>
                          </a:r>
                          <a:endParaRPr lang="en-IN" sz="1600" dirty="0"/>
                        </a:p>
                      </a:txBody>
                      <a:tcPr anchor="ctr"/>
                    </a:tc>
                    <a:tc>
                      <a:txBody>
                        <a:bodyPr/>
                        <a:lstStyle/>
                        <a:p>
                          <a:pPr algn="ctr"/>
                          <a:r>
                            <a:rPr lang="en-GB" sz="1600" dirty="0"/>
                            <a:t>77.64</a:t>
                          </a:r>
                          <a:endParaRPr lang="en-IN" sz="1600" dirty="0"/>
                        </a:p>
                      </a:txBody>
                      <a:tcPr anchor="ctr"/>
                    </a:tc>
                    <a:extLst>
                      <a:ext uri="{0D108BD9-81ED-4DB2-BD59-A6C34878D82A}">
                        <a16:rowId xmlns:a16="http://schemas.microsoft.com/office/drawing/2014/main" val="3327244733"/>
                      </a:ext>
                    </a:extLst>
                  </a:tr>
                  <a:tr h="579120">
                    <a:tc>
                      <a:txBody>
                        <a:bodyPr/>
                        <a:lstStyle/>
                        <a:p>
                          <a:pPr algn="ctr"/>
                          <a:r>
                            <a:rPr lang="en-GB" sz="1600" dirty="0"/>
                            <a:t>XGBoost Regressor</a:t>
                          </a:r>
                          <a:endParaRPr lang="en-IN" sz="1600" dirty="0"/>
                        </a:p>
                      </a:txBody>
                      <a:tcPr anchor="ctr"/>
                    </a:tc>
                    <a:tc>
                      <a:txBody>
                        <a:bodyPr/>
                        <a:lstStyle/>
                        <a:p>
                          <a:pPr algn="ctr"/>
                          <a:r>
                            <a:rPr lang="en-GB" sz="1600" dirty="0"/>
                            <a:t>98%</a:t>
                          </a:r>
                          <a:endParaRPr lang="en-IN" sz="1600" dirty="0"/>
                        </a:p>
                      </a:txBody>
                      <a:tcPr anchor="ctr"/>
                    </a:tc>
                    <a:tc>
                      <a:txBody>
                        <a:bodyPr/>
                        <a:lstStyle/>
                        <a:p>
                          <a:pPr algn="ctr"/>
                          <a:r>
                            <a:rPr lang="en-GB" sz="1600" dirty="0"/>
                            <a:t>24.06</a:t>
                          </a:r>
                          <a:endParaRPr lang="en-IN" sz="1600" dirty="0"/>
                        </a:p>
                      </a:txBody>
                      <a:tcPr anchor="ctr"/>
                    </a:tc>
                    <a:extLst>
                      <a:ext uri="{0D108BD9-81ED-4DB2-BD59-A6C34878D82A}">
                        <a16:rowId xmlns:a16="http://schemas.microsoft.com/office/drawing/2014/main" val="725855378"/>
                      </a:ext>
                    </a:extLst>
                  </a:tr>
                </a:tbl>
              </a:graphicData>
            </a:graphic>
          </p:graphicFrame>
        </mc:Choice>
        <mc:Fallback>
          <p:graphicFrame>
            <p:nvGraphicFramePr>
              <p:cNvPr id="2" name="Table 2">
                <a:extLst>
                  <a:ext uri="{FF2B5EF4-FFF2-40B4-BE49-F238E27FC236}">
                    <a16:creationId xmlns:a16="http://schemas.microsoft.com/office/drawing/2014/main" id="{8F177CAF-CCDE-4EE0-A8A5-3889CD8DA857}"/>
                  </a:ext>
                </a:extLst>
              </p:cNvPr>
              <p:cNvGraphicFramePr>
                <a:graphicFrameLocks noGrp="1"/>
              </p:cNvGraphicFramePr>
              <p:nvPr>
                <p:extLst>
                  <p:ext uri="{D42A27DB-BD31-4B8C-83A1-F6EECF244321}">
                    <p14:modId xmlns:p14="http://schemas.microsoft.com/office/powerpoint/2010/main" val="777084331"/>
                  </p:ext>
                </p:extLst>
              </p:nvPr>
            </p:nvGraphicFramePr>
            <p:xfrm>
              <a:off x="929639" y="151475"/>
              <a:ext cx="10133217" cy="5753918"/>
            </p:xfrm>
            <a:graphic>
              <a:graphicData uri="http://schemas.openxmlformats.org/drawingml/2006/table">
                <a:tbl>
                  <a:tblPr firstRow="1" bandRow="1">
                    <a:tableStyleId>{00A15C55-8517-42AA-B614-E9B94910E393}</a:tableStyleId>
                  </a:tblPr>
                  <a:tblGrid>
                    <a:gridCol w="5471161">
                      <a:extLst>
                        <a:ext uri="{9D8B030D-6E8A-4147-A177-3AD203B41FA5}">
                          <a16:colId xmlns:a16="http://schemas.microsoft.com/office/drawing/2014/main" val="451320705"/>
                        </a:ext>
                      </a:extLst>
                    </a:gridCol>
                    <a:gridCol w="2319251">
                      <a:extLst>
                        <a:ext uri="{9D8B030D-6E8A-4147-A177-3AD203B41FA5}">
                          <a16:colId xmlns:a16="http://schemas.microsoft.com/office/drawing/2014/main" val="1394107441"/>
                        </a:ext>
                      </a:extLst>
                    </a:gridCol>
                    <a:gridCol w="2342805">
                      <a:extLst>
                        <a:ext uri="{9D8B030D-6E8A-4147-A177-3AD203B41FA5}">
                          <a16:colId xmlns:a16="http://schemas.microsoft.com/office/drawing/2014/main" val="2004641772"/>
                        </a:ext>
                      </a:extLst>
                    </a:gridCol>
                  </a:tblGrid>
                  <a:tr h="541838">
                    <a:tc>
                      <a:txBody>
                        <a:bodyPr/>
                        <a:lstStyle/>
                        <a:p>
                          <a:pPr algn="ctr"/>
                          <a:r>
                            <a:rPr lang="en-GB" dirty="0"/>
                            <a:t>Model</a:t>
                          </a:r>
                          <a:endParaRPr lang="en-IN" dirty="0"/>
                        </a:p>
                      </a:txBody>
                      <a:tcPr anchor="ctr"/>
                    </a:tc>
                    <a:tc>
                      <a:txBody>
                        <a:bodyPr/>
                        <a:lstStyle/>
                        <a:p>
                          <a:endParaRPr lang="en-US"/>
                        </a:p>
                      </a:txBody>
                      <a:tcPr anchor="ctr">
                        <a:blipFill>
                          <a:blip r:embed="rId2"/>
                          <a:stretch>
                            <a:fillRect l="-235958" t="-1124" r="-101837" b="-964045"/>
                          </a:stretch>
                        </a:blipFill>
                      </a:tcPr>
                    </a:tc>
                    <a:tc>
                      <a:txBody>
                        <a:bodyPr/>
                        <a:lstStyle/>
                        <a:p>
                          <a:pPr algn="ctr"/>
                          <a:r>
                            <a:rPr lang="en-GB" dirty="0"/>
                            <a:t>RMSE score (US$)</a:t>
                          </a:r>
                          <a:endParaRPr lang="en-IN" dirty="0"/>
                        </a:p>
                      </a:txBody>
                      <a:tcPr anchor="ctr"/>
                    </a:tc>
                    <a:extLst>
                      <a:ext uri="{0D108BD9-81ED-4DB2-BD59-A6C34878D82A}">
                        <a16:rowId xmlns:a16="http://schemas.microsoft.com/office/drawing/2014/main" val="1868135116"/>
                      </a:ext>
                    </a:extLst>
                  </a:tr>
                  <a:tr h="579120">
                    <a:tc>
                      <a:txBody>
                        <a:bodyPr/>
                        <a:lstStyle/>
                        <a:p>
                          <a:pPr algn="ctr"/>
                          <a:r>
                            <a:rPr lang="en-GB" sz="1600" dirty="0"/>
                            <a:t>Linear Regression</a:t>
                          </a:r>
                          <a:endParaRPr lang="en-IN" sz="1600" dirty="0"/>
                        </a:p>
                      </a:txBody>
                      <a:tcPr anchor="ctr"/>
                    </a:tc>
                    <a:tc>
                      <a:txBody>
                        <a:bodyPr/>
                        <a:lstStyle/>
                        <a:p>
                          <a:pPr algn="ctr"/>
                          <a:r>
                            <a:rPr lang="en-GB" sz="1600" dirty="0"/>
                            <a:t>22.42%</a:t>
                          </a:r>
                          <a:endParaRPr lang="en-IN" sz="1600" dirty="0"/>
                        </a:p>
                      </a:txBody>
                      <a:tcPr anchor="ctr"/>
                    </a:tc>
                    <a:tc>
                      <a:txBody>
                        <a:bodyPr/>
                        <a:lstStyle/>
                        <a:p>
                          <a:pPr algn="ctr"/>
                          <a:r>
                            <a:rPr lang="en-GB" sz="1600" dirty="0"/>
                            <a:t>149.82</a:t>
                          </a:r>
                          <a:endParaRPr lang="en-IN" sz="1600" dirty="0"/>
                        </a:p>
                      </a:txBody>
                      <a:tcPr anchor="ctr"/>
                    </a:tc>
                    <a:extLst>
                      <a:ext uri="{0D108BD9-81ED-4DB2-BD59-A6C34878D82A}">
                        <a16:rowId xmlns:a16="http://schemas.microsoft.com/office/drawing/2014/main" val="895917544"/>
                      </a:ext>
                    </a:extLst>
                  </a:tr>
                  <a:tr h="579120">
                    <a:tc>
                      <a:txBody>
                        <a:bodyPr/>
                        <a:lstStyle/>
                        <a:p>
                          <a:pPr algn="ctr"/>
                          <a:r>
                            <a:rPr lang="en-GB" sz="1600" dirty="0"/>
                            <a:t>Decision Tree Regression</a:t>
                          </a:r>
                          <a:endParaRPr lang="en-IN" sz="1600" dirty="0"/>
                        </a:p>
                      </a:txBody>
                      <a:tcPr anchor="ctr"/>
                    </a:tc>
                    <a:tc>
                      <a:txBody>
                        <a:bodyPr/>
                        <a:lstStyle/>
                        <a:p>
                          <a:pPr algn="ctr"/>
                          <a:r>
                            <a:rPr lang="en-GB" sz="1600" dirty="0"/>
                            <a:t>98.64%</a:t>
                          </a:r>
                          <a:endParaRPr lang="en-IN" sz="1600" dirty="0"/>
                        </a:p>
                      </a:txBody>
                      <a:tcPr anchor="ctr"/>
                    </a:tc>
                    <a:tc>
                      <a:txBody>
                        <a:bodyPr/>
                        <a:lstStyle/>
                        <a:p>
                          <a:pPr algn="ctr"/>
                          <a:r>
                            <a:rPr lang="en-GB" sz="1600" dirty="0"/>
                            <a:t>19.82</a:t>
                          </a:r>
                          <a:endParaRPr lang="en-IN" sz="1600" dirty="0"/>
                        </a:p>
                      </a:txBody>
                      <a:tcPr anchor="ctr"/>
                    </a:tc>
                    <a:extLst>
                      <a:ext uri="{0D108BD9-81ED-4DB2-BD59-A6C34878D82A}">
                        <a16:rowId xmlns:a16="http://schemas.microsoft.com/office/drawing/2014/main" val="967385809"/>
                      </a:ext>
                    </a:extLst>
                  </a:tr>
                  <a:tr h="579120">
                    <a:tc>
                      <a:txBody>
                        <a:bodyPr/>
                        <a:lstStyle/>
                        <a:p>
                          <a:pPr algn="ctr"/>
                          <a:r>
                            <a:rPr lang="en-GB" sz="1600" dirty="0"/>
                            <a:t>Cut-Down Decision Tree (max_depth=15, max_features=‘sqrt’)</a:t>
                          </a:r>
                          <a:endParaRPr lang="en-IN" sz="1600" dirty="0"/>
                        </a:p>
                      </a:txBody>
                      <a:tcPr anchor="ctr"/>
                    </a:tc>
                    <a:tc>
                      <a:txBody>
                        <a:bodyPr/>
                        <a:lstStyle/>
                        <a:p>
                          <a:pPr algn="ctr"/>
                          <a:r>
                            <a:rPr lang="en-GB" sz="1600" dirty="0"/>
                            <a:t>95.81%</a:t>
                          </a:r>
                          <a:endParaRPr lang="en-IN" sz="1600" dirty="0"/>
                        </a:p>
                      </a:txBody>
                      <a:tcPr anchor="ctr"/>
                    </a:tc>
                    <a:tc>
                      <a:txBody>
                        <a:bodyPr/>
                        <a:lstStyle/>
                        <a:p>
                          <a:pPr algn="ctr"/>
                          <a:r>
                            <a:rPr lang="en-GB" sz="1600" dirty="0"/>
                            <a:t>34.84</a:t>
                          </a:r>
                          <a:endParaRPr lang="en-IN" sz="1600" dirty="0"/>
                        </a:p>
                      </a:txBody>
                      <a:tcPr anchor="ctr"/>
                    </a:tc>
                    <a:extLst>
                      <a:ext uri="{0D108BD9-81ED-4DB2-BD59-A6C34878D82A}">
                        <a16:rowId xmlns:a16="http://schemas.microsoft.com/office/drawing/2014/main" val="3931017063"/>
                      </a:ext>
                    </a:extLst>
                  </a:tr>
                  <a:tr h="579120">
                    <a:tc>
                      <a:txBody>
                        <a:bodyPr/>
                        <a:lstStyle/>
                        <a:p>
                          <a:pPr algn="ctr"/>
                          <a:r>
                            <a:rPr lang="en-GB" sz="1600" dirty="0"/>
                            <a:t>Random Forest Regression(200 estimators)</a:t>
                          </a:r>
                          <a:endParaRPr lang="en-IN" sz="1600" dirty="0"/>
                        </a:p>
                      </a:txBody>
                      <a:tcPr anchor="ctr"/>
                    </a:tc>
                    <a:tc>
                      <a:txBody>
                        <a:bodyPr/>
                        <a:lstStyle/>
                        <a:p>
                          <a:pPr algn="ctr"/>
                          <a:r>
                            <a:rPr lang="en-GB" sz="1600" dirty="0"/>
                            <a:t>98.9%</a:t>
                          </a:r>
                          <a:endParaRPr lang="en-IN" sz="1600" dirty="0"/>
                        </a:p>
                      </a:txBody>
                      <a:tcPr anchor="ctr"/>
                    </a:tc>
                    <a:tc>
                      <a:txBody>
                        <a:bodyPr/>
                        <a:lstStyle/>
                        <a:p>
                          <a:pPr algn="ctr"/>
                          <a:r>
                            <a:rPr lang="en-GB" sz="1600" dirty="0"/>
                            <a:t>17.81</a:t>
                          </a:r>
                          <a:endParaRPr lang="en-IN" sz="1600" dirty="0"/>
                        </a:p>
                      </a:txBody>
                      <a:tcPr anchor="ctr"/>
                    </a:tc>
                    <a:extLst>
                      <a:ext uri="{0D108BD9-81ED-4DB2-BD59-A6C34878D82A}">
                        <a16:rowId xmlns:a16="http://schemas.microsoft.com/office/drawing/2014/main" val="3353080134"/>
                      </a:ext>
                    </a:extLst>
                  </a:tr>
                  <a:tr h="579120">
                    <a:tc>
                      <a:txBody>
                        <a:bodyPr/>
                        <a:lstStyle/>
                        <a:p>
                          <a:pPr algn="ctr"/>
                          <a:r>
                            <a:rPr lang="en-GB" sz="1600" dirty="0"/>
                            <a:t>Random Forest (min_samples_split=100, max_features=‘sqrt’, max_samples=0.7)</a:t>
                          </a:r>
                          <a:endParaRPr lang="en-IN" sz="1600" dirty="0"/>
                        </a:p>
                      </a:txBody>
                      <a:tcPr anchor="ctr"/>
                    </a:tc>
                    <a:tc>
                      <a:txBody>
                        <a:bodyPr/>
                        <a:lstStyle/>
                        <a:p>
                          <a:pPr algn="ctr"/>
                          <a:r>
                            <a:rPr lang="en-GB" sz="1600" dirty="0"/>
                            <a:t>97.26%</a:t>
                          </a:r>
                          <a:endParaRPr lang="en-IN" sz="1600" dirty="0"/>
                        </a:p>
                      </a:txBody>
                      <a:tcPr anchor="ctr"/>
                    </a:tc>
                    <a:tc>
                      <a:txBody>
                        <a:bodyPr/>
                        <a:lstStyle/>
                        <a:p>
                          <a:pPr algn="ctr"/>
                          <a:r>
                            <a:rPr lang="en-GB" sz="1600" dirty="0"/>
                            <a:t>28.14</a:t>
                          </a:r>
                          <a:endParaRPr lang="en-IN" sz="1600" dirty="0"/>
                        </a:p>
                      </a:txBody>
                      <a:tcPr anchor="ctr"/>
                    </a:tc>
                    <a:extLst>
                      <a:ext uri="{0D108BD9-81ED-4DB2-BD59-A6C34878D82A}">
                        <a16:rowId xmlns:a16="http://schemas.microsoft.com/office/drawing/2014/main" val="683403112"/>
                      </a:ext>
                    </a:extLst>
                  </a:tr>
                  <a:tr h="579120">
                    <a:tc>
                      <a:txBody>
                        <a:bodyPr/>
                        <a:lstStyle/>
                        <a:p>
                          <a:pPr algn="ctr"/>
                          <a:r>
                            <a:rPr lang="en-GB" sz="1600" dirty="0"/>
                            <a:t>Ada Boost Regressor</a:t>
                          </a:r>
                          <a:endParaRPr lang="en-IN" sz="1600" dirty="0"/>
                        </a:p>
                      </a:txBody>
                      <a:tcPr anchor="ctr"/>
                    </a:tc>
                    <a:tc>
                      <a:txBody>
                        <a:bodyPr/>
                        <a:lstStyle/>
                        <a:p>
                          <a:pPr algn="ctr"/>
                          <a:r>
                            <a:rPr lang="en-GB" sz="1600" dirty="0"/>
                            <a:t>5.45%</a:t>
                          </a:r>
                          <a:endParaRPr lang="en-IN" sz="1600" dirty="0"/>
                        </a:p>
                      </a:txBody>
                      <a:tcPr anchor="ctr"/>
                    </a:tc>
                    <a:tc>
                      <a:txBody>
                        <a:bodyPr/>
                        <a:lstStyle/>
                        <a:p>
                          <a:pPr algn="ctr"/>
                          <a:r>
                            <a:rPr lang="en-GB" sz="1600" dirty="0"/>
                            <a:t>165.40</a:t>
                          </a:r>
                          <a:endParaRPr lang="en-IN" sz="1600" dirty="0"/>
                        </a:p>
                      </a:txBody>
                      <a:tcPr anchor="ctr"/>
                    </a:tc>
                    <a:extLst>
                      <a:ext uri="{0D108BD9-81ED-4DB2-BD59-A6C34878D82A}">
                        <a16:rowId xmlns:a16="http://schemas.microsoft.com/office/drawing/2014/main" val="1120975065"/>
                      </a:ext>
                    </a:extLst>
                  </a:tr>
                  <a:tr h="579120">
                    <a:tc>
                      <a:txBody>
                        <a:bodyPr/>
                        <a:lstStyle/>
                        <a:p>
                          <a:pPr algn="ctr"/>
                          <a:r>
                            <a:rPr lang="en-GB" sz="1600" dirty="0"/>
                            <a:t>Ada Boost (base_estimator: Decision Tree with max_depth 5)</a:t>
                          </a:r>
                          <a:endParaRPr lang="en-IN" sz="1600" dirty="0"/>
                        </a:p>
                      </a:txBody>
                      <a:tcPr anchor="ctr"/>
                    </a:tc>
                    <a:tc>
                      <a:txBody>
                        <a:bodyPr/>
                        <a:lstStyle/>
                        <a:p>
                          <a:pPr algn="ctr"/>
                          <a:r>
                            <a:rPr lang="en-GB" sz="1600" dirty="0"/>
                            <a:t>46.85%</a:t>
                          </a:r>
                          <a:endParaRPr lang="en-IN" sz="1600" dirty="0"/>
                        </a:p>
                      </a:txBody>
                      <a:tcPr anchor="ctr"/>
                    </a:tc>
                    <a:tc>
                      <a:txBody>
                        <a:bodyPr/>
                        <a:lstStyle/>
                        <a:p>
                          <a:pPr algn="ctr"/>
                          <a:r>
                            <a:rPr lang="en-GB" sz="1600" dirty="0"/>
                            <a:t>124.01</a:t>
                          </a:r>
                          <a:endParaRPr lang="en-IN" sz="1600" dirty="0"/>
                        </a:p>
                      </a:txBody>
                      <a:tcPr anchor="ctr"/>
                    </a:tc>
                    <a:extLst>
                      <a:ext uri="{0D108BD9-81ED-4DB2-BD59-A6C34878D82A}">
                        <a16:rowId xmlns:a16="http://schemas.microsoft.com/office/drawing/2014/main" val="2735465943"/>
                      </a:ext>
                    </a:extLst>
                  </a:tr>
                  <a:tr h="579120">
                    <a:tc>
                      <a:txBody>
                        <a:bodyPr/>
                        <a:lstStyle/>
                        <a:p>
                          <a:pPr algn="ctr"/>
                          <a:r>
                            <a:rPr lang="en-GB" sz="1600" dirty="0"/>
                            <a:t>Gradient Boosting Regressor</a:t>
                          </a:r>
                          <a:endParaRPr lang="en-IN" sz="1600" dirty="0"/>
                        </a:p>
                      </a:txBody>
                      <a:tcPr anchor="ctr"/>
                    </a:tc>
                    <a:tc>
                      <a:txBody>
                        <a:bodyPr/>
                        <a:lstStyle/>
                        <a:p>
                          <a:pPr algn="ctr"/>
                          <a:r>
                            <a:rPr lang="en-GB" sz="1600" dirty="0"/>
                            <a:t>79.17%</a:t>
                          </a:r>
                          <a:endParaRPr lang="en-IN" sz="1600" dirty="0"/>
                        </a:p>
                      </a:txBody>
                      <a:tcPr anchor="ctr"/>
                    </a:tc>
                    <a:tc>
                      <a:txBody>
                        <a:bodyPr/>
                        <a:lstStyle/>
                        <a:p>
                          <a:pPr algn="ctr"/>
                          <a:r>
                            <a:rPr lang="en-GB" sz="1600" dirty="0"/>
                            <a:t>77.64</a:t>
                          </a:r>
                          <a:endParaRPr lang="en-IN" sz="1600" dirty="0"/>
                        </a:p>
                      </a:txBody>
                      <a:tcPr anchor="ctr"/>
                    </a:tc>
                    <a:extLst>
                      <a:ext uri="{0D108BD9-81ED-4DB2-BD59-A6C34878D82A}">
                        <a16:rowId xmlns:a16="http://schemas.microsoft.com/office/drawing/2014/main" val="3327244733"/>
                      </a:ext>
                    </a:extLst>
                  </a:tr>
                  <a:tr h="579120">
                    <a:tc>
                      <a:txBody>
                        <a:bodyPr/>
                        <a:lstStyle/>
                        <a:p>
                          <a:pPr algn="ctr"/>
                          <a:r>
                            <a:rPr lang="en-GB" sz="1600" dirty="0"/>
                            <a:t>XGBoost Regressor</a:t>
                          </a:r>
                          <a:endParaRPr lang="en-IN" sz="1600" dirty="0"/>
                        </a:p>
                      </a:txBody>
                      <a:tcPr anchor="ctr"/>
                    </a:tc>
                    <a:tc>
                      <a:txBody>
                        <a:bodyPr/>
                        <a:lstStyle/>
                        <a:p>
                          <a:pPr algn="ctr"/>
                          <a:r>
                            <a:rPr lang="en-GB" sz="1600" dirty="0"/>
                            <a:t>98%</a:t>
                          </a:r>
                          <a:endParaRPr lang="en-IN" sz="1600" dirty="0"/>
                        </a:p>
                      </a:txBody>
                      <a:tcPr anchor="ctr"/>
                    </a:tc>
                    <a:tc>
                      <a:txBody>
                        <a:bodyPr/>
                        <a:lstStyle/>
                        <a:p>
                          <a:pPr algn="ctr"/>
                          <a:r>
                            <a:rPr lang="en-GB" sz="1600" dirty="0"/>
                            <a:t>24.06</a:t>
                          </a:r>
                          <a:endParaRPr lang="en-IN" sz="1600" dirty="0"/>
                        </a:p>
                      </a:txBody>
                      <a:tcPr anchor="ctr"/>
                    </a:tc>
                    <a:extLst>
                      <a:ext uri="{0D108BD9-81ED-4DB2-BD59-A6C34878D82A}">
                        <a16:rowId xmlns:a16="http://schemas.microsoft.com/office/drawing/2014/main" val="725855378"/>
                      </a:ext>
                    </a:extLst>
                  </a:tr>
                </a:tbl>
              </a:graphicData>
            </a:graphic>
          </p:graphicFrame>
        </mc:Fallback>
      </mc:AlternateContent>
    </p:spTree>
    <p:extLst>
      <p:ext uri="{BB962C8B-B14F-4D97-AF65-F5344CB8AC3E}">
        <p14:creationId xmlns:p14="http://schemas.microsoft.com/office/powerpoint/2010/main" val="375774566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172</TotalTime>
  <Words>1241</Words>
  <Application>Microsoft Office PowerPoint</Application>
  <PresentationFormat>Widescreen</PresentationFormat>
  <Paragraphs>90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Cambria Math</vt:lpstr>
      <vt:lpstr>Gill Sans MT</vt:lpstr>
      <vt:lpstr>High Tower Text</vt:lpstr>
      <vt:lpstr>Gallery</vt:lpstr>
      <vt:lpstr>Airbnb Project</vt:lpstr>
      <vt:lpstr>About Dataset</vt:lpstr>
      <vt:lpstr>Data that was excluded</vt:lpstr>
      <vt:lpstr>Data that was excluded</vt:lpstr>
      <vt:lpstr>Data Pre-processing Highlights</vt:lpstr>
      <vt:lpstr>Data Pre-Processing Highlights</vt:lpstr>
      <vt:lpstr>Model Building and evaluation</vt:lpstr>
      <vt:lpstr>Model Building and Evaluation</vt:lpstr>
      <vt:lpstr>PowerPoint Presentation</vt:lpstr>
      <vt:lpstr>Finalized model</vt:lpstr>
      <vt:lpstr>Top predictors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Project</dc:title>
  <dc:creator>Abhishek</dc:creator>
  <cp:lastModifiedBy>Abhishek</cp:lastModifiedBy>
  <cp:revision>6</cp:revision>
  <dcterms:created xsi:type="dcterms:W3CDTF">2022-05-04T11:09:03Z</dcterms:created>
  <dcterms:modified xsi:type="dcterms:W3CDTF">2022-05-04T14:01:43Z</dcterms:modified>
</cp:coreProperties>
</file>