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CF8"/>
    <a:srgbClr val="006699"/>
    <a:srgbClr val="0C45C4"/>
    <a:srgbClr val="6600CC"/>
    <a:srgbClr val="052C99"/>
    <a:srgbClr val="0735C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8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3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4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0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7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3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4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3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A1D7B6-90B0-4C4D-81CA-153E2B932E47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5B961FE-E406-4B95-BD00-0D5598541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3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D303-428F-4FEA-BAF3-D33B2F3E8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6600CC"/>
                </a:solidFill>
                <a:latin typeface="Californian FB" panose="0207040306080B030204" pitchFamily="18" charset="0"/>
              </a:rPr>
              <a:t>Retention Analysis</a:t>
            </a:r>
            <a:endParaRPr lang="en-IN" b="1" dirty="0">
              <a:solidFill>
                <a:srgbClr val="6600CC"/>
              </a:solidFill>
              <a:latin typeface="Californian FB" panose="0207040306080B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2288-0D40-4C20-8B41-E334E8892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941CF8"/>
                </a:solidFill>
              </a:rPr>
              <a:t>Data Exploration and Business Hypothesis Testing</a:t>
            </a:r>
            <a:endParaRPr lang="en-IN" dirty="0">
              <a:solidFill>
                <a:srgbClr val="941C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8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3622-155C-4D84-A8F5-5EB4A0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52C99"/>
                </a:solidFill>
              </a:rPr>
              <a:t>Inactive-to-active consumers</a:t>
            </a:r>
            <a:endParaRPr lang="en-IN" dirty="0">
              <a:solidFill>
                <a:srgbClr val="052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982D-CD9C-4AA8-933C-A3980795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467"/>
            <a:ext cx="10515600" cy="1740533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06699"/>
                </a:solidFill>
              </a:rPr>
              <a:t>There 2378 consumers who went from Inactive at the start to Active at the end of the period.</a:t>
            </a:r>
          </a:p>
          <a:p>
            <a:r>
              <a:rPr lang="en-GB" sz="2000" dirty="0">
                <a:solidFill>
                  <a:srgbClr val="006699"/>
                </a:solidFill>
              </a:rPr>
              <a:t>Within this category, the mean age of male consumers is 42.09 years, while the mean age of female consumers is 36.50 years.</a:t>
            </a:r>
          </a:p>
          <a:p>
            <a:r>
              <a:rPr lang="en-GB" sz="2000" dirty="0">
                <a:solidFill>
                  <a:srgbClr val="006699"/>
                </a:solidFill>
              </a:rPr>
              <a:t>Below is a regression plot of Gender vs Age of Inactive-to-Active consumers. Here, 1 on the Y-axis represents male consumers, and 0 represents female consumers. </a:t>
            </a:r>
            <a:endParaRPr lang="en-IN" sz="2000" dirty="0">
              <a:solidFill>
                <a:srgbClr val="0066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2080F-1EB1-45A8-AD71-7449DCF45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" t="1967" r="1986" b="3521"/>
          <a:stretch/>
        </p:blipFill>
        <p:spPr>
          <a:xfrm>
            <a:off x="3391593" y="3566158"/>
            <a:ext cx="4621877" cy="30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1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CD90-C12C-4534-916C-69C3E2E5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52C99"/>
                </a:solidFill>
              </a:rPr>
              <a:t>Below-average vs above-average income</a:t>
            </a:r>
            <a:endParaRPr lang="en-IN" dirty="0">
              <a:solidFill>
                <a:srgbClr val="052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8B44-2216-4697-A0AA-EC37E085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532177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06699"/>
                </a:solidFill>
              </a:rPr>
              <a:t>Mean of the gross income column is $120915.23, after removing outliers (people with &gt;$500,000 gross income were removed).</a:t>
            </a:r>
          </a:p>
          <a:p>
            <a:r>
              <a:rPr lang="en-GB" sz="2000" dirty="0">
                <a:solidFill>
                  <a:srgbClr val="006699"/>
                </a:solidFill>
              </a:rPr>
              <a:t>There are 18,779 consumers with more than average income. On the other hand, there are 31,363 consumers with below average income. </a:t>
            </a:r>
          </a:p>
          <a:p>
            <a:r>
              <a:rPr lang="en-GB" sz="2000" dirty="0">
                <a:solidFill>
                  <a:srgbClr val="006699"/>
                </a:solidFill>
              </a:rPr>
              <a:t>The ‘activity level’ of a consumer has been calculated as sum of three columns – number of credit cards, number of loans, and number of products. </a:t>
            </a:r>
          </a:p>
          <a:p>
            <a:r>
              <a:rPr lang="en-GB" sz="2000" dirty="0">
                <a:solidFill>
                  <a:srgbClr val="006699"/>
                </a:solidFill>
              </a:rPr>
              <a:t>Below is the comparison of activity between the two groups:</a:t>
            </a:r>
            <a:endParaRPr lang="en-IN" sz="2000" dirty="0">
              <a:solidFill>
                <a:srgbClr val="0066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DE449-2A02-44F6-A539-4BA559E9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76" y="4222865"/>
            <a:ext cx="1800476" cy="1562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28AD9-69FC-4E0A-A6E5-82A22834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560" y="4222865"/>
            <a:ext cx="1771897" cy="1495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47368-FA1E-4E7D-B383-A9E0134F9D41}"/>
              </a:ext>
            </a:extLst>
          </p:cNvPr>
          <p:cNvSpPr txBox="1"/>
          <p:nvPr/>
        </p:nvSpPr>
        <p:spPr>
          <a:xfrm>
            <a:off x="1540625" y="5785183"/>
            <a:ext cx="285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activity – above-average income</a:t>
            </a:r>
            <a:endParaRPr lang="en-IN" sz="12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296CE-BC61-4E0C-B3DF-472F74EED1BD}"/>
              </a:ext>
            </a:extLst>
          </p:cNvPr>
          <p:cNvSpPr txBox="1"/>
          <p:nvPr/>
        </p:nvSpPr>
        <p:spPr>
          <a:xfrm>
            <a:off x="7284719" y="5784233"/>
            <a:ext cx="285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activity – below-average income</a:t>
            </a:r>
            <a:endParaRPr lang="en-IN" sz="12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1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A481-76DA-483B-9F43-57365D3F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52C99"/>
                </a:solidFill>
              </a:rPr>
              <a:t>Below-average vs above-average income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7E8C0-8A9F-4FD6-9BAD-C2103E1FE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6243"/>
                <a:ext cx="10515600" cy="34197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sz="2000" dirty="0">
                    <a:solidFill>
                      <a:srgbClr val="006699"/>
                    </a:solidFill>
                  </a:rPr>
                  <a:t>To check if there is a significant difference between these two groups of consumers, a hypothesis test was run to check if the two groups have different means: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>
                              <a:solidFill>
                                <a:srgbClr val="006699"/>
                              </a:solidFill>
                            </a:rPr>
                          </m:ctrlPr>
                        </m:sSubPr>
                        <m:e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𝐻</m:t>
                          </m:r>
                        </m:e>
                        <m:sub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0</m:t>
                          </m:r>
                        </m:sub>
                      </m:sSub>
                      <m:r>
                        <a:rPr lang="en-GB" sz="2000">
                          <a:solidFill>
                            <a:srgbClr val="006699"/>
                          </a:solidFill>
                        </a:rPr>
                        <m:t>:</m:t>
                      </m:r>
                      <m:sSub>
                        <m:sSubPr>
                          <m:ctrlPr>
                            <a:rPr lang="en-GB" sz="2000">
                              <a:solidFill>
                                <a:srgbClr val="006699"/>
                              </a:solidFill>
                            </a:rPr>
                          </m:ctrlPr>
                        </m:sSubPr>
                        <m:e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en-GB" sz="2000">
                          <a:solidFill>
                            <a:srgbClr val="006699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GB" sz="2000">
                              <a:solidFill>
                                <a:srgbClr val="006699"/>
                              </a:solidFill>
                            </a:rPr>
                          </m:ctrlPr>
                        </m:sSubPr>
                        <m:e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rgbClr val="006699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>
                              <a:solidFill>
                                <a:srgbClr val="006699"/>
                              </a:solidFill>
                            </a:rPr>
                          </m:ctrlPr>
                        </m:sSubPr>
                        <m:e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𝐻</m:t>
                          </m:r>
                        </m:e>
                        <m:sub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en-GB" sz="2000">
                          <a:solidFill>
                            <a:srgbClr val="006699"/>
                          </a:solidFill>
                        </a:rPr>
                        <m:t>: </m:t>
                      </m:r>
                      <m:sSub>
                        <m:sSubPr>
                          <m:ctrlPr>
                            <a:rPr lang="en-GB" sz="2000">
                              <a:solidFill>
                                <a:srgbClr val="006699"/>
                              </a:solidFill>
                            </a:rPr>
                          </m:ctrlPr>
                        </m:sSubPr>
                        <m:e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en-GB" sz="2000">
                          <a:solidFill>
                            <a:srgbClr val="006699"/>
                          </a:solidFill>
                        </a:rPr>
                        <m:t>≠</m:t>
                      </m:r>
                      <m:sSub>
                        <m:sSubPr>
                          <m:ctrlPr>
                            <a:rPr lang="en-GB" sz="2000">
                              <a:solidFill>
                                <a:srgbClr val="006699"/>
                              </a:solidFill>
                            </a:rPr>
                          </m:ctrlPr>
                        </m:sSubPr>
                        <m:e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𝜇</m:t>
                          </m:r>
                        </m:e>
                        <m:sub>
                          <m:r>
                            <a:rPr lang="en-GB" sz="2000">
                              <a:solidFill>
                                <a:srgbClr val="006699"/>
                              </a:solidFill>
                            </a:rPr>
                            <m:t>2</m:t>
                          </m:r>
                        </m:sub>
                      </m:sSub>
                      <m:r>
                        <a:rPr lang="en-GB" sz="2000">
                          <a:solidFill>
                            <a:srgbClr val="006699"/>
                          </a:solidFill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6699"/>
                  </a:solidFill>
                </a:endParaRPr>
              </a:p>
              <a:p>
                <a:r>
                  <a:rPr lang="en-IN" sz="2000" dirty="0">
                    <a:solidFill>
                      <a:srgbClr val="006699"/>
                    </a:solidFill>
                  </a:rPr>
                  <a:t>A Z-test was used for this. The test-statistic was obtained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>
                          <a:solidFill>
                            <a:srgbClr val="006699"/>
                          </a:solidFill>
                        </a:rPr>
                        <m:t>𝑧</m:t>
                      </m:r>
                      <m:r>
                        <a:rPr lang="en-IN" sz="2000">
                          <a:solidFill>
                            <a:srgbClr val="006699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IN" sz="2000">
                              <a:solidFill>
                                <a:srgbClr val="006699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>
                              <a:solidFill>
                                <a:srgbClr val="006699"/>
                              </a:solidFill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IN" sz="2000">
                                      <a:solidFill>
                                        <a:srgbClr val="006699"/>
                                      </a:solidFill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IN" sz="2000">
                                      <a:solidFill>
                                        <a:srgbClr val="006699"/>
                                      </a:solidFill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IN" sz="2000">
                                  <a:solidFill>
                                    <a:srgbClr val="006699"/>
                                  </a:solidFill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000">
                                      <a:solidFill>
                                        <a:srgbClr val="006699"/>
                                      </a:solidFill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IN" sz="2000">
                                          <a:solidFill>
                                            <a:srgbClr val="006699"/>
                                          </a:solidFill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IN" sz="2000">
                                      <a:solidFill>
                                        <a:srgbClr val="006699"/>
                                      </a:solidFill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GB" sz="2000" dirty="0">
                  <a:solidFill>
                    <a:srgbClr val="006699"/>
                  </a:solidFill>
                </a:endParaRPr>
              </a:p>
              <a:p>
                <a:r>
                  <a:rPr lang="en-IN" sz="2000" dirty="0">
                    <a:solidFill>
                      <a:srgbClr val="006699"/>
                    </a:solidFill>
                  </a:rPr>
                  <a:t>We obtain a Z-score of 18.66 using this formula. This corresponds to a very small p-value, lesser than 0.00001. Hence, we have indisputable evidence that the two groups have different activity levels from our sample.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7E8C0-8A9F-4FD6-9BAD-C2103E1FE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6243"/>
                <a:ext cx="10515600" cy="3419706"/>
              </a:xfrm>
              <a:blipFill>
                <a:blip r:embed="rId2"/>
                <a:stretch>
                  <a:fillRect t="-2674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E1CF78D-5EE8-4524-89D1-20EC1CF9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" r="633"/>
          <a:stretch/>
        </p:blipFill>
        <p:spPr>
          <a:xfrm>
            <a:off x="1012767" y="4995949"/>
            <a:ext cx="10166465" cy="10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0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88D2-905B-44B7-9CB8-BD8FA9F9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52C99"/>
                </a:solidFill>
              </a:rPr>
              <a:t>Active vs Active-to-Inactive consumers</a:t>
            </a:r>
            <a:endParaRPr lang="en-IN" dirty="0">
              <a:solidFill>
                <a:srgbClr val="052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1909-1844-4D58-B99E-34189CF1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177"/>
            <a:ext cx="10515600" cy="2638310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rgbClr val="006699"/>
                </a:solidFill>
              </a:rPr>
              <a:t>There are 19,893 consumers who were active throughout the 6-month period. On the other hand, there are only 2034 consumers who shifted from active to inactive in the 6 month period.</a:t>
            </a:r>
          </a:p>
          <a:p>
            <a:r>
              <a:rPr lang="en-GB" sz="2000" dirty="0">
                <a:solidFill>
                  <a:srgbClr val="006699"/>
                </a:solidFill>
              </a:rPr>
              <a:t>Consumers who were active throughout, had a mean of 2.138 in terms of number of products. In contrast, consumers who switched from active to inactive had only 0.779 mean number of products.</a:t>
            </a:r>
          </a:p>
          <a:p>
            <a:r>
              <a:rPr lang="en-GB" sz="2000" dirty="0">
                <a:solidFill>
                  <a:srgbClr val="006699"/>
                </a:solidFill>
              </a:rPr>
              <a:t>Even without a hypothesis test, we can see that these two groups are significantly different. Still, we confirm this with a two sample Z-test, and indeed, the Z-statistic is 77.42, which suggests we have indisputable evidence that the two groups have significantly different means. </a:t>
            </a:r>
            <a:endParaRPr lang="en-IN" sz="2000" dirty="0">
              <a:solidFill>
                <a:srgbClr val="0066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46AE3-D835-422B-9709-A81179AC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34" y="4257197"/>
            <a:ext cx="1867161" cy="156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985AA-B584-4082-9A32-FF218261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383" y="4257197"/>
            <a:ext cx="1838582" cy="156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876B61-30B6-4ACE-8E2F-03C15DF07AA4}"/>
              </a:ext>
            </a:extLst>
          </p:cNvPr>
          <p:cNvSpPr txBox="1"/>
          <p:nvPr/>
        </p:nvSpPr>
        <p:spPr>
          <a:xfrm>
            <a:off x="1208114" y="581951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6699"/>
                </a:solidFill>
              </a:rPr>
              <a:t>Number of Products of active consumers</a:t>
            </a:r>
            <a:endParaRPr lang="en-IN" sz="1600" dirty="0">
              <a:solidFill>
                <a:srgbClr val="00669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82E84-254E-4F16-B62D-D4DD1C575537}"/>
              </a:ext>
            </a:extLst>
          </p:cNvPr>
          <p:cNvSpPr txBox="1"/>
          <p:nvPr/>
        </p:nvSpPr>
        <p:spPr>
          <a:xfrm>
            <a:off x="7361874" y="581951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6699"/>
                </a:solidFill>
              </a:rPr>
              <a:t>Number of Products of active-to-inactive consumers</a:t>
            </a:r>
            <a:endParaRPr lang="en-IN" sz="1600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7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7B9B-116D-4D5A-826A-41F4DC56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24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52C99"/>
                </a:solidFill>
              </a:rPr>
              <a:t>Consistent vs Inconsistent Consumers</a:t>
            </a:r>
            <a:endParaRPr lang="en-IN" dirty="0">
              <a:solidFill>
                <a:srgbClr val="052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FC92-D36D-4C37-9322-51394164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613"/>
            <a:ext cx="10515600" cy="2388928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solidFill>
                  <a:srgbClr val="006699"/>
                </a:solidFill>
              </a:rPr>
              <a:t>There are 45,730 consumers who fall under the category of consistent – that is, they either stayed active or stayed inactive throughout the 6 month period.</a:t>
            </a:r>
          </a:p>
          <a:p>
            <a:r>
              <a:rPr lang="en-GB" sz="2000" dirty="0">
                <a:solidFill>
                  <a:srgbClr val="006699"/>
                </a:solidFill>
              </a:rPr>
              <a:t>There are only 4412 consumers in the inconsistent category. These consumer switched their state from active to inactive, or vice versa, in the 6 month period.</a:t>
            </a:r>
          </a:p>
          <a:p>
            <a:r>
              <a:rPr lang="en-GB" sz="2000" dirty="0">
                <a:solidFill>
                  <a:srgbClr val="006699"/>
                </a:solidFill>
              </a:rPr>
              <a:t>Comparing activity levels of the groups, we find consistent consumers have higher levels of activity. Consistent consumers even have activity levels of 5, 6 or 7, while inconsistent consumers’ activity level tops out at 4. </a:t>
            </a:r>
          </a:p>
          <a:p>
            <a:r>
              <a:rPr lang="en-GB" sz="2000" dirty="0">
                <a:solidFill>
                  <a:srgbClr val="006699"/>
                </a:solidFill>
              </a:rPr>
              <a:t>However, the majority of consumers have activity level of 1 in both groups – the mode remains same.</a:t>
            </a:r>
            <a:endParaRPr lang="en-IN" sz="2000" dirty="0">
              <a:solidFill>
                <a:srgbClr val="0066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D93AC-0EEF-45D1-A6FE-BDAE548C3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" t="3107" r="2074" b="2879"/>
          <a:stretch/>
        </p:blipFill>
        <p:spPr>
          <a:xfrm>
            <a:off x="1582692" y="3928360"/>
            <a:ext cx="3308465" cy="2019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56488-14B7-4185-B633-9C1300653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3" t="3049"/>
          <a:stretch/>
        </p:blipFill>
        <p:spPr>
          <a:xfrm>
            <a:off x="7300845" y="3928360"/>
            <a:ext cx="3232681" cy="2019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304462-5FD9-447A-A309-F3BB7FD7764D}"/>
              </a:ext>
            </a:extLst>
          </p:cNvPr>
          <p:cNvSpPr txBox="1"/>
          <p:nvPr/>
        </p:nvSpPr>
        <p:spPr>
          <a:xfrm>
            <a:off x="1753985" y="5948265"/>
            <a:ext cx="31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Consistent Consumers’ activity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F4EEA-7DFF-4F39-8A03-8AE8EA828F87}"/>
              </a:ext>
            </a:extLst>
          </p:cNvPr>
          <p:cNvSpPr txBox="1"/>
          <p:nvPr/>
        </p:nvSpPr>
        <p:spPr>
          <a:xfrm>
            <a:off x="7600102" y="5948265"/>
            <a:ext cx="323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Inconsistent Consumers’ activity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9892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</TotalTime>
  <Words>555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Californian FB</vt:lpstr>
      <vt:lpstr>Corbel</vt:lpstr>
      <vt:lpstr>Times New Roman</vt:lpstr>
      <vt:lpstr>Basis</vt:lpstr>
      <vt:lpstr>Retention Analysis</vt:lpstr>
      <vt:lpstr>Inactive-to-active consumers</vt:lpstr>
      <vt:lpstr>Below-average vs above-average income</vt:lpstr>
      <vt:lpstr>Below-average vs above-average income</vt:lpstr>
      <vt:lpstr>Active vs Active-to-Inactive consumers</vt:lpstr>
      <vt:lpstr>Consistent vs Inconsistent Consumers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Analysis</dc:title>
  <dc:creator>Abhishek</dc:creator>
  <cp:lastModifiedBy>Abhishek</cp:lastModifiedBy>
  <cp:revision>3</cp:revision>
  <dcterms:created xsi:type="dcterms:W3CDTF">2022-04-06T11:51:22Z</dcterms:created>
  <dcterms:modified xsi:type="dcterms:W3CDTF">2022-04-06T12:18:40Z</dcterms:modified>
</cp:coreProperties>
</file>