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9" r:id="rId3"/>
    <p:sldId id="260" r:id="rId4"/>
    <p:sldId id="274" r:id="rId5"/>
    <p:sldId id="264" r:id="rId6"/>
    <p:sldId id="265" r:id="rId7"/>
    <p:sldId id="269" r:id="rId8"/>
    <p:sldId id="263" r:id="rId9"/>
    <p:sldId id="275" r:id="rId10"/>
    <p:sldId id="281" r:id="rId11"/>
    <p:sldId id="261" r:id="rId12"/>
    <p:sldId id="276" r:id="rId13"/>
    <p:sldId id="277" r:id="rId14"/>
    <p:sldId id="278" r:id="rId15"/>
    <p:sldId id="282" r:id="rId16"/>
    <p:sldId id="279"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vi"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ABA29-BC0B-4F2D-BCA2-3C601A4D2D6F}" type="datetimeFigureOut">
              <a:rPr lang="en-IN" smtClean="0"/>
              <a:t>19-12-2020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1CCB5-C52F-4822-A761-4E5FC7EBE757}"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76065"/>
            <a:ext cx="7772400" cy="1231106"/>
          </a:xfrm>
        </p:spPr>
        <p:txBody>
          <a:bodyPr>
            <a:normAutofit/>
          </a:bodyPr>
          <a:lstStyle/>
          <a:p>
            <a:r>
              <a:rPr lang="en-US" sz="5400" b="1" dirty="0"/>
              <a:t>F</a:t>
            </a:r>
            <a:r>
              <a:rPr lang="en-IN" sz="5400" b="1" dirty="0"/>
              <a:t>ire detection system</a:t>
            </a:r>
          </a:p>
        </p:txBody>
      </p:sp>
      <p:sp>
        <p:nvSpPr>
          <p:cNvPr id="3" name="Subtitle 2"/>
          <p:cNvSpPr>
            <a:spLocks noGrp="1"/>
          </p:cNvSpPr>
          <p:nvPr>
            <p:ph type="subTitle" idx="1"/>
          </p:nvPr>
        </p:nvSpPr>
        <p:spPr>
          <a:xfrm>
            <a:off x="1143000" y="3352799"/>
            <a:ext cx="7239000" cy="2809876"/>
          </a:xfrm>
        </p:spPr>
        <p:txBody>
          <a:bodyPr>
            <a:normAutofit fontScale="55000" lnSpcReduction="20000"/>
          </a:bodyPr>
          <a:lstStyle/>
          <a:p>
            <a:pPr marL="1260475" marR="1255395" algn="ctr">
              <a:spcAft>
                <a:spcPts val="0"/>
              </a:spcAft>
            </a:pPr>
            <a:r>
              <a:rPr lang="en-US" sz="6200" dirty="0">
                <a:effectLst/>
                <a:latin typeface="Calibri" panose="020F0502020204030204" pitchFamily="34" charset="0"/>
                <a:ea typeface="Batang" panose="02030600000101010101" pitchFamily="18" charset="-127"/>
                <a:cs typeface="Calibri" panose="020F0502020204030204" pitchFamily="34" charset="0"/>
              </a:rPr>
              <a:t>Mentor:</a:t>
            </a:r>
            <a:r>
              <a:rPr lang="en-IN" sz="6200" dirty="0">
                <a:latin typeface="Calibri" panose="020F0502020204030204" pitchFamily="34" charset="0"/>
                <a:ea typeface="Batang" panose="02030600000101010101" pitchFamily="18" charset="-127"/>
                <a:cs typeface="Calibri" panose="020F0502020204030204" pitchFamily="34" charset="0"/>
              </a:rPr>
              <a:t> </a:t>
            </a:r>
            <a:r>
              <a:rPr lang="en-US" sz="6200" b="1" dirty="0">
                <a:effectLst/>
                <a:latin typeface="Calibri" panose="020F0502020204030204" pitchFamily="34" charset="0"/>
                <a:ea typeface="Batang" panose="02030600000101010101" pitchFamily="18" charset="-127"/>
                <a:cs typeface="Calibri" panose="020F0502020204030204" pitchFamily="34" charset="0"/>
              </a:rPr>
              <a:t>Dr. </a:t>
            </a:r>
            <a:r>
              <a:rPr lang="en-US" sz="6200" b="1">
                <a:effectLst/>
                <a:latin typeface="Calibri" panose="020F0502020204030204" pitchFamily="34" charset="0"/>
                <a:ea typeface="Batang" panose="02030600000101010101" pitchFamily="18" charset="-127"/>
                <a:cs typeface="Calibri" panose="020F0502020204030204" pitchFamily="34" charset="0"/>
              </a:rPr>
              <a:t>Prachi Raut</a:t>
            </a:r>
          </a:p>
          <a:p>
            <a:pPr marL="1260475" marR="1255395" algn="ctr">
              <a:spcAft>
                <a:spcPts val="0"/>
              </a:spcAft>
            </a:pPr>
            <a:r>
              <a:rPr lang="en-US" sz="6200" b="1">
                <a:effectLst/>
                <a:latin typeface="Calibri" panose="020F0502020204030204" pitchFamily="34" charset="0"/>
                <a:ea typeface="Batang" panose="02030600000101010101" pitchFamily="18" charset="-127"/>
                <a:cs typeface="Calibri" panose="020F0502020204030204" pitchFamily="34" charset="0"/>
              </a:rPr>
              <a:t> </a:t>
            </a:r>
            <a:endParaRPr lang="en-IN" sz="6200" dirty="0">
              <a:effectLst/>
              <a:latin typeface="Calibri" panose="020F0502020204030204" pitchFamily="34" charset="0"/>
              <a:ea typeface="Batang" panose="02030600000101010101" pitchFamily="18" charset="-127"/>
              <a:cs typeface="Calibri" panose="020F0502020204030204" pitchFamily="34" charset="0"/>
            </a:endParaRPr>
          </a:p>
          <a:p>
            <a:r>
              <a:rPr lang="en-IN" sz="6200" dirty="0"/>
              <a:t>Abhishek Sunkale  Roll No.44 </a:t>
            </a:r>
          </a:p>
          <a:p>
            <a:r>
              <a:rPr lang="en-IN" sz="6200" dirty="0"/>
              <a:t>Prithvi Shetty Roll No.41</a:t>
            </a:r>
          </a:p>
          <a:p>
            <a:r>
              <a:rPr lang="en-IN" sz="6200" dirty="0"/>
              <a:t>Smily Tuscano Roll No.48</a:t>
            </a:r>
          </a:p>
          <a:p>
            <a:endParaRPr lang="en-IN" dirty="0"/>
          </a:p>
        </p:txBody>
      </p:sp>
      <p:sp>
        <p:nvSpPr>
          <p:cNvPr id="4" name="TextBox 3"/>
          <p:cNvSpPr txBox="1"/>
          <p:nvPr/>
        </p:nvSpPr>
        <p:spPr>
          <a:xfrm>
            <a:off x="1500188" y="695325"/>
            <a:ext cx="7315200" cy="1231106"/>
          </a:xfrm>
          <a:prstGeom prst="rect">
            <a:avLst/>
          </a:prstGeom>
          <a:noFill/>
        </p:spPr>
        <p:txBody>
          <a:bodyPr wrap="square" rtlCol="0">
            <a:spAutoFit/>
          </a:bodyPr>
          <a:lstStyle/>
          <a:p>
            <a:pPr algn="ctr"/>
            <a:r>
              <a:rPr lang="en-IN" sz="3200" b="1" dirty="0"/>
              <a:t>St. Francis Institute of Technology</a:t>
            </a:r>
          </a:p>
          <a:p>
            <a:pPr algn="ctr"/>
            <a:r>
              <a:rPr lang="en-IN" sz="2400" dirty="0"/>
              <a:t>Information Technology</a:t>
            </a:r>
          </a:p>
          <a:p>
            <a:pPr algn="ctr"/>
            <a:r>
              <a:rPr lang="en-IN" dirty="0"/>
              <a:t>IoT Mini Project  (ITL504)</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40954"/>
            <a:ext cx="1387935" cy="12311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51FB-024C-4EE7-B722-36353924DF43}"/>
              </a:ext>
            </a:extLst>
          </p:cNvPr>
          <p:cNvSpPr>
            <a:spLocks noGrp="1"/>
          </p:cNvSpPr>
          <p:nvPr>
            <p:ph type="title"/>
          </p:nvPr>
        </p:nvSpPr>
        <p:spPr/>
        <p:txBody>
          <a:bodyPr/>
          <a:lstStyle/>
          <a:p>
            <a:r>
              <a:rPr lang="en-IN" dirty="0"/>
              <a:t>Problem solution</a:t>
            </a:r>
          </a:p>
        </p:txBody>
      </p:sp>
      <p:sp>
        <p:nvSpPr>
          <p:cNvPr id="3" name="Content Placeholder 2">
            <a:extLst>
              <a:ext uri="{FF2B5EF4-FFF2-40B4-BE49-F238E27FC236}">
                <a16:creationId xmlns:a16="http://schemas.microsoft.com/office/drawing/2014/main" id="{35F1AD2F-6299-45D8-B740-F6D863814CB8}"/>
              </a:ext>
            </a:extLst>
          </p:cNvPr>
          <p:cNvSpPr>
            <a:spLocks noGrp="1"/>
          </p:cNvSpPr>
          <p:nvPr>
            <p:ph idx="1"/>
          </p:nvPr>
        </p:nvSpPr>
        <p:spPr/>
        <p:txBody>
          <a:bodyPr/>
          <a:lstStyle/>
          <a:p>
            <a:r>
              <a:rPr lang="en-IN" dirty="0"/>
              <a:t>To develop a reliable fire detection system having lm 35 sensor and gsm module in which sensor detects the temperature change and tries to alert the person as soon as possible via gsm module.</a:t>
            </a:r>
          </a:p>
          <a:p>
            <a:r>
              <a:rPr lang="en-IN" dirty="0"/>
              <a:t>We will use Arduino uno based </a:t>
            </a:r>
            <a:r>
              <a:rPr lang="en-IN" dirty="0" err="1"/>
              <a:t>iot</a:t>
            </a:r>
            <a:r>
              <a:rPr lang="en-IN" dirty="0"/>
              <a:t> platform to develop this system.</a:t>
            </a:r>
          </a:p>
        </p:txBody>
      </p:sp>
    </p:spTree>
    <p:extLst>
      <p:ext uri="{BB962C8B-B14F-4D97-AF65-F5344CB8AC3E}">
        <p14:creationId xmlns:p14="http://schemas.microsoft.com/office/powerpoint/2010/main" val="255123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dirty="0"/>
              <a:t>System Design</a:t>
            </a:r>
            <a:br>
              <a:rPr lang="en-IN" dirty="0"/>
            </a:br>
            <a:endParaRPr lang="en-US" b="1" dirty="0"/>
          </a:p>
        </p:txBody>
      </p:sp>
      <p:pic>
        <p:nvPicPr>
          <p:cNvPr id="7" name="Content Placeholder 6">
            <a:extLst>
              <a:ext uri="{FF2B5EF4-FFF2-40B4-BE49-F238E27FC236}">
                <a16:creationId xmlns:a16="http://schemas.microsoft.com/office/drawing/2014/main" id="{4FE86A37-8FB9-4371-8CA6-88FDF17F3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889" y="1662599"/>
            <a:ext cx="7678222" cy="440116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US" b="1" dirty="0"/>
              <a:t>Circuit Diagram</a:t>
            </a:r>
            <a:br>
              <a:rPr lang="en-US" dirty="0"/>
            </a:br>
            <a:endParaRPr lang="en-US" b="1" dirty="0"/>
          </a:p>
        </p:txBody>
      </p:sp>
      <p:pic>
        <p:nvPicPr>
          <p:cNvPr id="7" name="Content Placeholder 6">
            <a:extLst>
              <a:ext uri="{FF2B5EF4-FFF2-40B4-BE49-F238E27FC236}">
                <a16:creationId xmlns:a16="http://schemas.microsoft.com/office/drawing/2014/main" id="{6BDE01D6-C876-4A17-9F25-331CFF7061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895" y="1600200"/>
            <a:ext cx="6668210"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br>
              <a:rPr lang="en-IN" dirty="0"/>
            </a:br>
            <a:br>
              <a:rPr lang="en-IN" dirty="0"/>
            </a:br>
            <a:r>
              <a:rPr lang="en-US" b="1" dirty="0"/>
              <a:t>System Requirements</a:t>
            </a:r>
            <a:br>
              <a:rPr lang="en-US" dirty="0"/>
            </a:b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921087339"/>
              </p:ext>
            </p:extLst>
          </p:nvPr>
        </p:nvGraphicFramePr>
        <p:xfrm>
          <a:off x="647114" y="1659987"/>
          <a:ext cx="8115890" cy="5057477"/>
        </p:xfrm>
        <a:graphic>
          <a:graphicData uri="http://schemas.openxmlformats.org/drawingml/2006/table">
            <a:tbl>
              <a:tblPr>
                <a:tableStyleId>{5C22544A-7EE6-4342-B048-85BDC9FD1C3A}</a:tableStyleId>
              </a:tblPr>
              <a:tblGrid>
                <a:gridCol w="811589">
                  <a:extLst>
                    <a:ext uri="{9D8B030D-6E8A-4147-A177-3AD203B41FA5}">
                      <a16:colId xmlns:a16="http://schemas.microsoft.com/office/drawing/2014/main" val="20000"/>
                    </a:ext>
                  </a:extLst>
                </a:gridCol>
                <a:gridCol w="811589">
                  <a:extLst>
                    <a:ext uri="{9D8B030D-6E8A-4147-A177-3AD203B41FA5}">
                      <a16:colId xmlns:a16="http://schemas.microsoft.com/office/drawing/2014/main" val="20001"/>
                    </a:ext>
                  </a:extLst>
                </a:gridCol>
                <a:gridCol w="811589">
                  <a:extLst>
                    <a:ext uri="{9D8B030D-6E8A-4147-A177-3AD203B41FA5}">
                      <a16:colId xmlns:a16="http://schemas.microsoft.com/office/drawing/2014/main" val="20002"/>
                    </a:ext>
                  </a:extLst>
                </a:gridCol>
                <a:gridCol w="811589">
                  <a:extLst>
                    <a:ext uri="{9D8B030D-6E8A-4147-A177-3AD203B41FA5}">
                      <a16:colId xmlns:a16="http://schemas.microsoft.com/office/drawing/2014/main" val="20003"/>
                    </a:ext>
                  </a:extLst>
                </a:gridCol>
                <a:gridCol w="811589">
                  <a:extLst>
                    <a:ext uri="{9D8B030D-6E8A-4147-A177-3AD203B41FA5}">
                      <a16:colId xmlns:a16="http://schemas.microsoft.com/office/drawing/2014/main" val="20004"/>
                    </a:ext>
                  </a:extLst>
                </a:gridCol>
                <a:gridCol w="811589">
                  <a:extLst>
                    <a:ext uri="{9D8B030D-6E8A-4147-A177-3AD203B41FA5}">
                      <a16:colId xmlns:a16="http://schemas.microsoft.com/office/drawing/2014/main" val="20005"/>
                    </a:ext>
                  </a:extLst>
                </a:gridCol>
                <a:gridCol w="811589">
                  <a:extLst>
                    <a:ext uri="{9D8B030D-6E8A-4147-A177-3AD203B41FA5}">
                      <a16:colId xmlns:a16="http://schemas.microsoft.com/office/drawing/2014/main" val="20006"/>
                    </a:ext>
                  </a:extLst>
                </a:gridCol>
                <a:gridCol w="811589">
                  <a:extLst>
                    <a:ext uri="{9D8B030D-6E8A-4147-A177-3AD203B41FA5}">
                      <a16:colId xmlns:a16="http://schemas.microsoft.com/office/drawing/2014/main" val="20007"/>
                    </a:ext>
                  </a:extLst>
                </a:gridCol>
                <a:gridCol w="811589">
                  <a:extLst>
                    <a:ext uri="{9D8B030D-6E8A-4147-A177-3AD203B41FA5}">
                      <a16:colId xmlns:a16="http://schemas.microsoft.com/office/drawing/2014/main" val="20008"/>
                    </a:ext>
                  </a:extLst>
                </a:gridCol>
                <a:gridCol w="811589">
                  <a:extLst>
                    <a:ext uri="{9D8B030D-6E8A-4147-A177-3AD203B41FA5}">
                      <a16:colId xmlns:a16="http://schemas.microsoft.com/office/drawing/2014/main" val="20009"/>
                    </a:ext>
                  </a:extLst>
                </a:gridCol>
              </a:tblGrid>
              <a:tr h="294542">
                <a:tc gridSpan="10">
                  <a:txBody>
                    <a:bodyPr/>
                    <a:lstStyle/>
                    <a:p>
                      <a:pPr algn="ctr" fontAlgn="b"/>
                      <a:r>
                        <a:rPr lang="en-US" sz="1100" u="none" strike="noStrike" dirty="0">
                          <a:effectLst/>
                        </a:rPr>
                        <a:t>Hardware Components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4542">
                <a:tc gridSpan="2">
                  <a:txBody>
                    <a:bodyPr/>
                    <a:lstStyle/>
                    <a:p>
                      <a:pPr algn="ctr" fontAlgn="b"/>
                      <a:r>
                        <a:rPr lang="en-US" sz="1100" u="none" strike="noStrike" dirty="0">
                          <a:effectLst/>
                        </a:rPr>
                        <a:t>sr.no</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Component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Numbers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costs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294542">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Arduino Uno board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1*437=437</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2"/>
                  </a:ext>
                </a:extLst>
              </a:tr>
              <a:tr h="294542">
                <a:tc gridSpan="2">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LM 35 sensor</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123*1=123</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3"/>
                  </a:ext>
                </a:extLst>
              </a:tr>
              <a:tr h="294542">
                <a:tc gridSpan="2">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LCD 16*2</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1*255=255</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4"/>
                  </a:ext>
                </a:extLst>
              </a:tr>
              <a:tr h="294542">
                <a:tc gridSpan="2">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GSM module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1*558=558</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5"/>
                  </a:ext>
                </a:extLst>
              </a:tr>
              <a:tr h="294542">
                <a:tc gridSpan="2">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Breadboard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1*200=200</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6"/>
                  </a:ext>
                </a:extLst>
              </a:tr>
              <a:tr h="294542">
                <a:tc gridSpan="2">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b="0" i="0" u="none" strike="noStrike" dirty="0">
                          <a:solidFill>
                            <a:srgbClr val="000000"/>
                          </a:solidFill>
                          <a:effectLst/>
                          <a:latin typeface="Calibri" panose="020F0502020204030204" pitchFamily="34" charset="0"/>
                        </a:rPr>
                        <a:t>Jumper wires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1 packet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dirty="0">
                          <a:effectLst/>
                        </a:rPr>
                        <a:t>1*200=200</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7"/>
                  </a:ext>
                </a:extLst>
              </a:tr>
              <a:tr h="294542">
                <a:tc gridSpan="2">
                  <a:txBody>
                    <a:bodyPr/>
                    <a:lstStyle/>
                    <a:p>
                      <a:pPr algn="ctr" fontAlgn="b"/>
                      <a:r>
                        <a:rPr lang="en-US" sz="1100" b="0" i="0" u="none" strike="noStrike" dirty="0">
                          <a:solidFill>
                            <a:srgbClr val="000000"/>
                          </a:solidFill>
                          <a:effectLst/>
                          <a:latin typeface="Calibri" panose="020F0502020204030204" pitchFamily="34" charset="0"/>
                        </a:rPr>
                        <a:t>7</a:t>
                      </a:r>
                    </a:p>
                  </a:txBody>
                  <a:tcPr marL="9525" marR="9525" marT="9525" marB="0" anchor="b"/>
                </a:tc>
                <a:tc hMerge="1">
                  <a:txBody>
                    <a:bodyPr/>
                    <a:lstStyle/>
                    <a:p>
                      <a:endParaRPr lang="en-US"/>
                    </a:p>
                  </a:txBody>
                  <a:tcPr/>
                </a:tc>
                <a:tc gridSpan="4">
                  <a:txBody>
                    <a:bodyPr/>
                    <a:lstStyle/>
                    <a:p>
                      <a:pPr algn="ctr" fontAlgn="b"/>
                      <a:r>
                        <a:rPr lang="en-US" sz="1100" b="0" i="0" u="none" strike="noStrike" dirty="0">
                          <a:solidFill>
                            <a:srgbClr val="000000"/>
                          </a:solidFill>
                          <a:effectLst/>
                          <a:latin typeface="Calibri" panose="020F0502020204030204" pitchFamily="34" charset="0"/>
                        </a:rPr>
                        <a:t>10 k potentiometer</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panose="020F0502020204030204" pitchFamily="34" charset="0"/>
                        </a:rPr>
                        <a:t>130</a:t>
                      </a:r>
                    </a:p>
                  </a:txBody>
                  <a:tcPr marL="9525" marR="9525" marT="9525" marB="0" anchor="b"/>
                </a:tc>
                <a:tc hMerge="1">
                  <a:txBody>
                    <a:bodyPr/>
                    <a:lstStyle/>
                    <a:p>
                      <a:endParaRPr lang="en-US"/>
                    </a:p>
                  </a:txBody>
                  <a:tcPr/>
                </a:tc>
                <a:extLst>
                  <a:ext uri="{0D108BD9-81ED-4DB2-BD59-A6C34878D82A}">
                    <a16:rowId xmlns:a16="http://schemas.microsoft.com/office/drawing/2014/main" val="10008"/>
                  </a:ext>
                </a:extLst>
              </a:tr>
              <a:tr h="294542">
                <a:tc gridSpan="8">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panose="020F0502020204030204" pitchFamily="34" charset="0"/>
                        </a:rPr>
                        <a:t>Total = Rs 1903</a:t>
                      </a:r>
                    </a:p>
                  </a:txBody>
                  <a:tcPr marL="9525" marR="9525" marT="9525" marB="0" anchor="b"/>
                </a:tc>
                <a:tc hMerge="1">
                  <a:txBody>
                    <a:bodyPr/>
                    <a:lstStyle/>
                    <a:p>
                      <a:endParaRPr lang="en-US"/>
                    </a:p>
                  </a:txBody>
                  <a:tcPr/>
                </a:tc>
                <a:extLst>
                  <a:ext uri="{0D108BD9-81ED-4DB2-BD59-A6C34878D82A}">
                    <a16:rowId xmlns:a16="http://schemas.microsoft.com/office/drawing/2014/main" val="10009"/>
                  </a:ext>
                </a:extLst>
              </a:tr>
              <a:tr h="294542">
                <a:tc gridSpan="10">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94542">
                <a:tc gridSpan="10">
                  <a:txBody>
                    <a:bodyPr/>
                    <a:lstStyle/>
                    <a:p>
                      <a:pPr algn="ctr" fontAlgn="b"/>
                      <a:r>
                        <a:rPr lang="en-US" sz="1100" u="none" strike="noStrike" dirty="0">
                          <a:effectLst/>
                        </a:rPr>
                        <a:t>Software Requirements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94542">
                <a:tc gridSpan="2">
                  <a:txBody>
                    <a:bodyPr/>
                    <a:lstStyle/>
                    <a:p>
                      <a:pPr algn="ctr" fontAlgn="b"/>
                      <a:r>
                        <a:rPr lang="en-US" sz="1100" u="none" strike="noStrike" dirty="0">
                          <a:effectLst/>
                        </a:rPr>
                        <a:t>sr.no</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Component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costs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94542">
                <a:tc gridSpan="2">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u="none" strike="noStrike" dirty="0">
                          <a:effectLst/>
                        </a:rPr>
                        <a:t>windows 10</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panose="020F0502020204030204" pitchFamily="34" charset="0"/>
                        </a:rPr>
                        <a:t>Rs 6000(not adding)</a:t>
                      </a: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94542">
                <a:tc gridSpan="2">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b="0" i="0" u="none" strike="noStrike" dirty="0">
                          <a:solidFill>
                            <a:srgbClr val="000000"/>
                          </a:solidFill>
                          <a:effectLst/>
                          <a:latin typeface="Calibri" panose="020F0502020204030204" pitchFamily="34" charset="0"/>
                        </a:rPr>
                        <a:t>Circuito.io</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open source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94542">
                <a:tc gridSpan="2">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4">
                  <a:txBody>
                    <a:bodyPr/>
                    <a:lstStyle/>
                    <a:p>
                      <a:pPr algn="ctr" fontAlgn="b"/>
                      <a:r>
                        <a:rPr lang="en-US" sz="1100" b="0" i="0" u="none" strike="noStrike" dirty="0">
                          <a:solidFill>
                            <a:srgbClr val="000000"/>
                          </a:solidFill>
                          <a:effectLst/>
                          <a:latin typeface="Calibri" panose="020F0502020204030204" pitchFamily="34" charset="0"/>
                        </a:rPr>
                        <a:t>Arduino ide</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u="none" strike="noStrike" dirty="0">
                          <a:effectLst/>
                        </a:rPr>
                        <a:t>open source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294542">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Total = Rs 1903</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br>
              <a:rPr lang="en-US" dirty="0"/>
            </a:br>
            <a:endParaRPr lang="en-US" b="1" dirty="0"/>
          </a:p>
        </p:txBody>
      </p:sp>
      <p:sp>
        <p:nvSpPr>
          <p:cNvPr id="3" name="Content Placeholder 2"/>
          <p:cNvSpPr>
            <a:spLocks noGrp="1"/>
          </p:cNvSpPr>
          <p:nvPr>
            <p:ph idx="1"/>
          </p:nvPr>
        </p:nvSpPr>
        <p:spPr/>
        <p:txBody>
          <a:bodyPr>
            <a:normAutofit/>
          </a:bodyPr>
          <a:lstStyle/>
          <a:p>
            <a:r>
              <a:rPr lang="en-US" dirty="0"/>
              <a:t>We have developed a fire alarm system using the arduino and </a:t>
            </a:r>
            <a:r>
              <a:rPr lang="en-US" dirty="0" err="1"/>
              <a:t>Lm</a:t>
            </a:r>
            <a:r>
              <a:rPr lang="en-US" dirty="0"/>
              <a:t> 35 sensor. The developed prototype used reliable instruments that were suitable to develop a fire detector and it is an eco-friendly design</a:t>
            </a:r>
          </a:p>
          <a:p>
            <a:r>
              <a:rPr lang="en-US" dirty="0"/>
              <a:t>The total cost of this project was Rs.1903.The project was completed under the guidance of Dr . Prachi Raut.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53FC-5773-423C-BE96-1DB8814D0A47}"/>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9E9113B5-4C6F-4FE5-B213-5F5E35293764}"/>
              </a:ext>
            </a:extLst>
          </p:cNvPr>
          <p:cNvSpPr>
            <a:spLocks noGrp="1"/>
          </p:cNvSpPr>
          <p:nvPr>
            <p:ph idx="1"/>
          </p:nvPr>
        </p:nvSpPr>
        <p:spPr/>
        <p:txBody>
          <a:bodyPr/>
          <a:lstStyle/>
          <a:p>
            <a:r>
              <a:rPr lang="en-IN" dirty="0"/>
              <a:t>Interconnection between multiple system.</a:t>
            </a:r>
          </a:p>
          <a:p>
            <a:r>
              <a:rPr lang="en-IN" dirty="0"/>
              <a:t>Android application for the system to control it either automatic or manually.</a:t>
            </a:r>
          </a:p>
          <a:p>
            <a:r>
              <a:rPr lang="en-IN" dirty="0"/>
              <a:t>Different sensors can be used such as gas sensor or </a:t>
            </a:r>
            <a:r>
              <a:rPr lang="en-IN"/>
              <a:t>smoke sensors.</a:t>
            </a:r>
          </a:p>
        </p:txBody>
      </p:sp>
    </p:spTree>
    <p:extLst>
      <p:ext uri="{BB962C8B-B14F-4D97-AF65-F5344CB8AC3E}">
        <p14:creationId xmlns:p14="http://schemas.microsoft.com/office/powerpoint/2010/main" val="271535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fontScale="62500" lnSpcReduction="20000"/>
          </a:bodyPr>
          <a:lstStyle/>
          <a:p>
            <a:r>
              <a:rPr lang="en-US" dirty="0"/>
              <a:t>Cite the references in IEEE format</a:t>
            </a:r>
          </a:p>
          <a:p>
            <a:r>
              <a:rPr lang="en-US" dirty="0"/>
              <a:t>[1]kumar, n. and kumari, p., 2018. Intelligent Fire Detection And Visual Guided Evacuation System Using Arduino And GSM. [online] Ijrter.com. Available at: &lt;https://www.ijrter.com/papers/volume-4/issue-12/intelligent-fire-detection-and-visual-guided-evacuation-system-using-arduino-and-gsm.pdf&gt; [Accessed 8 September 2020].</a:t>
            </a:r>
          </a:p>
          <a:p>
            <a:r>
              <a:rPr lang="en-US" dirty="0"/>
              <a:t>[2]Abdul Khaleq, Noor &amp; Khalaf, Osamah &amp; Addulsahib (2019). IOT fire detection system using sensor with Arduino. AUS. 74-78.available [online]:https://www.researchgate.net/publication/335790885_IOT_fire_detection_system_using_sensor_with_Arduino/link/5d7b7db84585155f1e3f2a3a/download [Accessed: 08- Sep- 2020].</a:t>
            </a:r>
          </a:p>
          <a:p>
            <a:r>
              <a:rPr lang="en-US" dirty="0"/>
              <a:t>[3]N. Mazhan, N. Enzai and N. Zin, "ShieldSquare Captcha", Iopscience.iop.org, 2020. [Online]. Available: https://iopscience.iop.org/article/10.1088/1742-6596/1019/1/012079/pdf. [Accessed: 08- Sep- 2020].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fontScale="70000" lnSpcReduction="20000"/>
          </a:bodyPr>
          <a:lstStyle/>
          <a:p>
            <a:r>
              <a:rPr lang="en-US" dirty="0"/>
              <a:t>[4]Izang, A., Ajayi, S., Adeniye, F., &amp;amp; Adepoju, A. (2018). An SMS Based Fire Alarm and Detection System. Retrieved September 08, 2020, from International Journal of Computer Trends and Technology (IJCTT) available at:https://www.ijcttjournal.org/2018/Volume58/number-1/IJCTT-V58P109.pdf</a:t>
            </a:r>
          </a:p>
          <a:p>
            <a:r>
              <a:rPr lang="en-US" dirty="0"/>
              <a:t>[5]Paul, D., Ghosh, A., &amp;amp; Banerjee, S. J. (2016). GSM Based Fire Sensor Alarm Using Arduino. Retrieved September 08, 2020, from International Journal of Scientific &amp;amp; Engineering Research available [online]:https://www.ijser.org/researchpaper/GSM-Based-Fire-Sensor-Alarm-Using-Arduino.pdf</a:t>
            </a:r>
          </a:p>
          <a:p>
            <a:r>
              <a:rPr lang="en-US" dirty="0"/>
              <a:t>[6]Shah, R., Satam, P., Sayyed3, M. A., &amp;amp; Salvi, P. (2019). Wireless Smoke Detector and Fire Alarm System. Retrieved September 08, 2020, from International Research Journal of Engineering and Technology available at:https://www.irjet.net/archives/V6/i1/IRJET-V6I1258.pdf</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Overview </a:t>
            </a:r>
          </a:p>
        </p:txBody>
      </p:sp>
      <p:sp>
        <p:nvSpPr>
          <p:cNvPr id="3" name="Content Placeholder 2"/>
          <p:cNvSpPr>
            <a:spLocks noGrp="1"/>
          </p:cNvSpPr>
          <p:nvPr>
            <p:ph idx="1"/>
          </p:nvPr>
        </p:nvSpPr>
        <p:spPr/>
        <p:txBody>
          <a:bodyPr>
            <a:normAutofit lnSpcReduction="10000"/>
          </a:bodyPr>
          <a:lstStyle/>
          <a:p>
            <a:r>
              <a:rPr lang="en-IN" dirty="0"/>
              <a:t>Introduction</a:t>
            </a:r>
          </a:p>
          <a:p>
            <a:r>
              <a:rPr lang="en-IN" dirty="0"/>
              <a:t>Literature survey</a:t>
            </a:r>
          </a:p>
          <a:p>
            <a:r>
              <a:rPr lang="en-IN" dirty="0"/>
              <a:t>Problem statement</a:t>
            </a:r>
          </a:p>
          <a:p>
            <a:r>
              <a:rPr lang="en-IN" dirty="0"/>
              <a:t>System design</a:t>
            </a:r>
          </a:p>
          <a:p>
            <a:r>
              <a:rPr lang="en-US" dirty="0"/>
              <a:t>Circuit diagram</a:t>
            </a:r>
          </a:p>
          <a:p>
            <a:r>
              <a:rPr lang="en-US" dirty="0"/>
              <a:t>System requirements</a:t>
            </a:r>
          </a:p>
          <a:p>
            <a:r>
              <a:rPr lang="en-US" dirty="0"/>
              <a:t>Conclusion </a:t>
            </a:r>
          </a:p>
          <a:p>
            <a:r>
              <a:rPr lang="en-US" dirty="0"/>
              <a:t>References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637540" y="1417955"/>
            <a:ext cx="8229600" cy="4525963"/>
          </a:xfrm>
        </p:spPr>
        <p:txBody>
          <a:bodyPr>
            <a:normAutofit fontScale="25000" lnSpcReduction="20000"/>
          </a:bodyPr>
          <a:lstStyle/>
          <a:p>
            <a:endParaRPr lang="en-US" dirty="0"/>
          </a:p>
          <a:p>
            <a:endParaRPr lang="en-US" dirty="0"/>
          </a:p>
          <a:p>
            <a:r>
              <a:rPr lang="en-US" sz="8000" dirty="0"/>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interaction.The Internet of Things is actually a pretty simple concept, it means taking all the things in the world and connecting them to the internet.</a:t>
            </a:r>
          </a:p>
          <a:p>
            <a:endParaRPr lang="en-US" sz="8000" dirty="0"/>
          </a:p>
          <a:p>
            <a:r>
              <a:rPr lang="en-US" sz="8000" dirty="0"/>
              <a:t>In a metropolitan city like Mumbai with the presence of large of number of people homes poses a huge fire threat due to negligence and also with so many inflammable items –upholstery , decorative material , gas leaks,and electrical gadgets among others</a:t>
            </a:r>
          </a:p>
          <a:p>
            <a:endParaRPr lang="en-US" sz="8000" dirty="0"/>
          </a:p>
          <a:p>
            <a:r>
              <a:rPr lang="en-US" sz="8000" dirty="0"/>
              <a:t>India has lost 60,607 lives during the period 2015-18 of which 56% were accounted for home/residential fire.(ADSI).Thus residential fire becoming the largest source of fatalities.</a:t>
            </a:r>
          </a:p>
          <a:p>
            <a:endParaRPr lang="en-US" sz="8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19050" dir="2700000" algn="tl" rotWithShape="0">
                    <a:schemeClr val="dk1">
                      <a:alpha val="40000"/>
                    </a:schemeClr>
                  </a:outerShdw>
                </a:effectLst>
              </a:rPr>
              <a:t>Introduction</a:t>
            </a:r>
          </a:p>
        </p:txBody>
      </p:sp>
      <p:sp>
        <p:nvSpPr>
          <p:cNvPr id="3" name="Content Placeholder 2"/>
          <p:cNvSpPr>
            <a:spLocks noGrp="1"/>
          </p:cNvSpPr>
          <p:nvPr>
            <p:ph idx="1"/>
          </p:nvPr>
        </p:nvSpPr>
        <p:spPr>
          <a:xfrm>
            <a:off x="703580" y="1417955"/>
            <a:ext cx="6844665" cy="3992245"/>
          </a:xfrm>
        </p:spPr>
        <p:txBody>
          <a:bodyPr>
            <a:normAutofit/>
          </a:bodyPr>
          <a:lstStyle/>
          <a:p>
            <a:pPr marL="0" indent="0">
              <a:buNone/>
            </a:pPr>
            <a:endParaRPr lang="en-US" sz="2000" dirty="0"/>
          </a:p>
          <a:p>
            <a:r>
              <a:rPr lang="en-US" sz="2000" dirty="0">
                <a:sym typeface="+mn-ea"/>
              </a:rPr>
              <a:t>Fire alarm and detection technology should help to detect fire at sufficiently early stage so that it can help to reduce the damage to human life and property</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dirty="0"/>
              <a:t>Literature Survey</a:t>
            </a:r>
            <a:br>
              <a:rPr lang="en-IN" dirty="0"/>
            </a:br>
            <a:endParaRPr lang="en-US" b="1" dirty="0"/>
          </a:p>
        </p:txBody>
      </p:sp>
      <p:graphicFrame>
        <p:nvGraphicFramePr>
          <p:cNvPr id="4" name="Table 4"/>
          <p:cNvGraphicFramePr>
            <a:graphicFrameLocks noGrp="1"/>
          </p:cNvGraphicFramePr>
          <p:nvPr>
            <p:ph idx="1"/>
            <p:extLst>
              <p:ext uri="{D42A27DB-BD31-4B8C-83A1-F6EECF244321}">
                <p14:modId xmlns:p14="http://schemas.microsoft.com/office/powerpoint/2010/main" val="2508762285"/>
              </p:ext>
            </p:extLst>
          </p:nvPr>
        </p:nvGraphicFramePr>
        <p:xfrm>
          <a:off x="380999" y="1219200"/>
          <a:ext cx="8305801" cy="4754880"/>
        </p:xfrm>
        <a:graphic>
          <a:graphicData uri="http://schemas.openxmlformats.org/drawingml/2006/table">
            <a:tbl>
              <a:tblPr firstRow="1" bandRow="1">
                <a:tableStyleId>{8EC20E35-A176-4012-BC5E-935CFFF8708E}</a:tableStyleId>
              </a:tblPr>
              <a:tblGrid>
                <a:gridCol w="1333972">
                  <a:extLst>
                    <a:ext uri="{9D8B030D-6E8A-4147-A177-3AD203B41FA5}">
                      <a16:colId xmlns:a16="http://schemas.microsoft.com/office/drawing/2014/main" val="20000"/>
                    </a:ext>
                  </a:extLst>
                </a:gridCol>
                <a:gridCol w="2323943">
                  <a:extLst>
                    <a:ext uri="{9D8B030D-6E8A-4147-A177-3AD203B41FA5}">
                      <a16:colId xmlns:a16="http://schemas.microsoft.com/office/drawing/2014/main" val="20001"/>
                    </a:ext>
                  </a:extLst>
                </a:gridCol>
                <a:gridCol w="2323943">
                  <a:extLst>
                    <a:ext uri="{9D8B030D-6E8A-4147-A177-3AD203B41FA5}">
                      <a16:colId xmlns:a16="http://schemas.microsoft.com/office/drawing/2014/main" val="20002"/>
                    </a:ext>
                  </a:extLst>
                </a:gridCol>
                <a:gridCol w="2323943">
                  <a:extLst>
                    <a:ext uri="{9D8B030D-6E8A-4147-A177-3AD203B41FA5}">
                      <a16:colId xmlns:a16="http://schemas.microsoft.com/office/drawing/2014/main" val="20003"/>
                    </a:ext>
                  </a:extLst>
                </a:gridCol>
              </a:tblGrid>
              <a:tr h="0">
                <a:tc>
                  <a:txBody>
                    <a:bodyPr/>
                    <a:lstStyle/>
                    <a:p>
                      <a:pPr algn="ctr"/>
                      <a:r>
                        <a:rPr lang="en-US" dirty="0"/>
                        <a:t>Reference</a:t>
                      </a:r>
                    </a:p>
                  </a:txBody>
                  <a:tcPr/>
                </a:tc>
                <a:tc>
                  <a:txBody>
                    <a:bodyPr/>
                    <a:lstStyle/>
                    <a:p>
                      <a:pPr algn="ctr"/>
                      <a:r>
                        <a:rPr lang="en-US" dirty="0"/>
                        <a:t>Methodology</a:t>
                      </a:r>
                    </a:p>
                  </a:txBody>
                  <a:tcPr/>
                </a:tc>
                <a:tc>
                  <a:txBody>
                    <a:bodyPr/>
                    <a:lstStyle/>
                    <a:p>
                      <a:pPr algn="ctr"/>
                      <a:r>
                        <a:rPr lang="en-US" dirty="0"/>
                        <a:t>Advantages</a:t>
                      </a:r>
                    </a:p>
                  </a:txBody>
                  <a:tcPr/>
                </a:tc>
                <a:tc>
                  <a:txBody>
                    <a:bodyPr/>
                    <a:lstStyle/>
                    <a:p>
                      <a:pPr algn="ctr"/>
                      <a:r>
                        <a:rPr lang="en-US" dirty="0"/>
                        <a:t>Future scope</a:t>
                      </a:r>
                    </a:p>
                  </a:txBody>
                  <a:tcPr/>
                </a:tc>
                <a:extLst>
                  <a:ext uri="{0D108BD9-81ED-4DB2-BD59-A6C34878D82A}">
                    <a16:rowId xmlns:a16="http://schemas.microsoft.com/office/drawing/2014/main" val="10000"/>
                  </a:ext>
                </a:extLst>
              </a:tr>
              <a:tr h="518160">
                <a:tc>
                  <a:txBody>
                    <a:bodyPr/>
                    <a:lstStyle/>
                    <a:p>
                      <a:pPr algn="ctr"/>
                      <a:r>
                        <a:rPr lang="en-US" dirty="0"/>
                        <a:t>[1]</a:t>
                      </a:r>
                    </a:p>
                  </a:txBody>
                  <a:tcPr/>
                </a:tc>
                <a:tc>
                  <a:txBody>
                    <a:bodyPr/>
                    <a:lstStyle/>
                    <a:p>
                      <a:r>
                        <a:rPr lang="en-US" dirty="0"/>
                        <a:t>Arduino sensor, flame sensor and  GSM used for  fire detection and visual guidance system </a:t>
                      </a:r>
                    </a:p>
                  </a:txBody>
                  <a:tcPr/>
                </a:tc>
                <a:tc>
                  <a:txBody>
                    <a:bodyPr/>
                    <a:lstStyle/>
                    <a:p>
                      <a:r>
                        <a:rPr lang="en-US"/>
                        <a:t> </a:t>
                      </a:r>
                      <a:r>
                        <a:rPr lang="en-US" dirty="0"/>
                        <a:t>Allows quick assessment of location of fire by determining the exact point of occurrence of fire</a:t>
                      </a:r>
                    </a:p>
                  </a:txBody>
                  <a:tcPr/>
                </a:tc>
                <a:tc>
                  <a:txBody>
                    <a:bodyPr/>
                    <a:lstStyle/>
                    <a:p>
                      <a:r>
                        <a:rPr lang="en-US" dirty="0"/>
                        <a:t>Nothing is mentioned</a:t>
                      </a:r>
                    </a:p>
                  </a:txBody>
                  <a:tcPr/>
                </a:tc>
                <a:extLst>
                  <a:ext uri="{0D108BD9-81ED-4DB2-BD59-A6C34878D82A}">
                    <a16:rowId xmlns:a16="http://schemas.microsoft.com/office/drawing/2014/main" val="10001"/>
                  </a:ext>
                </a:extLst>
              </a:tr>
              <a:tr h="495300">
                <a:tc>
                  <a:txBody>
                    <a:bodyPr/>
                    <a:lstStyle/>
                    <a:p>
                      <a:pPr algn="ctr"/>
                      <a:r>
                        <a:rPr lang="en-US" dirty="0"/>
                        <a:t>[2]</a:t>
                      </a:r>
                    </a:p>
                  </a:txBody>
                  <a:tcPr/>
                </a:tc>
                <a:tc>
                  <a:txBody>
                    <a:bodyPr/>
                    <a:lstStyle/>
                    <a:p>
                      <a:r>
                        <a:rPr lang="en-US" dirty="0"/>
                        <a:t>DHT 11 sensor which is connected to internet to monitor temperature and humidity rate</a:t>
                      </a:r>
                    </a:p>
                  </a:txBody>
                  <a:tcPr/>
                </a:tc>
                <a:tc>
                  <a:txBody>
                    <a:bodyPr/>
                    <a:lstStyle/>
                    <a:p>
                      <a:r>
                        <a:rPr lang="en-US" dirty="0"/>
                        <a:t>Design  and implementation of fire detection is customizable and flexible</a:t>
                      </a:r>
                    </a:p>
                  </a:txBody>
                  <a:tcPr/>
                </a:tc>
                <a:tc>
                  <a:txBody>
                    <a:bodyPr/>
                    <a:lstStyle/>
                    <a:p>
                      <a:r>
                        <a:rPr lang="en-US" dirty="0"/>
                        <a:t>Can be improved by adding multiple sensors systematically </a:t>
                      </a:r>
                    </a:p>
                  </a:txBody>
                  <a:tcPr/>
                </a:tc>
                <a:extLst>
                  <a:ext uri="{0D108BD9-81ED-4DB2-BD59-A6C34878D82A}">
                    <a16:rowId xmlns:a16="http://schemas.microsoft.com/office/drawing/2014/main" val="10002"/>
                  </a:ext>
                </a:extLst>
              </a:tr>
              <a:tr h="495300">
                <a:tc>
                  <a:txBody>
                    <a:bodyPr/>
                    <a:lstStyle/>
                    <a:p>
                      <a:pPr algn="ctr"/>
                      <a:r>
                        <a:rPr lang="en-US" dirty="0"/>
                        <a:t>[3]</a:t>
                      </a:r>
                    </a:p>
                  </a:txBody>
                  <a:tcPr/>
                </a:tc>
                <a:tc>
                  <a:txBody>
                    <a:bodyPr/>
                    <a:lstStyle/>
                    <a:p>
                      <a:r>
                        <a:rPr lang="en-US" dirty="0"/>
                        <a:t>Uses LM35 sensor  GSM and Arduino to create home fire alarm </a:t>
                      </a:r>
                    </a:p>
                  </a:txBody>
                  <a:tcPr/>
                </a:tc>
                <a:tc>
                  <a:txBody>
                    <a:bodyPr/>
                    <a:lstStyle/>
                    <a:p>
                      <a:r>
                        <a:rPr lang="en-US" dirty="0"/>
                        <a:t>The device will instantly  alert user when the temperature limit is reached thanks to LM35 sensor</a:t>
                      </a:r>
                    </a:p>
                  </a:txBody>
                  <a:tcPr/>
                </a:tc>
                <a:tc>
                  <a:txBody>
                    <a:bodyPr/>
                    <a:lstStyle/>
                    <a:p>
                      <a:r>
                        <a:rPr lang="en-US" dirty="0"/>
                        <a:t>Sensor with higher range coverage can be developed for purpose of the system.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dirty="0"/>
              <a:t>Literature Survey</a:t>
            </a:r>
            <a:br>
              <a:rPr lang="en-IN" dirty="0"/>
            </a:br>
            <a:endParaRPr lang="en-US" b="1" dirty="0"/>
          </a:p>
        </p:txBody>
      </p:sp>
      <p:graphicFrame>
        <p:nvGraphicFramePr>
          <p:cNvPr id="4" name="Table 4"/>
          <p:cNvGraphicFramePr>
            <a:graphicFrameLocks noGrp="1"/>
          </p:cNvGraphicFramePr>
          <p:nvPr>
            <p:ph idx="1"/>
          </p:nvPr>
        </p:nvGraphicFramePr>
        <p:xfrm>
          <a:off x="137160" y="1219200"/>
          <a:ext cx="8869680" cy="4557395"/>
        </p:xfrm>
        <a:graphic>
          <a:graphicData uri="http://schemas.openxmlformats.org/drawingml/2006/table">
            <a:tbl>
              <a:tblPr firstRow="1" bandRow="1">
                <a:tableStyleId>{8EC20E35-A176-4012-BC5E-935CFFF8708E}</a:tableStyleId>
              </a:tblPr>
              <a:tblGrid>
                <a:gridCol w="1339215">
                  <a:extLst>
                    <a:ext uri="{9D8B030D-6E8A-4147-A177-3AD203B41FA5}">
                      <a16:colId xmlns:a16="http://schemas.microsoft.com/office/drawing/2014/main" val="20000"/>
                    </a:ext>
                  </a:extLst>
                </a:gridCol>
                <a:gridCol w="2541270">
                  <a:extLst>
                    <a:ext uri="{9D8B030D-6E8A-4147-A177-3AD203B41FA5}">
                      <a16:colId xmlns:a16="http://schemas.microsoft.com/office/drawing/2014/main" val="20001"/>
                    </a:ext>
                  </a:extLst>
                </a:gridCol>
                <a:gridCol w="2494280">
                  <a:extLst>
                    <a:ext uri="{9D8B030D-6E8A-4147-A177-3AD203B41FA5}">
                      <a16:colId xmlns:a16="http://schemas.microsoft.com/office/drawing/2014/main" val="20002"/>
                    </a:ext>
                  </a:extLst>
                </a:gridCol>
                <a:gridCol w="2494915">
                  <a:extLst>
                    <a:ext uri="{9D8B030D-6E8A-4147-A177-3AD203B41FA5}">
                      <a16:colId xmlns:a16="http://schemas.microsoft.com/office/drawing/2014/main" val="20003"/>
                    </a:ext>
                  </a:extLst>
                </a:gridCol>
              </a:tblGrid>
              <a:tr h="407670">
                <a:tc>
                  <a:txBody>
                    <a:bodyPr/>
                    <a:lstStyle/>
                    <a:p>
                      <a:pPr algn="ctr"/>
                      <a:r>
                        <a:rPr lang="en-US" dirty="0"/>
                        <a:t>Reference</a:t>
                      </a:r>
                    </a:p>
                  </a:txBody>
                  <a:tcPr/>
                </a:tc>
                <a:tc>
                  <a:txBody>
                    <a:bodyPr/>
                    <a:lstStyle/>
                    <a:p>
                      <a:pPr algn="ctr"/>
                      <a:r>
                        <a:rPr lang="en-US" dirty="0"/>
                        <a:t>Methodology</a:t>
                      </a:r>
                    </a:p>
                  </a:txBody>
                  <a:tcPr/>
                </a:tc>
                <a:tc>
                  <a:txBody>
                    <a:bodyPr/>
                    <a:lstStyle/>
                    <a:p>
                      <a:pPr algn="ctr"/>
                      <a:r>
                        <a:rPr lang="en-US" dirty="0"/>
                        <a:t>Advantages</a:t>
                      </a:r>
                    </a:p>
                  </a:txBody>
                  <a:tcPr/>
                </a:tc>
                <a:tc>
                  <a:txBody>
                    <a:bodyPr/>
                    <a:lstStyle/>
                    <a:p>
                      <a:pPr algn="ctr"/>
                      <a:r>
                        <a:rPr lang="en-US" dirty="0"/>
                        <a:t>Future scope</a:t>
                      </a:r>
                    </a:p>
                  </a:txBody>
                  <a:tcPr/>
                </a:tc>
                <a:extLst>
                  <a:ext uri="{0D108BD9-81ED-4DB2-BD59-A6C34878D82A}">
                    <a16:rowId xmlns:a16="http://schemas.microsoft.com/office/drawing/2014/main" val="10000"/>
                  </a:ext>
                </a:extLst>
              </a:tr>
              <a:tr h="2074545">
                <a:tc>
                  <a:txBody>
                    <a:bodyPr/>
                    <a:lstStyle/>
                    <a:p>
                      <a:pPr algn="ctr"/>
                      <a:r>
                        <a:rPr lang="en-US" dirty="0"/>
                        <a:t>[4]</a:t>
                      </a:r>
                    </a:p>
                  </a:txBody>
                  <a:tcPr/>
                </a:tc>
                <a:tc>
                  <a:txBody>
                    <a:bodyPr/>
                    <a:lstStyle/>
                    <a:p>
                      <a:r>
                        <a:rPr lang="en-US" dirty="0"/>
                        <a:t>Uses 4 environment sensors , GSM module ,sg 90(servo motor) and Arduino pro mini to create SMS based fire alarm system </a:t>
                      </a:r>
                    </a:p>
                  </a:txBody>
                  <a:tcPr/>
                </a:tc>
                <a:tc>
                  <a:txBody>
                    <a:bodyPr/>
                    <a:lstStyle/>
                    <a:p>
                      <a:r>
                        <a:rPr lang="en-US" dirty="0"/>
                        <a:t> Reliable service which would alert nearest fire department , poses large scalability .</a:t>
                      </a:r>
                    </a:p>
                  </a:txBody>
                  <a:tcPr/>
                </a:tc>
                <a:tc>
                  <a:txBody>
                    <a:bodyPr/>
                    <a:lstStyle/>
                    <a:p>
                      <a:r>
                        <a:rPr lang="en-US" dirty="0"/>
                        <a:t>Real time information of smoke or heat level observed by every detector device in surveillance.</a:t>
                      </a:r>
                    </a:p>
                  </a:txBody>
                  <a:tcPr/>
                </a:tc>
                <a:extLst>
                  <a:ext uri="{0D108BD9-81ED-4DB2-BD59-A6C34878D82A}">
                    <a16:rowId xmlns:a16="http://schemas.microsoft.com/office/drawing/2014/main" val="10001"/>
                  </a:ext>
                </a:extLst>
              </a:tr>
              <a:tr h="2075180">
                <a:tc>
                  <a:txBody>
                    <a:bodyPr/>
                    <a:lstStyle/>
                    <a:p>
                      <a:pPr algn="ctr"/>
                      <a:r>
                        <a:rPr lang="en-US" dirty="0"/>
                        <a:t>[5]</a:t>
                      </a:r>
                    </a:p>
                  </a:txBody>
                  <a:tcPr/>
                </a:tc>
                <a:tc>
                  <a:txBody>
                    <a:bodyPr/>
                    <a:lstStyle/>
                    <a:p>
                      <a:r>
                        <a:rPr lang="en-US" dirty="0"/>
                        <a:t>GSM based fire alarm system uses GSM module , Arduino , LCD and LM35 as main temperature sensor</a:t>
                      </a:r>
                    </a:p>
                  </a:txBody>
                  <a:tcPr/>
                </a:tc>
                <a:tc>
                  <a:txBody>
                    <a:bodyPr/>
                    <a:lstStyle/>
                    <a:p>
                      <a:r>
                        <a:rPr lang="en-US" dirty="0"/>
                        <a:t>Easy implementation , maximum reliability , user friendly and low cost which could be used for home and industrial security system</a:t>
                      </a:r>
                    </a:p>
                  </a:txBody>
                  <a:tcPr/>
                </a:tc>
                <a:tc>
                  <a:txBody>
                    <a:bodyPr/>
                    <a:lstStyle/>
                    <a:p>
                      <a:r>
                        <a:rPr lang="en-US" dirty="0"/>
                        <a:t>Fire proofing the system would be recommended  in order to prevent damages to hardware components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dirty="0"/>
              <a:t>Literature Survey</a:t>
            </a:r>
            <a:br>
              <a:rPr lang="en-IN" dirty="0"/>
            </a:br>
            <a:endParaRPr lang="en-US" b="1" dirty="0"/>
          </a:p>
        </p:txBody>
      </p:sp>
      <p:graphicFrame>
        <p:nvGraphicFramePr>
          <p:cNvPr id="4" name="Table 4"/>
          <p:cNvGraphicFramePr>
            <a:graphicFrameLocks noGrp="1"/>
          </p:cNvGraphicFramePr>
          <p:nvPr>
            <p:ph idx="1"/>
          </p:nvPr>
        </p:nvGraphicFramePr>
        <p:xfrm>
          <a:off x="95090" y="1219200"/>
          <a:ext cx="9048911" cy="2709209"/>
        </p:xfrm>
        <a:graphic>
          <a:graphicData uri="http://schemas.openxmlformats.org/drawingml/2006/table">
            <a:tbl>
              <a:tblPr firstRow="1" bandRow="1">
                <a:tableStyleId>{8EC20E35-A176-4012-BC5E-935CFFF8708E}</a:tableStyleId>
              </a:tblPr>
              <a:tblGrid>
                <a:gridCol w="1453265">
                  <a:extLst>
                    <a:ext uri="{9D8B030D-6E8A-4147-A177-3AD203B41FA5}">
                      <a16:colId xmlns:a16="http://schemas.microsoft.com/office/drawing/2014/main" val="20000"/>
                    </a:ext>
                  </a:extLst>
                </a:gridCol>
                <a:gridCol w="2532097">
                  <a:extLst>
                    <a:ext uri="{9D8B030D-6E8A-4147-A177-3AD203B41FA5}">
                      <a16:colId xmlns:a16="http://schemas.microsoft.com/office/drawing/2014/main" val="20001"/>
                    </a:ext>
                  </a:extLst>
                </a:gridCol>
                <a:gridCol w="2531452">
                  <a:extLst>
                    <a:ext uri="{9D8B030D-6E8A-4147-A177-3AD203B41FA5}">
                      <a16:colId xmlns:a16="http://schemas.microsoft.com/office/drawing/2014/main" val="20002"/>
                    </a:ext>
                  </a:extLst>
                </a:gridCol>
                <a:gridCol w="2532097">
                  <a:extLst>
                    <a:ext uri="{9D8B030D-6E8A-4147-A177-3AD203B41FA5}">
                      <a16:colId xmlns:a16="http://schemas.microsoft.com/office/drawing/2014/main" val="20003"/>
                    </a:ext>
                  </a:extLst>
                </a:gridCol>
              </a:tblGrid>
              <a:tr h="323551">
                <a:tc>
                  <a:txBody>
                    <a:bodyPr/>
                    <a:lstStyle/>
                    <a:p>
                      <a:pPr algn="ctr"/>
                      <a:r>
                        <a:rPr lang="en-US" dirty="0"/>
                        <a:t>Reference</a:t>
                      </a:r>
                    </a:p>
                  </a:txBody>
                  <a:tcPr/>
                </a:tc>
                <a:tc>
                  <a:txBody>
                    <a:bodyPr/>
                    <a:lstStyle/>
                    <a:p>
                      <a:pPr algn="ctr"/>
                      <a:r>
                        <a:rPr lang="en-US" dirty="0"/>
                        <a:t>Methodology</a:t>
                      </a:r>
                    </a:p>
                  </a:txBody>
                  <a:tcPr/>
                </a:tc>
                <a:tc>
                  <a:txBody>
                    <a:bodyPr/>
                    <a:lstStyle/>
                    <a:p>
                      <a:pPr algn="ctr"/>
                      <a:r>
                        <a:rPr lang="en-US" dirty="0"/>
                        <a:t>Advantages</a:t>
                      </a:r>
                    </a:p>
                  </a:txBody>
                  <a:tcPr/>
                </a:tc>
                <a:tc>
                  <a:txBody>
                    <a:bodyPr/>
                    <a:lstStyle/>
                    <a:p>
                      <a:pPr algn="ctr"/>
                      <a:r>
                        <a:rPr lang="en-US" dirty="0"/>
                        <a:t>Future scope</a:t>
                      </a:r>
                    </a:p>
                  </a:txBody>
                  <a:tcPr/>
                </a:tc>
                <a:extLst>
                  <a:ext uri="{0D108BD9-81ED-4DB2-BD59-A6C34878D82A}">
                    <a16:rowId xmlns:a16="http://schemas.microsoft.com/office/drawing/2014/main" val="10000"/>
                  </a:ext>
                </a:extLst>
              </a:tr>
              <a:tr h="2343449">
                <a:tc>
                  <a:txBody>
                    <a:bodyPr/>
                    <a:lstStyle/>
                    <a:p>
                      <a:pPr algn="ctr"/>
                      <a:r>
                        <a:rPr lang="en-US" dirty="0"/>
                        <a:t>[6]</a:t>
                      </a:r>
                    </a:p>
                  </a:txBody>
                  <a:tcPr/>
                </a:tc>
                <a:tc>
                  <a:txBody>
                    <a:bodyPr/>
                    <a:lstStyle/>
                    <a:p>
                      <a:r>
                        <a:rPr lang="en-US" dirty="0"/>
                        <a:t> Arduino Uno ,LM35 Temperature sensor , smoke detector </a:t>
                      </a:r>
                    </a:p>
                    <a:p>
                      <a:r>
                        <a:rPr lang="en-US" dirty="0"/>
                        <a:t>and a low-cost Wifi chip:</a:t>
                      </a:r>
                    </a:p>
                    <a:p>
                      <a:r>
                        <a:rPr lang="en-US" sz="1800" dirty="0">
                          <a:sym typeface="+mn-ea"/>
                        </a:rPr>
                        <a:t>ESP8266 is used to create an sms based fire detection system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Notifies via SMS system, reliable, efficient, can used for home </a:t>
                      </a:r>
                    </a:p>
                    <a:p>
                      <a:r>
                        <a:rPr lang="en-US" sz="1800" dirty="0">
                          <a:sym typeface="+mn-ea"/>
                        </a:rPr>
                        <a:t>security fire detection systems</a:t>
                      </a:r>
                    </a:p>
                    <a:p>
                      <a:endParaRPr lang="en-US" dirty="0"/>
                    </a:p>
                  </a:txBody>
                  <a:tcPr/>
                </a:tc>
                <a:tc>
                  <a:txBody>
                    <a:bodyPr/>
                    <a:lstStyle/>
                    <a:p>
                      <a:r>
                        <a:rPr lang="en-US" dirty="0"/>
                        <a:t>Interconnection between multiple system can be created </a:t>
                      </a:r>
                    </a:p>
                    <a:p>
                      <a:r>
                        <a:rPr lang="en-US" dirty="0"/>
                        <a:t>and Android application for the system can be developed to control it either automatic or manually.</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Gaps Identified </a:t>
            </a:r>
          </a:p>
        </p:txBody>
      </p:sp>
      <p:sp>
        <p:nvSpPr>
          <p:cNvPr id="3" name="Content Placeholder 2"/>
          <p:cNvSpPr>
            <a:spLocks noGrp="1"/>
          </p:cNvSpPr>
          <p:nvPr>
            <p:ph idx="1"/>
          </p:nvPr>
        </p:nvSpPr>
        <p:spPr/>
        <p:txBody>
          <a:bodyPr>
            <a:normAutofit/>
          </a:bodyPr>
          <a:lstStyle/>
          <a:p>
            <a:pPr marL="0" indent="0">
              <a:buNone/>
            </a:pPr>
            <a:endParaRPr lang="en-US" sz="2000" dirty="0"/>
          </a:p>
          <a:p>
            <a:r>
              <a:rPr lang="en-US" sz="2000" dirty="0"/>
              <a:t>Research Gaps:</a:t>
            </a:r>
          </a:p>
          <a:p>
            <a:pPr marL="0" indent="0">
              <a:buNone/>
            </a:pPr>
            <a:r>
              <a:rPr lang="en-US" sz="2000" dirty="0"/>
              <a:t>	-False alarm prevention should be installed.</a:t>
            </a:r>
          </a:p>
          <a:p>
            <a:pPr marL="0" indent="0">
              <a:buNone/>
            </a:pPr>
            <a:r>
              <a:rPr lang="en-US" sz="2000" dirty="0"/>
              <a:t>	</a:t>
            </a:r>
            <a:r>
              <a:rPr lang="en-US" sz="2000" dirty="0">
                <a:sym typeface="+mn-ea"/>
              </a:rPr>
              <a:t>-Applications and monitoring systems sho</a:t>
            </a:r>
            <a:r>
              <a:rPr lang="en-US" sz="2000" dirty="0"/>
              <a:t>uld be developed for </a:t>
            </a:r>
          </a:p>
          <a:p>
            <a:pPr marL="0" indent="0">
              <a:buNone/>
            </a:pPr>
            <a:r>
              <a:rPr lang="en-US" sz="2000" dirty="0"/>
              <a:t>	 android and other platforms for monitoring and controlling such 	 systems	</a:t>
            </a:r>
          </a:p>
          <a:p>
            <a:pPr marL="0" indent="0">
              <a:buNone/>
            </a:pPr>
            <a:r>
              <a:rPr lang="en-US" sz="2000" dirty="0"/>
              <a:t>	-System can be optimized to make it more user friendly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dirty="0"/>
              <a:t>Problem Statement</a:t>
            </a:r>
            <a:br>
              <a:rPr lang="en-IN" dirty="0"/>
            </a:br>
            <a:endParaRPr lang="en-US" b="1" dirty="0"/>
          </a:p>
        </p:txBody>
      </p:sp>
      <p:sp>
        <p:nvSpPr>
          <p:cNvPr id="3" name="Content Placeholder 2"/>
          <p:cNvSpPr>
            <a:spLocks noGrp="1"/>
          </p:cNvSpPr>
          <p:nvPr>
            <p:ph idx="1"/>
          </p:nvPr>
        </p:nvSpPr>
        <p:spPr/>
        <p:txBody>
          <a:bodyPr/>
          <a:lstStyle/>
          <a:p>
            <a:r>
              <a:rPr lang="en-US" dirty="0"/>
              <a:t>To develop an IOT based fire detection system which can be used for houses and residential places to detect fire and alert the residents . Our system will use LM 35 temperature sensor and a GSM module in combination for reliability and data will be connected to IOT  via SMS.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1314</Words>
  <Application>Microsoft Office PowerPoint</Application>
  <PresentationFormat>On-screen Show (4:3)</PresentationFormat>
  <Paragraphs>151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Fire detection system</vt:lpstr>
      <vt:lpstr>Overview </vt:lpstr>
      <vt:lpstr>Introduction</vt:lpstr>
      <vt:lpstr>Introduction</vt:lpstr>
      <vt:lpstr> Literature Survey </vt:lpstr>
      <vt:lpstr> Literature Survey </vt:lpstr>
      <vt:lpstr> Literature Survey </vt:lpstr>
      <vt:lpstr>Research Gaps Identified </vt:lpstr>
      <vt:lpstr> Problem Statement </vt:lpstr>
      <vt:lpstr>Problem solution</vt:lpstr>
      <vt:lpstr> System Design </vt:lpstr>
      <vt:lpstr> Circuit Diagram </vt:lpstr>
      <vt:lpstr>  System Requirements </vt:lpstr>
      <vt:lpstr>Conclusion </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Mini Project&gt;</dc:title>
  <dc:creator>Prachi Raut</dc:creator>
  <cp:lastModifiedBy>shettyprithvi014@gmail.com</cp:lastModifiedBy>
  <cp:revision>60</cp:revision>
  <dcterms:created xsi:type="dcterms:W3CDTF">2006-08-16T00:00:00Z</dcterms:created>
  <dcterms:modified xsi:type="dcterms:W3CDTF">2020-12-19T07:37:12Z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