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C91-621D-4265-8E33-F1D0CF9A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97400-3218-4C8C-B66D-6D2601E94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3435-3668-48E7-93B4-A95F7E5C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28A43-4FFE-44F1-9ADA-19F040EB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485C-0FBE-4487-8F9B-1CEAE8C3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9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E28B-0B04-488D-998C-BB693EA0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76F4-4E76-4604-870A-B2B86D4D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46B8-32D9-4F14-8A1D-7DC7FEF4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53269-F1C4-4AFF-A39B-C7F7971C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F045-CF0F-4BFE-8CBA-4F46CA6D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524AB-4382-4E98-AE4E-E42F5D6E1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F0AEC-FFA7-4304-93F6-ECE61CA7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E83A-6483-4B0E-84D4-A31B61D0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7F05-B5C4-4DB6-8272-0E173CB9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2A0A-A933-4AFA-8067-6CAB3265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4FA-6EEE-4B16-8E4D-A6DBA968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E856-09F3-45E1-9676-FC1AB91B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9216-D441-4832-B782-F50290CB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1A4A-84F3-4C72-BE39-E7DB38F4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93E6-73E5-46B9-AFC0-8CDCB02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F839-2DB7-4464-8D6A-F56C6AF0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4309-C56A-448A-BC24-3B798246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7415-604A-4A98-AE43-050C0062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A194-BD56-48B3-ABCF-87B6A6DA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E395-7A46-450B-A6E5-6F6357AA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15A4-B538-4558-A0E3-22D1209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3F56-EDFE-41CF-A9FD-EF8EC9E96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D5DA-22FC-4B01-9CF0-96C56DB5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F0C4F-6DA3-4318-B64D-0D02524A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F1E-0D19-45D9-8D93-B05DB7B5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24B4-B9BE-4787-BBE7-540D283B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48C5-6285-419E-9797-85FB83BB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17194-1A5D-4647-B570-83E71206F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58A28-6C4D-4C7B-8C45-7D3B328AD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8DD11-918A-4777-BBC9-E0A1576F7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C6F97-D7F1-4F9E-80AC-D0A322105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1CFFF-54B3-45F6-B963-4FA0564B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D0C89-CF43-4489-ACF7-E49A9115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C747F-3018-4F85-8182-41994487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4316-7A39-4F6F-913E-4B132297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7B937-CF47-477A-8AEF-13D06E1B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384E-50D4-47E5-8B25-B79F5CAB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D1049-510F-4735-9F0D-725E1699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B2A07-5499-422D-A600-C495B71D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5C7F5-0FA2-4EA2-8D47-A49303A9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045CE-EB66-4C59-8EF8-41BDCD22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6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23FA-FB15-4595-BF5F-31D406CA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9497-1561-446C-BF91-27FB6D64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3E8E8-BDD2-4213-A5C5-5A60B6C1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0EFE3-A58F-4E1F-BCC4-212CA73B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FC67-68F1-4A5F-8904-2CDA4F2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D8AF6-256C-4F1D-B7A6-904172CF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7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2FBD-2BF9-4D08-8F45-887A1DA2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9FB8A-8B1D-41BB-A274-7ED26DABB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CE3F0-FBAA-45F0-B1C9-06B1D8CB7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964F-F8FB-44C3-B271-F58D0ED8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733D-D804-4E1A-AD8C-3D53D722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CFBD-B278-446C-BEA1-8254943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AACAB-50C0-4C06-9AAF-69232EAF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D78C-5EDB-474A-9537-59508031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01D-16FD-4577-B7F2-1D2B1E0F8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E93A-7809-474B-82B9-D23639EF5B4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2F2D-E25C-4F40-95EA-0CE8A6FB9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42407-8CCB-49C6-8CB2-FBE794A1C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9675-7761-45E8-88BF-BBD0804C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41C0-DEA3-410A-BAC5-E718244D4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 Improved Collaborative Filtering for rating prediction in movie Recommender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EE0AE-B20A-450E-AECA-F9E41F8C1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D65D72-2D06-40B4-A42B-B4879D2A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34617"/>
              </p:ext>
            </p:extLst>
          </p:nvPr>
        </p:nvGraphicFramePr>
        <p:xfrm>
          <a:off x="0" y="0"/>
          <a:ext cx="12130481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025">
                  <a:extLst>
                    <a:ext uri="{9D8B030D-6E8A-4147-A177-3AD203B41FA5}">
                      <a16:colId xmlns:a16="http://schemas.microsoft.com/office/drawing/2014/main" val="2066941585"/>
                    </a:ext>
                  </a:extLst>
                </a:gridCol>
                <a:gridCol w="3967412">
                  <a:extLst>
                    <a:ext uri="{9D8B030D-6E8A-4147-A177-3AD203B41FA5}">
                      <a16:colId xmlns:a16="http://schemas.microsoft.com/office/drawing/2014/main" val="578950953"/>
                    </a:ext>
                  </a:extLst>
                </a:gridCol>
                <a:gridCol w="2426348">
                  <a:extLst>
                    <a:ext uri="{9D8B030D-6E8A-4147-A177-3AD203B41FA5}">
                      <a16:colId xmlns:a16="http://schemas.microsoft.com/office/drawing/2014/main" val="3490803396"/>
                    </a:ext>
                  </a:extLst>
                </a:gridCol>
                <a:gridCol w="2426348">
                  <a:extLst>
                    <a:ext uri="{9D8B030D-6E8A-4147-A177-3AD203B41FA5}">
                      <a16:colId xmlns:a16="http://schemas.microsoft.com/office/drawing/2014/main" val="2402906036"/>
                    </a:ext>
                  </a:extLst>
                </a:gridCol>
                <a:gridCol w="2426348">
                  <a:extLst>
                    <a:ext uri="{9D8B030D-6E8A-4147-A177-3AD203B41FA5}">
                      <a16:colId xmlns:a16="http://schemas.microsoft.com/office/drawing/2014/main" val="2548417006"/>
                    </a:ext>
                  </a:extLst>
                </a:gridCol>
              </a:tblGrid>
              <a:tr h="245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SNo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Paper Detail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Proposed Method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Advantages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Disadvantages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2654028436"/>
                  </a:ext>
                </a:extLst>
              </a:tr>
              <a:tr h="17843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Graph Convolutional Matrix Completion by Rianne van den Berg Thomas N. Kipf Max Welling 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Graph Auto Encoder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resolve cold start by including user item features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 can work one large dataset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Standard error less than 0.001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Unable to address the issue of data sparsity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Scalability is not easy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734212804"/>
                  </a:ext>
                </a:extLst>
              </a:tr>
              <a:tr h="2297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Deep Neural for </a:t>
                      </a:r>
                      <a:r>
                        <a:rPr lang="en-US" sz="1400" dirty="0" err="1">
                          <a:effectLst/>
                        </a:rPr>
                        <a:t>Youtube</a:t>
                      </a:r>
                      <a:r>
                        <a:rPr lang="en-US" sz="1400" dirty="0">
                          <a:effectLst/>
                        </a:rPr>
                        <a:t> Recommendation by Paul Covington, Jay Adams, Emre </a:t>
                      </a:r>
                      <a:r>
                        <a:rPr lang="en-US" sz="1400" dirty="0" err="1">
                          <a:effectLst/>
                        </a:rPr>
                        <a:t>Sargin</a:t>
                      </a:r>
                      <a:r>
                        <a:rPr lang="en-US" sz="1400" dirty="0">
                          <a:effectLst/>
                        </a:rPr>
                        <a:t> 2016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ranking network with relu activation function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outperforming matrix factorization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outperformed previous linear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 tree-based methods for watch time prediction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handle cold start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Can be overfitted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efficient in predicting click-through rate directly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1583569326"/>
                  </a:ext>
                </a:extLst>
              </a:tr>
              <a:tr h="75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Models of Interaction across sets by Jason Hartford, Devon R Graham 2018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AutoEncoders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handle Extrapolation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Solves Data Sparsity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Didn’t address cold start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2475642097"/>
                  </a:ext>
                </a:extLst>
              </a:tr>
              <a:tr h="1014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Deep Matrix Factorization Models for Recommender Systems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By Hong-Jian </a:t>
                      </a:r>
                      <a:r>
                        <a:rPr lang="en-US" sz="1400" dirty="0" err="1">
                          <a:effectLst/>
                        </a:rPr>
                        <a:t>Xue</a:t>
                      </a:r>
                      <a:r>
                        <a:rPr lang="en-US" sz="1400" dirty="0">
                          <a:effectLst/>
                        </a:rPr>
                        <a:t>, Xin-Yu Dai 2017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Structured Semantic Models (DSSM), uses a deep neural network to rank a set of documents for a given query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Able to solve Data Sparsity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1502867438"/>
                  </a:ext>
                </a:extLst>
              </a:tr>
              <a:tr h="75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Deep Learning for Recommender Systems by Alexandros Karatzoglou,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Balázs Hidasi 2017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Survey Paper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8235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35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B3485A-D74E-4755-A69B-79C55AA9A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4880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508">
                  <a:extLst>
                    <a:ext uri="{9D8B030D-6E8A-4147-A177-3AD203B41FA5}">
                      <a16:colId xmlns:a16="http://schemas.microsoft.com/office/drawing/2014/main" val="2410869018"/>
                    </a:ext>
                  </a:extLst>
                </a:gridCol>
                <a:gridCol w="3987533">
                  <a:extLst>
                    <a:ext uri="{9D8B030D-6E8A-4147-A177-3AD203B41FA5}">
                      <a16:colId xmlns:a16="http://schemas.microsoft.com/office/drawing/2014/main" val="1437495184"/>
                    </a:ext>
                  </a:extLst>
                </a:gridCol>
                <a:gridCol w="2438653">
                  <a:extLst>
                    <a:ext uri="{9D8B030D-6E8A-4147-A177-3AD203B41FA5}">
                      <a16:colId xmlns:a16="http://schemas.microsoft.com/office/drawing/2014/main" val="3233202450"/>
                    </a:ext>
                  </a:extLst>
                </a:gridCol>
                <a:gridCol w="2438653">
                  <a:extLst>
                    <a:ext uri="{9D8B030D-6E8A-4147-A177-3AD203B41FA5}">
                      <a16:colId xmlns:a16="http://schemas.microsoft.com/office/drawing/2014/main" val="4167502682"/>
                    </a:ext>
                  </a:extLst>
                </a:gridCol>
                <a:gridCol w="2438653">
                  <a:extLst>
                    <a:ext uri="{9D8B030D-6E8A-4147-A177-3AD203B41FA5}">
                      <a16:colId xmlns:a16="http://schemas.microsoft.com/office/drawing/2014/main" val="220810585"/>
                    </a:ext>
                  </a:extLst>
                </a:gridCol>
              </a:tblGrid>
              <a:tr h="1584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Collaborative Filtering and Deep Learning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Based Recommendation System For Cold Start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Items by Jian Wei, Jianhua He 2016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timeSVD++, SADE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Handles cold start problem using two models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approach requires extra storage and computation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resources.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not addresses the Data Sparsity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732304733"/>
                  </a:ext>
                </a:extLst>
              </a:tr>
              <a:tr h="105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Collaborative Deep Learning for Recommendation System by Hao Wang, Naiyan Wang, Dit-Yan Yeung 2015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hierarchical Bayesian model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called collaborative deep learning (CDL) and SDAE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Solves Data Sparsity problem by using auxiliary information such as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item content information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not addresses the Cold Start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038067528"/>
                  </a:ext>
                </a:extLst>
              </a:tr>
              <a:tr h="7863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Recurrent Neural Network Based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Recommendation System by David Zhan Liu Gurbir Singh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Multi-stacked bi-directional Gated Recurrent Unit (GRU) and Long Short-Term Memory (LSTM)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Improved recommendation accuracy by using reviews to predict the user interest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Does not helps to solve cold start and data sparsity problem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4051654109"/>
                  </a:ext>
                </a:extLst>
              </a:tr>
              <a:tr h="1052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Recurrent Neural Networks for Long and Short-Term Sequential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Recommendation by Kiewan Villatel, Elena Smirnova 2018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RNN for Short term and Long Term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Works well even for distanced user item interaction helps reduce data sparsity problem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3879634514"/>
                  </a:ext>
                </a:extLst>
              </a:tr>
              <a:tr h="23825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Wide &amp; Deep Learning for Recommender Systems by Heng-</a:t>
                      </a:r>
                      <a:r>
                        <a:rPr lang="en-US" sz="1400" dirty="0" err="1">
                          <a:effectLst/>
                        </a:rPr>
                        <a:t>Tze</a:t>
                      </a:r>
                      <a:r>
                        <a:rPr lang="en-US" sz="1400" dirty="0">
                          <a:effectLst/>
                        </a:rPr>
                        <a:t> Cheng, </a:t>
                      </a:r>
                      <a:r>
                        <a:rPr lang="en-US" sz="1400" dirty="0" err="1">
                          <a:effectLst/>
                        </a:rPr>
                        <a:t>Levent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Koc</a:t>
                      </a:r>
                      <a:r>
                        <a:rPr lang="en-US" sz="1400" dirty="0">
                          <a:effectLst/>
                        </a:rPr>
                        <a:t>, Jeremiah </a:t>
                      </a:r>
                      <a:r>
                        <a:rPr lang="en-US" sz="1400" dirty="0" err="1">
                          <a:effectLst/>
                        </a:rPr>
                        <a:t>Harmsen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Wide , Deep and Wide-Deep neural network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Wide &amp; Deep learning jointly trained wide linear models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and deep neural networks to combine the benefits of memorization and generalization for recommender systems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which helps to eliminate cold start as well as data sparsity problem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249" marR="13249" marT="0" marB="0"/>
                </a:tc>
                <a:extLst>
                  <a:ext uri="{0D108BD9-81ED-4DB2-BD59-A6C34878D82A}">
                    <a16:rowId xmlns:a16="http://schemas.microsoft.com/office/drawing/2014/main" val="258703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5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F0AB7-D926-4BB3-90DC-AA92190AFD4B}"/>
              </a:ext>
            </a:extLst>
          </p:cNvPr>
          <p:cNvSpPr txBox="1"/>
          <p:nvPr/>
        </p:nvSpPr>
        <p:spPr>
          <a:xfrm>
            <a:off x="469783" y="335560"/>
            <a:ext cx="1020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Proposed Method Architecture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DFB300AF-1409-45E0-9CB7-6F1643FD7EC1}"/>
              </a:ext>
            </a:extLst>
          </p:cNvPr>
          <p:cNvSpPr/>
          <p:nvPr/>
        </p:nvSpPr>
        <p:spPr>
          <a:xfrm>
            <a:off x="123383" y="3401734"/>
            <a:ext cx="945858" cy="9046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 Collection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592744B-8C3C-40A2-8B46-1955BF8A059F}"/>
              </a:ext>
            </a:extLst>
          </p:cNvPr>
          <p:cNvSpPr/>
          <p:nvPr/>
        </p:nvSpPr>
        <p:spPr>
          <a:xfrm>
            <a:off x="1745605" y="3422008"/>
            <a:ext cx="1110143" cy="9046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 Transformed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A42E6-8A5C-446B-A9A2-D616D6C27BB5}"/>
              </a:ext>
            </a:extLst>
          </p:cNvPr>
          <p:cNvSpPr/>
          <p:nvPr/>
        </p:nvSpPr>
        <p:spPr>
          <a:xfrm>
            <a:off x="3532112" y="3583496"/>
            <a:ext cx="1023457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Selecting Target 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6F61D-D5AE-47F9-A1B9-92E1F4151AAA}"/>
              </a:ext>
            </a:extLst>
          </p:cNvPr>
          <p:cNvSpPr/>
          <p:nvPr/>
        </p:nvSpPr>
        <p:spPr>
          <a:xfrm>
            <a:off x="3467795" y="1524459"/>
            <a:ext cx="1152089" cy="94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Generating Initial Population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3F8A40-F824-4826-9125-A75E9488ABBD}"/>
              </a:ext>
            </a:extLst>
          </p:cNvPr>
          <p:cNvSpPr/>
          <p:nvPr/>
        </p:nvSpPr>
        <p:spPr>
          <a:xfrm>
            <a:off x="1742112" y="5286464"/>
            <a:ext cx="1110143" cy="531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Concepts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7244B-8141-456E-B8DB-AC174EF98459}"/>
              </a:ext>
            </a:extLst>
          </p:cNvPr>
          <p:cNvSpPr/>
          <p:nvPr/>
        </p:nvSpPr>
        <p:spPr>
          <a:xfrm>
            <a:off x="5723039" y="3507995"/>
            <a:ext cx="1023457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Selecting Fittest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5EA67B-C515-4B51-8101-AF71F9B4DDF0}"/>
              </a:ext>
            </a:extLst>
          </p:cNvPr>
          <p:cNvSpPr/>
          <p:nvPr/>
        </p:nvSpPr>
        <p:spPr>
          <a:xfrm>
            <a:off x="7509546" y="3507995"/>
            <a:ext cx="946558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Two Point Crossover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FC84F9-30C2-4430-AD85-5B6019BDA0C5}"/>
              </a:ext>
            </a:extLst>
          </p:cNvPr>
          <p:cNvSpPr/>
          <p:nvPr/>
        </p:nvSpPr>
        <p:spPr>
          <a:xfrm>
            <a:off x="9209367" y="3489119"/>
            <a:ext cx="928381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154462-48E1-4175-89FD-F38BC3F7A671}"/>
              </a:ext>
            </a:extLst>
          </p:cNvPr>
          <p:cNvSpPr/>
          <p:nvPr/>
        </p:nvSpPr>
        <p:spPr>
          <a:xfrm>
            <a:off x="10879127" y="3489119"/>
            <a:ext cx="946558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Fitness Evaluation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DD928784-8BB2-4E57-80E7-712A7C2A0F89}"/>
              </a:ext>
            </a:extLst>
          </p:cNvPr>
          <p:cNvSpPr/>
          <p:nvPr/>
        </p:nvSpPr>
        <p:spPr>
          <a:xfrm>
            <a:off x="5341339" y="1332984"/>
            <a:ext cx="1786856" cy="132741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items Predicted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EBFA6F-BEEA-4F7B-96EB-FEA0D5709ECF}"/>
              </a:ext>
            </a:extLst>
          </p:cNvPr>
          <p:cNvCxnSpPr>
            <a:stCxn id="8" idx="4"/>
            <a:endCxn id="12" idx="2"/>
          </p:cNvCxnSpPr>
          <p:nvPr/>
        </p:nvCxnSpPr>
        <p:spPr>
          <a:xfrm>
            <a:off x="1069241" y="3854041"/>
            <a:ext cx="676364" cy="2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4A19C0-AAC8-47AC-B00D-BFF4A983239F}"/>
              </a:ext>
            </a:extLst>
          </p:cNvPr>
          <p:cNvCxnSpPr>
            <a:stCxn id="12" idx="4"/>
            <a:endCxn id="10" idx="1"/>
          </p:cNvCxnSpPr>
          <p:nvPr/>
        </p:nvCxnSpPr>
        <p:spPr>
          <a:xfrm flipV="1">
            <a:off x="2855748" y="3872916"/>
            <a:ext cx="676364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5D40EF-9479-4228-9A31-DC95CF4635DA}"/>
              </a:ext>
            </a:extLst>
          </p:cNvPr>
          <p:cNvCxnSpPr>
            <a:stCxn id="10" idx="0"/>
            <a:endCxn id="14" idx="2"/>
          </p:cNvCxnSpPr>
          <p:nvPr/>
        </p:nvCxnSpPr>
        <p:spPr>
          <a:xfrm flipH="1" flipV="1">
            <a:off x="4043840" y="2468919"/>
            <a:ext cx="1" cy="11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F7CE99-D24A-4A1A-AF5A-7CA3327C78D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4619884" y="1996689"/>
            <a:ext cx="721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3E0899-E7AA-48FE-99BB-01C4B8C05190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>
            <a:off x="6234767" y="2660394"/>
            <a:ext cx="1" cy="84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9E5527-7480-43CF-B5FA-F234EF777F5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746496" y="3872916"/>
            <a:ext cx="76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402083-B3A5-4600-A21B-EF851E6067A7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8456104" y="3854040"/>
            <a:ext cx="753263" cy="1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CA486-72BE-409F-BDEF-98BF8092323C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10137748" y="3854040"/>
            <a:ext cx="741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41D6B1-79BC-463B-BB8E-320B60F6DF36}"/>
              </a:ext>
            </a:extLst>
          </p:cNvPr>
          <p:cNvCxnSpPr>
            <a:stCxn id="19" idx="0"/>
            <a:endCxn id="21" idx="3"/>
          </p:cNvCxnSpPr>
          <p:nvPr/>
        </p:nvCxnSpPr>
        <p:spPr>
          <a:xfrm flipH="1" flipV="1">
            <a:off x="7128195" y="1996689"/>
            <a:ext cx="4224211" cy="149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08FB8E-EC41-4989-97B6-CF6869CD9DEB}"/>
              </a:ext>
            </a:extLst>
          </p:cNvPr>
          <p:cNvCxnSpPr>
            <a:stCxn id="21" idx="0"/>
          </p:cNvCxnSpPr>
          <p:nvPr/>
        </p:nvCxnSpPr>
        <p:spPr>
          <a:xfrm>
            <a:off x="6234767" y="1332984"/>
            <a:ext cx="3278349" cy="3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FE0F9E6-B2B1-4CC0-9AA2-51F9F9B60FBF}"/>
              </a:ext>
            </a:extLst>
          </p:cNvPr>
          <p:cNvSpPr txBox="1"/>
          <p:nvPr/>
        </p:nvSpPr>
        <p:spPr>
          <a:xfrm>
            <a:off x="6352039" y="2874729"/>
            <a:ext cx="520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707C2A-C36A-4037-BFA2-8CAFAF255C58}"/>
              </a:ext>
            </a:extLst>
          </p:cNvPr>
          <p:cNvSpPr txBox="1"/>
          <p:nvPr/>
        </p:nvSpPr>
        <p:spPr>
          <a:xfrm>
            <a:off x="7416290" y="1076526"/>
            <a:ext cx="60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68FD22-3074-4EA6-A591-54D7D38B0DF6}"/>
              </a:ext>
            </a:extLst>
          </p:cNvPr>
          <p:cNvCxnSpPr>
            <a:stCxn id="12" idx="3"/>
            <a:endCxn id="15" idx="0"/>
          </p:cNvCxnSpPr>
          <p:nvPr/>
        </p:nvCxnSpPr>
        <p:spPr>
          <a:xfrm flipH="1">
            <a:off x="2297184" y="4326621"/>
            <a:ext cx="3493" cy="95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50FC0C7-4E4F-4D4A-9641-AEF65EB6EDFA}"/>
              </a:ext>
            </a:extLst>
          </p:cNvPr>
          <p:cNvSpPr/>
          <p:nvPr/>
        </p:nvSpPr>
        <p:spPr>
          <a:xfrm>
            <a:off x="9514441" y="1090731"/>
            <a:ext cx="1786856" cy="5190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Recommendation Based on Target User</a:t>
            </a:r>
          </a:p>
        </p:txBody>
      </p:sp>
    </p:spTree>
    <p:extLst>
      <p:ext uri="{BB962C8B-B14F-4D97-AF65-F5344CB8AC3E}">
        <p14:creationId xmlns:p14="http://schemas.microsoft.com/office/powerpoint/2010/main" val="13998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F319F-3658-4685-9C8B-AE6418B74520}"/>
              </a:ext>
            </a:extLst>
          </p:cNvPr>
          <p:cNvSpPr txBox="1"/>
          <p:nvPr/>
        </p:nvSpPr>
        <p:spPr>
          <a:xfrm flipH="1">
            <a:off x="330945" y="276837"/>
            <a:ext cx="2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 Generation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CC912A-0199-4527-9C82-1A3AFD71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28079"/>
              </p:ext>
            </p:extLst>
          </p:nvPr>
        </p:nvGraphicFramePr>
        <p:xfrm>
          <a:off x="446088" y="883920"/>
          <a:ext cx="564991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68">
                  <a:extLst>
                    <a:ext uri="{9D8B030D-6E8A-4147-A177-3AD203B41FA5}">
                      <a16:colId xmlns:a16="http://schemas.microsoft.com/office/drawing/2014/main" val="1777328114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3457795019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2853841998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16467778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3358135403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1498335094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2416207933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518941305"/>
                    </a:ext>
                  </a:extLst>
                </a:gridCol>
                <a:gridCol w="627768">
                  <a:extLst>
                    <a:ext uri="{9D8B030D-6E8A-4147-A177-3AD203B41FA5}">
                      <a16:colId xmlns:a16="http://schemas.microsoft.com/office/drawing/2014/main" val="1756773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6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4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5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9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3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6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08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4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4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9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709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35AFF04-78E1-4B28-B5DC-574A936A2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86728"/>
              </p:ext>
            </p:extLst>
          </p:nvPr>
        </p:nvGraphicFramePr>
        <p:xfrm>
          <a:off x="7115174" y="883919"/>
          <a:ext cx="4057651" cy="50901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4469">
                  <a:extLst>
                    <a:ext uri="{9D8B030D-6E8A-4147-A177-3AD203B41FA5}">
                      <a16:colId xmlns:a16="http://schemas.microsoft.com/office/drawing/2014/main" val="167025310"/>
                    </a:ext>
                  </a:extLst>
                </a:gridCol>
                <a:gridCol w="3303182">
                  <a:extLst>
                    <a:ext uri="{9D8B030D-6E8A-4147-A177-3AD203B41FA5}">
                      <a16:colId xmlns:a16="http://schemas.microsoft.com/office/drawing/2014/main" val="3325907414"/>
                    </a:ext>
                  </a:extLst>
                </a:gridCol>
              </a:tblGrid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({},{1,2,3,4,5,6,7,8})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23581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({1,5,9,11},{1,2,3,5})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2158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({2,4,12},{1,2,6,8})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27797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({367},{2,5,7})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54444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({3,6,7,8,10},{7})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942371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({1,3,5,6,7,9,11},{2,5})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633184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({1,2,4,5,9,11,12},{1,2})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465225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({1,2,3,4,5,6,7,9,11,12},{2})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3894"/>
                  </a:ext>
                </a:extLst>
              </a:tr>
              <a:tr h="565573">
                <a:tc>
                  <a:txBody>
                    <a:bodyPr/>
                    <a:lstStyle/>
                    <a:p>
                      <a:r>
                        <a:rPr lang="en-US" dirty="0"/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({1,2,3,4,5,6,7,8,9,10,11,12},{})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69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08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C17273-158F-4C13-8D1F-BB5818ABAEFF}"/>
              </a:ext>
            </a:extLst>
          </p:cNvPr>
          <p:cNvSpPr txBox="1"/>
          <p:nvPr/>
        </p:nvSpPr>
        <p:spPr>
          <a:xfrm flipH="1">
            <a:off x="607781" y="704675"/>
            <a:ext cx="1791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Selecting User 5: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47E94-53AD-472C-8E8E-D196A0847C0A}"/>
              </a:ext>
            </a:extLst>
          </p:cNvPr>
          <p:cNvSpPr txBox="1"/>
          <p:nvPr/>
        </p:nvSpPr>
        <p:spPr>
          <a:xfrm>
            <a:off x="607781" y="1082396"/>
            <a:ext cx="17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Population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471F58-739A-459C-AA5A-EB91F11A7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35536"/>
              </p:ext>
            </p:extLst>
          </p:nvPr>
        </p:nvGraphicFramePr>
        <p:xfrm>
          <a:off x="689762" y="1726345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4498140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567768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705002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890549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814253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825496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551534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564228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008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4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5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07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97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0C5F0-6426-45DD-83BD-B648D2C9458F}"/>
              </a:ext>
            </a:extLst>
          </p:cNvPr>
          <p:cNvSpPr txBox="1"/>
          <p:nvPr/>
        </p:nvSpPr>
        <p:spPr>
          <a:xfrm>
            <a:off x="453006" y="511728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Point Crossover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87DE6-9545-4C3F-940E-3B80ADC5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" y="1103625"/>
            <a:ext cx="5715798" cy="1362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8CA28-5F30-43B1-A15A-7E090AA8F0BA}"/>
              </a:ext>
            </a:extLst>
          </p:cNvPr>
          <p:cNvSpPr txBox="1"/>
          <p:nvPr/>
        </p:nvSpPr>
        <p:spPr>
          <a:xfrm flipH="1">
            <a:off x="658115" y="3355596"/>
            <a:ext cx="127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B7979C-D85D-4CF7-B20E-79691E68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75849"/>
              </p:ext>
            </p:extLst>
          </p:nvPr>
        </p:nvGraphicFramePr>
        <p:xfrm>
          <a:off x="658115" y="4029381"/>
          <a:ext cx="5088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43">
                  <a:extLst>
                    <a:ext uri="{9D8B030D-6E8A-4147-A177-3AD203B41FA5}">
                      <a16:colId xmlns:a16="http://schemas.microsoft.com/office/drawing/2014/main" val="1541186972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3205555035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828128173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422822281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646612195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16696506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411693138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85184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5332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492C7E-EC12-4919-ACED-8C08D16CF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57372"/>
              </p:ext>
            </p:extLst>
          </p:nvPr>
        </p:nvGraphicFramePr>
        <p:xfrm>
          <a:off x="658115" y="4989663"/>
          <a:ext cx="5088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43">
                  <a:extLst>
                    <a:ext uri="{9D8B030D-6E8A-4147-A177-3AD203B41FA5}">
                      <a16:colId xmlns:a16="http://schemas.microsoft.com/office/drawing/2014/main" val="1354005398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3370540069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1795772756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657705678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85499554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263565768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407519495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14822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1251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E3C58-5923-4EE6-9AB3-6D0C77824C97}"/>
              </a:ext>
            </a:extLst>
          </p:cNvPr>
          <p:cNvCxnSpPr/>
          <p:nvPr/>
        </p:nvCxnSpPr>
        <p:spPr>
          <a:xfrm flipV="1">
            <a:off x="2860646" y="5360503"/>
            <a:ext cx="0" cy="5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D505E85-3912-49C4-AADA-A4C4CF6B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57404"/>
              </p:ext>
            </p:extLst>
          </p:nvPr>
        </p:nvGraphicFramePr>
        <p:xfrm>
          <a:off x="6699587" y="4029381"/>
          <a:ext cx="5088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43">
                  <a:extLst>
                    <a:ext uri="{9D8B030D-6E8A-4147-A177-3AD203B41FA5}">
                      <a16:colId xmlns:a16="http://schemas.microsoft.com/office/drawing/2014/main" val="1541186972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3205555035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828128173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422822281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646612195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16696506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411693138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85184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53325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11CFD4B1-DA28-44E7-9D6D-35E7CFB8C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40701"/>
              </p:ext>
            </p:extLst>
          </p:nvPr>
        </p:nvGraphicFramePr>
        <p:xfrm>
          <a:off x="6699587" y="4989663"/>
          <a:ext cx="50883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043">
                  <a:extLst>
                    <a:ext uri="{9D8B030D-6E8A-4147-A177-3AD203B41FA5}">
                      <a16:colId xmlns:a16="http://schemas.microsoft.com/office/drawing/2014/main" val="1354005398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3370540069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1795772756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657705678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85499554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2263565768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4075194951"/>
                    </a:ext>
                  </a:extLst>
                </a:gridCol>
                <a:gridCol w="636043">
                  <a:extLst>
                    <a:ext uri="{9D8B030D-6E8A-4147-A177-3AD203B41FA5}">
                      <a16:colId xmlns:a16="http://schemas.microsoft.com/office/drawing/2014/main" val="14822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12512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47CD1-518C-44E3-BFD2-94B9C9C68B3A}"/>
              </a:ext>
            </a:extLst>
          </p:cNvPr>
          <p:cNvCxnSpPr/>
          <p:nvPr/>
        </p:nvCxnSpPr>
        <p:spPr>
          <a:xfrm flipV="1">
            <a:off x="8959442" y="5444455"/>
            <a:ext cx="0" cy="50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35E55C2-070A-4446-9F42-CAA40BB78358}"/>
              </a:ext>
            </a:extLst>
          </p:cNvPr>
          <p:cNvSpPr/>
          <p:nvPr/>
        </p:nvSpPr>
        <p:spPr>
          <a:xfrm>
            <a:off x="6006517" y="4580389"/>
            <a:ext cx="478173" cy="20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95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6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756</Words>
  <Application>Microsoft Office PowerPoint</Application>
  <PresentationFormat>Widescreen</PresentationFormat>
  <Paragraphs>320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 Improved Collaborative Filtering for rating prediction in movie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Improved Collaborative Filtering for rating prediction in movie Recommender System</dc:title>
  <dc:creator>Abhishek kumar</dc:creator>
  <cp:lastModifiedBy>Abhishek kumar</cp:lastModifiedBy>
  <cp:revision>12</cp:revision>
  <dcterms:created xsi:type="dcterms:W3CDTF">2019-09-30T09:45:30Z</dcterms:created>
  <dcterms:modified xsi:type="dcterms:W3CDTF">2020-01-22T05:56:07Z</dcterms:modified>
</cp:coreProperties>
</file>