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58B3E-B231-4328-A3F4-CD97DE44AD2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E7F01-B8DB-4D9F-95F4-ECC38294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7F01-B8DB-4D9F-95F4-ECC38294D0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3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6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0946-3EE3-41DF-9983-2AC2BC07E88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2435-1B47-4A6F-B593-864FCB57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67951" y="839755"/>
            <a:ext cx="11737910" cy="26778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951" y="3746748"/>
            <a:ext cx="2640563" cy="24006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Prerequisites: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Tweeter dev-account with credentials to access twitter APIs (consumer key-secret, access token-secret)</a:t>
            </a:r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r>
              <a:rPr lang="en-US" sz="1000" dirty="0" smtClean="0"/>
              <a:t>AWS account and user with secret id-key and required roles</a:t>
            </a:r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r>
              <a:rPr lang="en-US" sz="1000" dirty="0" smtClean="0"/>
              <a:t>Python + tweepy preinstalled  (if pip installed: ‘pip install tweepy’)</a:t>
            </a:r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r>
              <a:rPr lang="en-US" sz="1000" dirty="0" smtClean="0"/>
              <a:t>Spark Server</a:t>
            </a:r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r>
              <a:rPr lang="en-US" sz="1000" dirty="0" smtClean="0"/>
              <a:t>Hadoop cluster if plan to use Hive, Pig</a:t>
            </a:r>
          </a:p>
          <a:p>
            <a:pPr marL="342900" indent="-342900">
              <a:buAutoNum type="arabicPeriod"/>
            </a:pPr>
            <a:endParaRPr lang="en-US" sz="1000" dirty="0"/>
          </a:p>
        </p:txBody>
      </p:sp>
      <p:sp>
        <p:nvSpPr>
          <p:cNvPr id="8" name="Cloud Callout 7"/>
          <p:cNvSpPr/>
          <p:nvPr/>
        </p:nvSpPr>
        <p:spPr>
          <a:xfrm>
            <a:off x="430075" y="1074345"/>
            <a:ext cx="914400" cy="612648"/>
          </a:xfrm>
          <a:prstGeom prst="cloud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1650" y="1951723"/>
            <a:ext cx="862825" cy="792801"/>
            <a:chOff x="0" y="1380723"/>
            <a:chExt cx="1143610" cy="1128404"/>
          </a:xfrm>
        </p:grpSpPr>
        <p:sp>
          <p:nvSpPr>
            <p:cNvPr id="10" name="Rounded Rectangle 9"/>
            <p:cNvSpPr/>
            <p:nvPr/>
          </p:nvSpPr>
          <p:spPr>
            <a:xfrm>
              <a:off x="0" y="1380723"/>
              <a:ext cx="1143610" cy="11284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3050" y="1413773"/>
              <a:ext cx="1077510" cy="10623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Twitter</a:t>
              </a:r>
              <a:endParaRPr lang="en-US" sz="1500" b="1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13676" y="1259083"/>
            <a:ext cx="744332" cy="286190"/>
            <a:chOff x="718848" y="464749"/>
            <a:chExt cx="427306" cy="286190"/>
          </a:xfrm>
        </p:grpSpPr>
        <p:sp>
          <p:nvSpPr>
            <p:cNvPr id="17" name="Right Arrow 16"/>
            <p:cNvSpPr/>
            <p:nvPr/>
          </p:nvSpPr>
          <p:spPr>
            <a:xfrm rot="21566604">
              <a:off x="718848" y="464749"/>
              <a:ext cx="427306" cy="28619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ight Arrow 4"/>
            <p:cNvSpPr/>
            <p:nvPr/>
          </p:nvSpPr>
          <p:spPr>
            <a:xfrm rot="21566604">
              <a:off x="718850" y="522404"/>
              <a:ext cx="341449" cy="17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sp>
        <p:nvSpPr>
          <p:cNvPr id="19" name="Can 18"/>
          <p:cNvSpPr/>
          <p:nvPr/>
        </p:nvSpPr>
        <p:spPr>
          <a:xfrm>
            <a:off x="5132674" y="1074345"/>
            <a:ext cx="914400" cy="610260"/>
          </a:xfrm>
          <a:prstGeom prst="ca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19633" y="1262692"/>
            <a:ext cx="744332" cy="286190"/>
            <a:chOff x="718848" y="464749"/>
            <a:chExt cx="427306" cy="286190"/>
          </a:xfrm>
        </p:grpSpPr>
        <p:sp>
          <p:nvSpPr>
            <p:cNvPr id="21" name="Right Arrow 20"/>
            <p:cNvSpPr/>
            <p:nvPr/>
          </p:nvSpPr>
          <p:spPr>
            <a:xfrm rot="21566604">
              <a:off x="718848" y="464749"/>
              <a:ext cx="427306" cy="28619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4"/>
            <p:cNvSpPr/>
            <p:nvPr/>
          </p:nvSpPr>
          <p:spPr>
            <a:xfrm rot="21566604">
              <a:off x="718850" y="522404"/>
              <a:ext cx="341449" cy="17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50674" y="1838761"/>
            <a:ext cx="2462706" cy="1175028"/>
            <a:chOff x="3571049" y="1815416"/>
            <a:chExt cx="1759941" cy="1278843"/>
          </a:xfrm>
        </p:grpSpPr>
        <p:sp>
          <p:nvSpPr>
            <p:cNvPr id="25" name="Rounded Rectangle 24"/>
            <p:cNvSpPr/>
            <p:nvPr/>
          </p:nvSpPr>
          <p:spPr>
            <a:xfrm>
              <a:off x="3571049" y="1815416"/>
              <a:ext cx="1759941" cy="12788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3608505" y="1852872"/>
              <a:ext cx="1685029" cy="1203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Stream tweets:</a:t>
              </a:r>
              <a:endParaRPr lang="en-US" sz="1500" b="1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Apache Nifi (supports streaming)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Stream-API (</a:t>
              </a:r>
              <a:r>
                <a:rPr lang="en-US" sz="1200" b="1" kern="1200" dirty="0" smtClean="0"/>
                <a:t>tweepy</a:t>
              </a:r>
              <a:r>
                <a:rPr lang="en-US" sz="1200" kern="1200" dirty="0" smtClean="0"/>
                <a:t> : python)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65338" y="1838761"/>
            <a:ext cx="1759941" cy="1401304"/>
            <a:chOff x="3571049" y="1815416"/>
            <a:chExt cx="1759941" cy="1278843"/>
          </a:xfrm>
        </p:grpSpPr>
        <p:sp>
          <p:nvSpPr>
            <p:cNvPr id="28" name="Rounded Rectangle 27"/>
            <p:cNvSpPr/>
            <p:nvPr/>
          </p:nvSpPr>
          <p:spPr>
            <a:xfrm>
              <a:off x="3571049" y="1815416"/>
              <a:ext cx="1759941" cy="12788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3608505" y="1852872"/>
              <a:ext cx="1685029" cy="1203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Storage:</a:t>
              </a:r>
              <a:endParaRPr lang="en-US" sz="1500" b="1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s3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Kinesis-firehose, data stream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smtClean="0"/>
                <a:t>Local drive</a:t>
              </a:r>
              <a:endParaRPr lang="en-US" sz="12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237" y="1838760"/>
            <a:ext cx="2378729" cy="1613567"/>
            <a:chOff x="6941128" y="2213375"/>
            <a:chExt cx="1566400" cy="1028685"/>
          </a:xfrm>
        </p:grpSpPr>
        <p:sp>
          <p:nvSpPr>
            <p:cNvPr id="31" name="Rounded Rectangle 30"/>
            <p:cNvSpPr/>
            <p:nvPr/>
          </p:nvSpPr>
          <p:spPr>
            <a:xfrm>
              <a:off x="6941128" y="2213375"/>
              <a:ext cx="1566400" cy="102868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6971257" y="2213375"/>
              <a:ext cx="1506142" cy="998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Process trends using: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Spark (+ streaming): batch + real-time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Python: batch + real-time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Athena: batch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smtClean="0"/>
                <a:t>EMR: batch + real-time</a:t>
              </a:r>
              <a:endParaRPr lang="en-US" sz="1200" kern="1200" dirty="0" smtClean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smtClean="0"/>
                <a:t>Hive, pig (Hadoop) : batch</a:t>
              </a:r>
              <a:endParaRPr lang="en-US" sz="1200" kern="1200" dirty="0"/>
            </a:p>
          </p:txBody>
        </p:sp>
      </p:grpSp>
      <p:sp>
        <p:nvSpPr>
          <p:cNvPr id="33" name="Quad Arrow Callout 32"/>
          <p:cNvSpPr/>
          <p:nvPr/>
        </p:nvSpPr>
        <p:spPr>
          <a:xfrm>
            <a:off x="7639531" y="1074344"/>
            <a:ext cx="914006" cy="610261"/>
          </a:xfrm>
          <a:prstGeom prst="quad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525279" y="1236379"/>
            <a:ext cx="744332" cy="286190"/>
            <a:chOff x="718848" y="464749"/>
            <a:chExt cx="427306" cy="286190"/>
          </a:xfrm>
        </p:grpSpPr>
        <p:sp>
          <p:nvSpPr>
            <p:cNvPr id="35" name="Right Arrow 34"/>
            <p:cNvSpPr/>
            <p:nvPr/>
          </p:nvSpPr>
          <p:spPr>
            <a:xfrm rot="21566604">
              <a:off x="718848" y="464749"/>
              <a:ext cx="427306" cy="28619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ight Arrow 4"/>
            <p:cNvSpPr/>
            <p:nvPr/>
          </p:nvSpPr>
          <p:spPr>
            <a:xfrm rot="21566604">
              <a:off x="718850" y="522404"/>
              <a:ext cx="341449" cy="17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26971" y="223935"/>
            <a:ext cx="4254760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Twitter-trend Analyzation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6971" y="3746748"/>
            <a:ext cx="2640563" cy="20928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Using Nifi or tweepy to stream the data to one of the mentioned storage location (Depending on batch or real-time analyzation)</a:t>
            </a:r>
          </a:p>
          <a:p>
            <a:pPr marL="342900" indent="-342900">
              <a:buAutoNum type="arabicPeriod"/>
            </a:pP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 smtClean="0"/>
              <a:t>Choose the right tool to analyze the trend depending on the requirement, infrastructure, cost etc.</a:t>
            </a:r>
          </a:p>
          <a:p>
            <a:pPr marL="342900" indent="-342900">
              <a:buAutoNum type="arabicPeriod"/>
            </a:pP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 smtClean="0"/>
              <a:t>Use a BI tool, APIs or Micro services to analyze the trend or integrate it with any 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party applications</a:t>
            </a:r>
            <a:endParaRPr lang="en-US" sz="1000" dirty="0"/>
          </a:p>
        </p:txBody>
      </p:sp>
      <p:sp>
        <p:nvSpPr>
          <p:cNvPr id="41" name="Wave 40"/>
          <p:cNvSpPr/>
          <p:nvPr/>
        </p:nvSpPr>
        <p:spPr>
          <a:xfrm>
            <a:off x="2586106" y="1074343"/>
            <a:ext cx="1192791" cy="610261"/>
          </a:xfrm>
          <a:prstGeom prst="wav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9255966" y="1232770"/>
            <a:ext cx="744332" cy="286190"/>
            <a:chOff x="718848" y="464749"/>
            <a:chExt cx="427306" cy="286190"/>
          </a:xfrm>
        </p:grpSpPr>
        <p:sp>
          <p:nvSpPr>
            <p:cNvPr id="43" name="Right Arrow 42"/>
            <p:cNvSpPr/>
            <p:nvPr/>
          </p:nvSpPr>
          <p:spPr>
            <a:xfrm rot="21566604">
              <a:off x="718848" y="464749"/>
              <a:ext cx="427306" cy="28619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ight Arrow 4"/>
            <p:cNvSpPr/>
            <p:nvPr/>
          </p:nvSpPr>
          <p:spPr>
            <a:xfrm rot="21566604">
              <a:off x="718850" y="522404"/>
              <a:ext cx="341449" cy="17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1456002798"/>
              </p:ext>
            </p:extLst>
          </p:nvPr>
        </p:nvGraphicFramePr>
        <p:xfrm>
          <a:off x="10046767" y="839755"/>
          <a:ext cx="1943008" cy="115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9918441" y="1856933"/>
            <a:ext cx="1952173" cy="1342090"/>
            <a:chOff x="6941128" y="2213375"/>
            <a:chExt cx="1566400" cy="1028685"/>
          </a:xfrm>
        </p:grpSpPr>
        <p:sp>
          <p:nvSpPr>
            <p:cNvPr id="58" name="Rounded Rectangle 57"/>
            <p:cNvSpPr/>
            <p:nvPr/>
          </p:nvSpPr>
          <p:spPr>
            <a:xfrm>
              <a:off x="6941128" y="2213375"/>
              <a:ext cx="1566400" cy="102868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6971257" y="2213375"/>
              <a:ext cx="1506142" cy="998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Analyze trends: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BI tools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smtClean="0"/>
                <a:t>APIs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Micro services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27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184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WorkBI WorkBI</dc:creator>
  <cp:lastModifiedBy>WorkBI WorkBI</cp:lastModifiedBy>
  <cp:revision>29</cp:revision>
  <dcterms:created xsi:type="dcterms:W3CDTF">2018-08-22T07:54:05Z</dcterms:created>
  <dcterms:modified xsi:type="dcterms:W3CDTF">2018-08-22T09:36:19Z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