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Open Sans Medium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A974C04-4FBB-4CE8-9C30-03384BED9C5A}">
  <a:tblStyle styleId="{DA974C04-4FBB-4CE8-9C30-03384BED9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7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80356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7505ced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7505ced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7505ced2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7505ced2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7505ced2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7505ced2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7505ced2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7505ced2a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7505ced2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7505ced2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7505ced2a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67505ced2a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7505ce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7505ce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7505ced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7505ced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7505ced2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7505ced2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7505ced2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7505ced2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7505ced2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7505ced2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7505ced2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7505ced2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7505ced2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7505ced2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505ced2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7505ced2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1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Calibri"/>
                <a:ea typeface="Calibri"/>
                <a:cs typeface="Calibri"/>
                <a:sym typeface="Calibri"/>
              </a:rPr>
              <a:t>Statistics for Data Science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825" y="57750"/>
            <a:ext cx="3677625" cy="182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6900" y="64025"/>
            <a:ext cx="4776000" cy="5727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Inferential Statistics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1221475" y="1035975"/>
            <a:ext cx="2018400" cy="4323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6555475" y="1035975"/>
            <a:ext cx="2018400" cy="432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2"/>
          <p:cNvCxnSpPr/>
          <p:nvPr/>
        </p:nvCxnSpPr>
        <p:spPr>
          <a:xfrm>
            <a:off x="4914850" y="577675"/>
            <a:ext cx="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2"/>
          <p:cNvCxnSpPr/>
          <p:nvPr/>
        </p:nvCxnSpPr>
        <p:spPr>
          <a:xfrm>
            <a:off x="2290025" y="814325"/>
            <a:ext cx="522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2"/>
          <p:cNvCxnSpPr/>
          <p:nvPr/>
        </p:nvCxnSpPr>
        <p:spPr>
          <a:xfrm>
            <a:off x="2324050" y="806275"/>
            <a:ext cx="0" cy="18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7505650" y="806275"/>
            <a:ext cx="0" cy="18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2"/>
          <p:cNvSpPr txBox="1"/>
          <p:nvPr/>
        </p:nvSpPr>
        <p:spPr>
          <a:xfrm>
            <a:off x="1212575" y="1078600"/>
            <a:ext cx="1969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endParaRPr b="1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6546575" y="1078600"/>
            <a:ext cx="1969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Inferential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6546575" y="1459600"/>
            <a:ext cx="2197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Use Sample statistics to make 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predictions about Population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>
            <a:off x="7581850" y="1949275"/>
            <a:ext cx="1800" cy="41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2"/>
          <p:cNvSpPr/>
          <p:nvPr/>
        </p:nvSpPr>
        <p:spPr>
          <a:xfrm>
            <a:off x="459475" y="2102775"/>
            <a:ext cx="8089200" cy="29019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698850" y="2462300"/>
            <a:ext cx="2867400" cy="2232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771275" y="2675175"/>
            <a:ext cx="618600" cy="50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1009275" y="2903775"/>
            <a:ext cx="618600" cy="50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009275" y="3665775"/>
            <a:ext cx="618600" cy="50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771275" y="3970575"/>
            <a:ext cx="618600" cy="50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533275" y="3741975"/>
            <a:ext cx="618600" cy="50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2533275" y="3056175"/>
            <a:ext cx="618600" cy="5091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971675" y="2522775"/>
            <a:ext cx="618600" cy="5091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" name="Google Shape;188;p22"/>
          <p:cNvCxnSpPr/>
          <p:nvPr/>
        </p:nvCxnSpPr>
        <p:spPr>
          <a:xfrm>
            <a:off x="3697200" y="2748875"/>
            <a:ext cx="11076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2"/>
          <p:cNvCxnSpPr/>
          <p:nvPr/>
        </p:nvCxnSpPr>
        <p:spPr>
          <a:xfrm>
            <a:off x="5830800" y="2748875"/>
            <a:ext cx="11076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2"/>
          <p:cNvCxnSpPr/>
          <p:nvPr/>
        </p:nvCxnSpPr>
        <p:spPr>
          <a:xfrm rot="10800000">
            <a:off x="4214125" y="4313150"/>
            <a:ext cx="2197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1" name="Google Shape;191;p22"/>
          <p:cNvGrpSpPr/>
          <p:nvPr/>
        </p:nvGrpSpPr>
        <p:grpSpPr>
          <a:xfrm>
            <a:off x="7067575" y="2483775"/>
            <a:ext cx="1376400" cy="2314500"/>
            <a:chOff x="8972575" y="2483775"/>
            <a:chExt cx="1376400" cy="2314500"/>
          </a:xfrm>
        </p:grpSpPr>
        <p:cxnSp>
          <p:nvCxnSpPr>
            <p:cNvPr id="192" name="Google Shape;192;p22"/>
            <p:cNvCxnSpPr/>
            <p:nvPr/>
          </p:nvCxnSpPr>
          <p:spPr>
            <a:xfrm>
              <a:off x="9466450" y="3593938"/>
              <a:ext cx="0" cy="18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3" name="Google Shape;193;p22"/>
            <p:cNvGrpSpPr/>
            <p:nvPr/>
          </p:nvGrpSpPr>
          <p:grpSpPr>
            <a:xfrm>
              <a:off x="8972575" y="2483775"/>
              <a:ext cx="1376400" cy="2314500"/>
              <a:chOff x="7143775" y="2407575"/>
              <a:chExt cx="1376400" cy="2314500"/>
            </a:xfrm>
          </p:grpSpPr>
          <p:sp>
            <p:nvSpPr>
              <p:cNvPr id="194" name="Google Shape;194;p22"/>
              <p:cNvSpPr/>
              <p:nvPr/>
            </p:nvSpPr>
            <p:spPr>
              <a:xfrm flipH="1">
                <a:off x="7342332" y="4147900"/>
                <a:ext cx="951022" cy="432352"/>
              </a:xfrm>
              <a:custGeom>
                <a:avLst/>
                <a:gdLst/>
                <a:ahLst/>
                <a:cxnLst/>
                <a:rect l="l" t="t" r="r" b="b"/>
                <a:pathLst>
                  <a:path w="75448" h="46502" extrusionOk="0">
                    <a:moveTo>
                      <a:pt x="0" y="39542"/>
                    </a:moveTo>
                    <a:cubicBezTo>
                      <a:pt x="4130" y="32953"/>
                      <a:pt x="16519" y="-130"/>
                      <a:pt x="24778" y="9"/>
                    </a:cubicBezTo>
                    <a:cubicBezTo>
                      <a:pt x="33037" y="148"/>
                      <a:pt x="41111" y="32629"/>
                      <a:pt x="49556" y="40378"/>
                    </a:cubicBezTo>
                    <a:cubicBezTo>
                      <a:pt x="58001" y="48127"/>
                      <a:pt x="71133" y="45481"/>
                      <a:pt x="75448" y="46502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" name="Google Shape;195;p22"/>
              <p:cNvSpPr/>
              <p:nvPr/>
            </p:nvSpPr>
            <p:spPr>
              <a:xfrm>
                <a:off x="7503650" y="2471500"/>
                <a:ext cx="905565" cy="432352"/>
              </a:xfrm>
              <a:custGeom>
                <a:avLst/>
                <a:gdLst/>
                <a:ahLst/>
                <a:cxnLst/>
                <a:rect l="l" t="t" r="r" b="b"/>
                <a:pathLst>
                  <a:path w="75448" h="46502" extrusionOk="0">
                    <a:moveTo>
                      <a:pt x="0" y="39542"/>
                    </a:moveTo>
                    <a:cubicBezTo>
                      <a:pt x="4130" y="32953"/>
                      <a:pt x="16519" y="-130"/>
                      <a:pt x="24778" y="9"/>
                    </a:cubicBezTo>
                    <a:cubicBezTo>
                      <a:pt x="33037" y="148"/>
                      <a:pt x="41111" y="32629"/>
                      <a:pt x="49556" y="40378"/>
                    </a:cubicBezTo>
                    <a:cubicBezTo>
                      <a:pt x="58001" y="48127"/>
                      <a:pt x="71133" y="45481"/>
                      <a:pt x="75448" y="46502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6" name="Google Shape;196;p22"/>
              <p:cNvSpPr/>
              <p:nvPr/>
            </p:nvSpPr>
            <p:spPr>
              <a:xfrm>
                <a:off x="7379300" y="3271123"/>
                <a:ext cx="1029918" cy="329385"/>
              </a:xfrm>
              <a:custGeom>
                <a:avLst/>
                <a:gdLst/>
                <a:ahLst/>
                <a:cxnLst/>
                <a:rect l="l" t="t" r="r" b="b"/>
                <a:pathLst>
                  <a:path w="156463" h="56644" extrusionOk="0">
                    <a:moveTo>
                      <a:pt x="0" y="56618"/>
                    </a:moveTo>
                    <a:cubicBezTo>
                      <a:pt x="4826" y="55597"/>
                      <a:pt x="17308" y="59356"/>
                      <a:pt x="28954" y="50493"/>
                    </a:cubicBezTo>
                    <a:cubicBezTo>
                      <a:pt x="40601" y="41631"/>
                      <a:pt x="59857" y="10867"/>
                      <a:pt x="69879" y="3443"/>
                    </a:cubicBezTo>
                    <a:cubicBezTo>
                      <a:pt x="79902" y="-3981"/>
                      <a:pt x="83567" y="2562"/>
                      <a:pt x="89089" y="5949"/>
                    </a:cubicBezTo>
                    <a:cubicBezTo>
                      <a:pt x="94611" y="9336"/>
                      <a:pt x="98508" y="18059"/>
                      <a:pt x="103009" y="23766"/>
                    </a:cubicBezTo>
                    <a:cubicBezTo>
                      <a:pt x="107510" y="29473"/>
                      <a:pt x="111732" y="35552"/>
                      <a:pt x="116094" y="40192"/>
                    </a:cubicBezTo>
                    <a:cubicBezTo>
                      <a:pt x="120456" y="44832"/>
                      <a:pt x="122451" y="48916"/>
                      <a:pt x="129179" y="51607"/>
                    </a:cubicBezTo>
                    <a:cubicBezTo>
                      <a:pt x="135907" y="54298"/>
                      <a:pt x="151916" y="55551"/>
                      <a:pt x="156463" y="5634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7" name="Google Shape;197;p22"/>
              <p:cNvSpPr/>
              <p:nvPr/>
            </p:nvSpPr>
            <p:spPr>
              <a:xfrm>
                <a:off x="7143775" y="2407575"/>
                <a:ext cx="1376400" cy="23145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8" name="Google Shape;198;p22"/>
              <p:cNvCxnSpPr/>
              <p:nvPr/>
            </p:nvCxnSpPr>
            <p:spPr>
              <a:xfrm>
                <a:off x="7504000" y="2919875"/>
                <a:ext cx="87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22"/>
              <p:cNvCxnSpPr/>
              <p:nvPr/>
            </p:nvCxnSpPr>
            <p:spPr>
              <a:xfrm>
                <a:off x="7434400" y="3671550"/>
                <a:ext cx="946500" cy="1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22"/>
              <p:cNvCxnSpPr/>
              <p:nvPr/>
            </p:nvCxnSpPr>
            <p:spPr>
              <a:xfrm>
                <a:off x="7358925" y="4596275"/>
                <a:ext cx="967500" cy="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22"/>
              <p:cNvCxnSpPr/>
              <p:nvPr/>
            </p:nvCxnSpPr>
            <p:spPr>
              <a:xfrm>
                <a:off x="8018650" y="2755738"/>
                <a:ext cx="0" cy="18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2" name="Google Shape;202;p22"/>
            <p:cNvCxnSpPr/>
            <p:nvPr/>
          </p:nvCxnSpPr>
          <p:spPr>
            <a:xfrm>
              <a:off x="9999850" y="3593938"/>
              <a:ext cx="0" cy="18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22"/>
            <p:cNvCxnSpPr/>
            <p:nvPr/>
          </p:nvCxnSpPr>
          <p:spPr>
            <a:xfrm>
              <a:off x="9542650" y="4508338"/>
              <a:ext cx="0" cy="18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22"/>
          <p:cNvSpPr txBox="1"/>
          <p:nvPr/>
        </p:nvSpPr>
        <p:spPr>
          <a:xfrm>
            <a:off x="526775" y="2221600"/>
            <a:ext cx="13470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Population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4565375" y="3059800"/>
            <a:ext cx="13470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Sample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7079975" y="2145400"/>
            <a:ext cx="13470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Analyse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4641575" y="4355200"/>
            <a:ext cx="13470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Inferences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1906750" y="3295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2059150" y="3447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2211550" y="3599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2287750" y="3447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211550" y="3295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1601950" y="3447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1754350" y="3676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1906750" y="3523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2059150" y="3676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1830550" y="3828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1525750" y="4209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1678150" y="4438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2135350" y="4590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2516350" y="4438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2211550" y="3828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2440150" y="3599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3278350" y="3371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3049750" y="3676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3354550" y="3676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839950" y="3295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068550" y="3523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839950" y="3599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2363950" y="3980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668750" y="3218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821150" y="3142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2973550" y="3218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2744950" y="3371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2897350" y="3447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2897350" y="3295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2592550" y="3371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601950" y="2914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1678150" y="2609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1297150" y="2761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2440150" y="2609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2744950" y="2761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2973550" y="2914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2516350" y="2914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2744950" y="4361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1297150" y="4361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1144750" y="3904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1297150" y="4057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1373350" y="3828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1297150" y="3218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1449550" y="3218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1068550" y="3142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1220950" y="3066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1373350" y="3066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1830550" y="2837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1906750" y="2990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2135350" y="3066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2211550" y="2914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2059150" y="2761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2059150" y="2914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2592550" y="3904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2668750" y="4057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2821150" y="4133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2744950" y="3828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2973550" y="3904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2821150" y="3980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2973550" y="4057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1830550" y="4133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1906750" y="4285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2135350" y="43619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2287750" y="4285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2059150" y="42095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2059150" y="4057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2287750" y="4133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5030950" y="2761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5183350" y="2914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5183350" y="2609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5335750" y="2761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5335750" y="26093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5335750" y="29141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5183350" y="2761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5488150" y="2761700"/>
            <a:ext cx="48600" cy="48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450575" y="4660000"/>
            <a:ext cx="41910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Population Parameters are Population Mean </a:t>
            </a: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(μ)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 and Population SD </a:t>
            </a: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(𝛔)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3507225" y="2072550"/>
            <a:ext cx="38523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Sample Statistic are Sample Mean </a:t>
            </a:r>
            <a:r>
              <a:rPr lang="en-GB" sz="1000" b="1">
                <a:latin typeface="Calibri"/>
                <a:ea typeface="Calibri"/>
                <a:cs typeface="Calibri"/>
                <a:sym typeface="Calibri"/>
              </a:rPr>
              <a:t>(x-bar)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 and Sample SD </a:t>
            </a:r>
            <a:r>
              <a:rPr lang="en-GB" sz="1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(s)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3583425" y="2453550"/>
            <a:ext cx="1267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 Take Samples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5793225" y="2453550"/>
            <a:ext cx="1267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 Analyze Samples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4269225" y="3901350"/>
            <a:ext cx="21372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 Draw inferences, estimates &amp; conclusions about the populations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3354825" y="2758350"/>
            <a:ext cx="17523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latin typeface="Calibri"/>
                <a:ea typeface="Calibri"/>
                <a:cs typeface="Calibri"/>
                <a:sym typeface="Calibri"/>
              </a:rPr>
              <a:t>Apply Sampling Techniques</a:t>
            </a:r>
            <a:endParaRPr sz="10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327100" y="1159050"/>
            <a:ext cx="755700" cy="3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23"/>
          <p:cNvGraphicFramePr/>
          <p:nvPr/>
        </p:nvGraphicFramePr>
        <p:xfrm>
          <a:off x="1483525" y="893250"/>
          <a:ext cx="6176950" cy="3870780"/>
        </p:xfrm>
        <a:graphic>
          <a:graphicData uri="http://schemas.openxmlformats.org/drawingml/2006/table">
            <a:tbl>
              <a:tblPr>
                <a:noFill/>
                <a:tableStyleId>{DA974C04-4FBB-4CE8-9C30-03384BED9C5A}</a:tableStyleId>
              </a:tblPr>
              <a:tblGrid>
                <a:gridCol w="3088475"/>
                <a:gridCol w="3088475"/>
              </a:tblGrid>
              <a:tr h="34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Descriptive Statistics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Inferential Statistics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</a:tr>
              <a:tr h="767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 of </a:t>
                      </a:r>
                      <a:r>
                        <a:rPr lang="en-GB" sz="1300" i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organising</a:t>
                      </a: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GB" sz="1300" i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summarizing</a:t>
                      </a: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</a:t>
                      </a:r>
                      <a:r>
                        <a:rPr lang="en-GB" sz="1300" i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presenting</a:t>
                      </a: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300" i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in an informative way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 </a:t>
                      </a:r>
                      <a:r>
                        <a:rPr lang="en-GB" sz="13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inferences</a:t>
                      </a: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</a:t>
                      </a:r>
                      <a:r>
                        <a:rPr lang="en-GB" sz="13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draw conclusions</a:t>
                      </a: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about the ‘Population’ on the basis of ‘Sample’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5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Describes the target ‘Population’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 inferences from ‘Samples’ and generalize then on the ‘Population’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historical data (which already exist)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 conclusions about the ‘Population’ which is beyond the data that is available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Tools - Measures of Central Tendency (Mean/ Median/ Mode), Spread of Data (Range, Variance, Standard Deviation)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Tools - Hypothesis, ANOVA, Chi Square, Regression Analysis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5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results are in the form of charts, tables &amp; graphs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results are in the form of probability scores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95" name="Google Shape;2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50" y="3962475"/>
            <a:ext cx="1078175" cy="10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375" y="4012474"/>
            <a:ext cx="1611977" cy="9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3"/>
          <p:cNvSpPr txBox="1">
            <a:spLocks noGrp="1"/>
          </p:cNvSpPr>
          <p:nvPr>
            <p:ph type="body" idx="1"/>
          </p:nvPr>
        </p:nvSpPr>
        <p:spPr>
          <a:xfrm>
            <a:off x="90425" y="466675"/>
            <a:ext cx="4138800" cy="4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Types of Statistics</a:t>
            </a:r>
            <a:endParaRPr i="1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Basic Concepts for Statistics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03300" y="1159050"/>
            <a:ext cx="755700" cy="3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Types of Data/ Variables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5" name="Google Shape;305;p24"/>
          <p:cNvGraphicFramePr/>
          <p:nvPr/>
        </p:nvGraphicFramePr>
        <p:xfrm>
          <a:off x="1133625" y="664650"/>
          <a:ext cx="7317100" cy="3952552"/>
        </p:xfrm>
        <a:graphic>
          <a:graphicData uri="http://schemas.openxmlformats.org/drawingml/2006/table">
            <a:tbl>
              <a:tblPr>
                <a:noFill/>
                <a:tableStyleId>{DA974C04-4FBB-4CE8-9C30-03384BED9C5A}</a:tableStyleId>
              </a:tblPr>
              <a:tblGrid>
                <a:gridCol w="3658550"/>
                <a:gridCol w="3658550"/>
              </a:tblGrid>
              <a:tr h="43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Qualitative</a:t>
                      </a:r>
                      <a:endParaRPr b="1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Quantitative</a:t>
                      </a:r>
                      <a:endParaRPr b="1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</a:tr>
              <a:tr h="10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variable that </a:t>
                      </a:r>
                      <a:r>
                        <a:rPr lang="en-GB" sz="1300" i="1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describes</a:t>
                      </a: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a Population/ Sample element. Arithmetic operations such as additions and averaging do not apply to such variables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variable that </a:t>
                      </a:r>
                      <a:r>
                        <a:rPr lang="en-GB" sz="1300" i="1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quantifies</a:t>
                      </a: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a Population/ Sample element. Arithmetic operations such as additions and averaging apply to such variables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Attribute or Categorical Variable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 Variable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5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Eg -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or Type of Product Category sold</a:t>
                      </a:r>
                      <a:endParaRPr sz="1300"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 (Yes/ No, True/ False)</a:t>
                      </a:r>
                      <a:endParaRPr sz="1300"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 Type (Male/ Female/ Kids)</a:t>
                      </a:r>
                      <a:endParaRPr sz="1300"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Ordered data (High/ Medium/ Low; Big/ Small; First/ Second/ Third)</a:t>
                      </a:r>
                      <a:endParaRPr sz="1300"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Location of Delivery of Order</a:t>
                      </a:r>
                      <a:endParaRPr sz="1300"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Eg -</a:t>
                      </a:r>
                      <a:endParaRPr sz="1300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Height Weight of Men/ Women</a:t>
                      </a:r>
                      <a:endParaRPr sz="1300"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 Revenue</a:t>
                      </a:r>
                      <a:endParaRPr sz="1300"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 of footfall in a mall</a:t>
                      </a:r>
                      <a:endParaRPr sz="1300"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 of Beds in Hospital</a:t>
                      </a:r>
                      <a:endParaRPr sz="1300"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-GB" sz="1300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No. of Flights took off in each hour of day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24"/>
          <p:cNvSpPr txBox="1">
            <a:spLocks noGrp="1"/>
          </p:cNvSpPr>
          <p:nvPr>
            <p:ph type="body" idx="1"/>
          </p:nvPr>
        </p:nvSpPr>
        <p:spPr>
          <a:xfrm>
            <a:off x="90425" y="466675"/>
            <a:ext cx="4138800" cy="4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i="1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250900" y="1159050"/>
            <a:ext cx="755700" cy="3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>
            <a:spLocks noGrp="1"/>
          </p:cNvSpPr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Types of Variables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5"/>
          <p:cNvSpPr txBox="1">
            <a:spLocks noGrp="1"/>
          </p:cNvSpPr>
          <p:nvPr>
            <p:ph type="body" idx="1"/>
          </p:nvPr>
        </p:nvSpPr>
        <p:spPr>
          <a:xfrm>
            <a:off x="90425" y="390475"/>
            <a:ext cx="21048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i="1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4" name="Google Shape;314;p25"/>
          <p:cNvGraphicFramePr/>
          <p:nvPr/>
        </p:nvGraphicFramePr>
        <p:xfrm>
          <a:off x="329850" y="2335900"/>
          <a:ext cx="8335925" cy="2311848"/>
        </p:xfrm>
        <a:graphic>
          <a:graphicData uri="http://schemas.openxmlformats.org/drawingml/2006/table">
            <a:tbl>
              <a:tblPr>
                <a:noFill/>
                <a:tableStyleId>{DA974C04-4FBB-4CE8-9C30-03384BED9C5A}</a:tableStyleId>
              </a:tblPr>
              <a:tblGrid>
                <a:gridCol w="4049125"/>
                <a:gridCol w="4286800"/>
              </a:tblGrid>
              <a:tr h="34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 (Quantitative)</a:t>
                      </a:r>
                      <a:endParaRPr sz="15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Categorical (Qualitative/ Attribute)</a:t>
                      </a:r>
                      <a:endParaRPr sz="15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</a:tr>
              <a:tr h="152617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 variables have values that describe a </a:t>
                      </a:r>
                      <a:r>
                        <a:rPr lang="en-GB" b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measurable quantity as a number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like '</a:t>
                      </a:r>
                      <a:r>
                        <a:rPr lang="en-GB" i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many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 or '</a:t>
                      </a:r>
                      <a:r>
                        <a:rPr lang="en-GB" i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much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</a:t>
                      </a:r>
                      <a:endParaRPr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Between any 2 continuous values, there can be infinite number of more data points.</a:t>
                      </a:r>
                      <a:endParaRPr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are always essentially numeric</a:t>
                      </a:r>
                      <a:endParaRPr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 - Sales in $ ($ 530,234.5), Height (5’7.5”), Distance (3.14 kms)</a:t>
                      </a:r>
                      <a:endParaRPr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variable that </a:t>
                      </a:r>
                      <a:r>
                        <a:rPr lang="en-GB" b="1" i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describes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population element. </a:t>
                      </a:r>
                      <a:r>
                        <a:rPr lang="en-GB" b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operations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such as additions and averaging does not </a:t>
                      </a:r>
                      <a:r>
                        <a:rPr lang="en-GB" b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such variables.</a:t>
                      </a:r>
                      <a:endParaRPr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 variable has values that you can put into a </a:t>
                      </a:r>
                      <a:r>
                        <a:rPr lang="en-GB" b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countable number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distinct groups based on a characteristic. If the variable has a natural order, it is an ordinal variable</a:t>
                      </a:r>
                      <a:endParaRPr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315" name="Google Shape;315;p25"/>
          <p:cNvGrpSpPr/>
          <p:nvPr/>
        </p:nvGrpSpPr>
        <p:grpSpPr>
          <a:xfrm>
            <a:off x="3861564" y="612558"/>
            <a:ext cx="1034834" cy="285598"/>
            <a:chOff x="3802950" y="1145950"/>
            <a:chExt cx="1538100" cy="442513"/>
          </a:xfrm>
        </p:grpSpPr>
        <p:sp>
          <p:nvSpPr>
            <p:cNvPr id="316" name="Google Shape;316;p25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Variable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318" name="Google Shape;318;p25"/>
          <p:cNvGrpSpPr/>
          <p:nvPr/>
        </p:nvGrpSpPr>
        <p:grpSpPr>
          <a:xfrm>
            <a:off x="403300" y="898155"/>
            <a:ext cx="6252840" cy="1326217"/>
            <a:chOff x="403300" y="898155"/>
            <a:chExt cx="6252840" cy="1326217"/>
          </a:xfrm>
        </p:grpSpPr>
        <p:cxnSp>
          <p:nvCxnSpPr>
            <p:cNvPr id="319" name="Google Shape;319;p25"/>
            <p:cNvCxnSpPr>
              <a:stCxn id="316" idx="2"/>
              <a:endCxn id="320" idx="0"/>
            </p:cNvCxnSpPr>
            <p:nvPr/>
          </p:nvCxnSpPr>
          <p:spPr>
            <a:xfrm rot="-5400000" flipH="1">
              <a:off x="4728631" y="548505"/>
              <a:ext cx="491700" cy="11910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66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21" name="Google Shape;321;p25"/>
            <p:cNvCxnSpPr>
              <a:stCxn id="322" idx="0"/>
              <a:endCxn id="316" idx="2"/>
            </p:cNvCxnSpPr>
            <p:nvPr/>
          </p:nvCxnSpPr>
          <p:spPr>
            <a:xfrm rot="-5400000">
              <a:off x="3537573" y="548600"/>
              <a:ext cx="491700" cy="11910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66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23" name="Google Shape;323;p25"/>
            <p:cNvCxnSpPr>
              <a:stCxn id="322" idx="2"/>
              <a:endCxn id="324" idx="0"/>
            </p:cNvCxnSpPr>
            <p:nvPr/>
          </p:nvCxnSpPr>
          <p:spPr>
            <a:xfrm rot="-5400000" flipH="1">
              <a:off x="3340773" y="1522689"/>
              <a:ext cx="263100" cy="5688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rgbClr val="66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25" name="Google Shape;325;p25"/>
            <p:cNvCxnSpPr>
              <a:stCxn id="326" idx="0"/>
              <a:endCxn id="322" idx="2"/>
            </p:cNvCxnSpPr>
            <p:nvPr/>
          </p:nvCxnSpPr>
          <p:spPr>
            <a:xfrm rot="-5400000">
              <a:off x="2772089" y="1522833"/>
              <a:ext cx="263100" cy="5688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rgbClr val="66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27" name="Google Shape;327;p25"/>
            <p:cNvCxnSpPr>
              <a:stCxn id="320" idx="2"/>
              <a:endCxn id="328" idx="0"/>
            </p:cNvCxnSpPr>
            <p:nvPr/>
          </p:nvCxnSpPr>
          <p:spPr>
            <a:xfrm rot="-5400000" flipH="1">
              <a:off x="5722889" y="1522689"/>
              <a:ext cx="263100" cy="5688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rgbClr val="66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29" name="Google Shape;329;p25"/>
            <p:cNvCxnSpPr>
              <a:stCxn id="330" idx="0"/>
              <a:endCxn id="320" idx="2"/>
            </p:cNvCxnSpPr>
            <p:nvPr/>
          </p:nvCxnSpPr>
          <p:spPr>
            <a:xfrm rot="-5400000">
              <a:off x="5154205" y="1522833"/>
              <a:ext cx="263100" cy="5688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rgbClr val="66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331" name="Google Shape;331;p25"/>
            <p:cNvGrpSpPr/>
            <p:nvPr/>
          </p:nvGrpSpPr>
          <p:grpSpPr>
            <a:xfrm>
              <a:off x="2670506" y="1389942"/>
              <a:ext cx="1034834" cy="285598"/>
              <a:chOff x="2032650" y="2350450"/>
              <a:chExt cx="1538100" cy="442513"/>
            </a:xfrm>
          </p:grpSpPr>
          <p:sp>
            <p:nvSpPr>
              <p:cNvPr id="322" name="Google Shape;322;p25"/>
              <p:cNvSpPr txBox="1"/>
              <p:nvPr/>
            </p:nvSpPr>
            <p:spPr>
              <a:xfrm>
                <a:off x="2032650" y="2350463"/>
                <a:ext cx="1538100" cy="44250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Numeric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2032650" y="2350450"/>
                <a:ext cx="1538100" cy="5280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grpSp>
          <p:nvGrpSpPr>
            <p:cNvPr id="333" name="Google Shape;333;p25"/>
            <p:cNvGrpSpPr/>
            <p:nvPr/>
          </p:nvGrpSpPr>
          <p:grpSpPr>
            <a:xfrm>
              <a:off x="5052622" y="1389942"/>
              <a:ext cx="1034834" cy="285598"/>
              <a:chOff x="5573250" y="2350450"/>
              <a:chExt cx="1538100" cy="442513"/>
            </a:xfrm>
          </p:grpSpPr>
          <p:sp>
            <p:nvSpPr>
              <p:cNvPr id="320" name="Google Shape;320;p25"/>
              <p:cNvSpPr txBox="1"/>
              <p:nvPr/>
            </p:nvSpPr>
            <p:spPr>
              <a:xfrm>
                <a:off x="5573250" y="2350463"/>
                <a:ext cx="1538100" cy="44250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Categorical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5573250" y="2350450"/>
                <a:ext cx="1538100" cy="5280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grpSp>
          <p:nvGrpSpPr>
            <p:cNvPr id="335" name="Google Shape;335;p25"/>
            <p:cNvGrpSpPr/>
            <p:nvPr/>
          </p:nvGrpSpPr>
          <p:grpSpPr>
            <a:xfrm>
              <a:off x="5621306" y="1938775"/>
              <a:ext cx="1034834" cy="285598"/>
              <a:chOff x="6418500" y="3555025"/>
              <a:chExt cx="1538100" cy="442513"/>
            </a:xfrm>
          </p:grpSpPr>
          <p:sp>
            <p:nvSpPr>
              <p:cNvPr id="328" name="Google Shape;328;p25"/>
              <p:cNvSpPr txBox="1"/>
              <p:nvPr/>
            </p:nvSpPr>
            <p:spPr>
              <a:xfrm>
                <a:off x="6418500" y="3555038"/>
                <a:ext cx="1538100" cy="4425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Ordinal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6418500" y="3555025"/>
                <a:ext cx="1538100" cy="528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grpSp>
          <p:nvGrpSpPr>
            <p:cNvPr id="337" name="Google Shape;337;p25"/>
            <p:cNvGrpSpPr/>
            <p:nvPr/>
          </p:nvGrpSpPr>
          <p:grpSpPr>
            <a:xfrm>
              <a:off x="4483938" y="1938783"/>
              <a:ext cx="1034834" cy="285589"/>
              <a:chOff x="4728000" y="3555038"/>
              <a:chExt cx="1538100" cy="442500"/>
            </a:xfrm>
          </p:grpSpPr>
          <p:sp>
            <p:nvSpPr>
              <p:cNvPr id="330" name="Google Shape;330;p25"/>
              <p:cNvSpPr txBox="1"/>
              <p:nvPr/>
            </p:nvSpPr>
            <p:spPr>
              <a:xfrm>
                <a:off x="4728000" y="3555038"/>
                <a:ext cx="1538100" cy="4425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Nominal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4728000" y="3555100"/>
                <a:ext cx="1538100" cy="528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grpSp>
          <p:nvGrpSpPr>
            <p:cNvPr id="339" name="Google Shape;339;p25"/>
            <p:cNvGrpSpPr/>
            <p:nvPr/>
          </p:nvGrpSpPr>
          <p:grpSpPr>
            <a:xfrm>
              <a:off x="3239190" y="1938783"/>
              <a:ext cx="1034834" cy="285589"/>
              <a:chOff x="2877900" y="3555038"/>
              <a:chExt cx="1538100" cy="442500"/>
            </a:xfrm>
          </p:grpSpPr>
          <p:sp>
            <p:nvSpPr>
              <p:cNvPr id="324" name="Google Shape;324;p25"/>
              <p:cNvSpPr txBox="1"/>
              <p:nvPr/>
            </p:nvSpPr>
            <p:spPr>
              <a:xfrm>
                <a:off x="2877900" y="3555038"/>
                <a:ext cx="1538100" cy="4425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Discrete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2877900" y="3555100"/>
                <a:ext cx="1538100" cy="528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grpSp>
          <p:nvGrpSpPr>
            <p:cNvPr id="341" name="Google Shape;341;p25"/>
            <p:cNvGrpSpPr/>
            <p:nvPr/>
          </p:nvGrpSpPr>
          <p:grpSpPr>
            <a:xfrm>
              <a:off x="2101822" y="1938783"/>
              <a:ext cx="1034834" cy="285589"/>
              <a:chOff x="1187400" y="3555038"/>
              <a:chExt cx="1538100" cy="442500"/>
            </a:xfrm>
          </p:grpSpPr>
          <p:sp>
            <p:nvSpPr>
              <p:cNvPr id="326" name="Google Shape;326;p25"/>
              <p:cNvSpPr txBox="1"/>
              <p:nvPr/>
            </p:nvSpPr>
            <p:spPr>
              <a:xfrm>
                <a:off x="1187400" y="3555038"/>
                <a:ext cx="1538100" cy="4425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Continuous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187400" y="3555100"/>
                <a:ext cx="1538100" cy="528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sp>
          <p:nvSpPr>
            <p:cNvPr id="343" name="Google Shape;343;p25"/>
            <p:cNvSpPr/>
            <p:nvPr/>
          </p:nvSpPr>
          <p:spPr>
            <a:xfrm>
              <a:off x="403300" y="1159050"/>
              <a:ext cx="755700" cy="32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Basic Concepts for Statistics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 txBox="1">
            <a:spLocks noGrp="1"/>
          </p:cNvSpPr>
          <p:nvPr>
            <p:ph type="body" idx="1"/>
          </p:nvPr>
        </p:nvSpPr>
        <p:spPr>
          <a:xfrm>
            <a:off x="90425" y="390475"/>
            <a:ext cx="21048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i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Types of Variables</a:t>
            </a:r>
            <a:endParaRPr i="1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26"/>
          <p:cNvCxnSpPr>
            <a:stCxn id="351" idx="2"/>
            <a:endCxn id="352" idx="0"/>
          </p:cNvCxnSpPr>
          <p:nvPr/>
        </p:nvCxnSpPr>
        <p:spPr>
          <a:xfrm rot="-5400000" flipH="1">
            <a:off x="4728631" y="548505"/>
            <a:ext cx="491700" cy="119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3" name="Google Shape;353;p26"/>
          <p:cNvCxnSpPr>
            <a:stCxn id="354" idx="0"/>
            <a:endCxn id="351" idx="2"/>
          </p:cNvCxnSpPr>
          <p:nvPr/>
        </p:nvCxnSpPr>
        <p:spPr>
          <a:xfrm rot="-5400000">
            <a:off x="3537573" y="548600"/>
            <a:ext cx="491700" cy="119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5" name="Google Shape;355;p26"/>
          <p:cNvCxnSpPr>
            <a:stCxn id="354" idx="2"/>
            <a:endCxn id="356" idx="0"/>
          </p:cNvCxnSpPr>
          <p:nvPr/>
        </p:nvCxnSpPr>
        <p:spPr>
          <a:xfrm rot="-5400000" flipH="1">
            <a:off x="3340773" y="1522689"/>
            <a:ext cx="263100" cy="5688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66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7" name="Google Shape;357;p26"/>
          <p:cNvCxnSpPr>
            <a:stCxn id="358" idx="0"/>
            <a:endCxn id="354" idx="2"/>
          </p:cNvCxnSpPr>
          <p:nvPr/>
        </p:nvCxnSpPr>
        <p:spPr>
          <a:xfrm rot="-5400000">
            <a:off x="2772089" y="1522833"/>
            <a:ext cx="263100" cy="5688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66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9" name="Google Shape;359;p26"/>
          <p:cNvCxnSpPr>
            <a:stCxn id="352" idx="2"/>
            <a:endCxn id="360" idx="0"/>
          </p:cNvCxnSpPr>
          <p:nvPr/>
        </p:nvCxnSpPr>
        <p:spPr>
          <a:xfrm rot="-5400000" flipH="1">
            <a:off x="5722889" y="1522689"/>
            <a:ext cx="263100" cy="5688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66000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61" name="Google Shape;361;p26"/>
          <p:cNvCxnSpPr>
            <a:stCxn id="362" idx="0"/>
            <a:endCxn id="352" idx="2"/>
          </p:cNvCxnSpPr>
          <p:nvPr/>
        </p:nvCxnSpPr>
        <p:spPr>
          <a:xfrm rot="-5400000">
            <a:off x="5154205" y="1522833"/>
            <a:ext cx="263100" cy="5688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660000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363" name="Google Shape;363;p26"/>
          <p:cNvGrpSpPr/>
          <p:nvPr/>
        </p:nvGrpSpPr>
        <p:grpSpPr>
          <a:xfrm>
            <a:off x="3861564" y="612558"/>
            <a:ext cx="1034834" cy="285598"/>
            <a:chOff x="3802950" y="1145950"/>
            <a:chExt cx="1538100" cy="442513"/>
          </a:xfrm>
        </p:grpSpPr>
        <p:sp>
          <p:nvSpPr>
            <p:cNvPr id="351" name="Google Shape;351;p26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Variable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2670506" y="1389942"/>
            <a:ext cx="1034834" cy="285598"/>
            <a:chOff x="2032650" y="2350450"/>
            <a:chExt cx="1538100" cy="442513"/>
          </a:xfrm>
        </p:grpSpPr>
        <p:sp>
          <p:nvSpPr>
            <p:cNvPr id="354" name="Google Shape;354;p26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Numeric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367" name="Google Shape;367;p26"/>
          <p:cNvGrpSpPr/>
          <p:nvPr/>
        </p:nvGrpSpPr>
        <p:grpSpPr>
          <a:xfrm>
            <a:off x="5052622" y="1389942"/>
            <a:ext cx="1034834" cy="285598"/>
            <a:chOff x="5573250" y="2350450"/>
            <a:chExt cx="1538100" cy="442513"/>
          </a:xfrm>
        </p:grpSpPr>
        <p:sp>
          <p:nvSpPr>
            <p:cNvPr id="352" name="Google Shape;352;p26"/>
            <p:cNvSpPr txBox="1"/>
            <p:nvPr/>
          </p:nvSpPr>
          <p:spPr>
            <a:xfrm>
              <a:off x="5573250" y="2350463"/>
              <a:ext cx="1538100" cy="4425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Categorical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573250" y="2350450"/>
              <a:ext cx="1538100" cy="528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369" name="Google Shape;369;p26"/>
          <p:cNvGrpSpPr/>
          <p:nvPr/>
        </p:nvGrpSpPr>
        <p:grpSpPr>
          <a:xfrm>
            <a:off x="5621306" y="1938775"/>
            <a:ext cx="1034834" cy="285598"/>
            <a:chOff x="6418500" y="3555025"/>
            <a:chExt cx="1538100" cy="442513"/>
          </a:xfrm>
        </p:grpSpPr>
        <p:sp>
          <p:nvSpPr>
            <p:cNvPr id="360" name="Google Shape;360;p26"/>
            <p:cNvSpPr txBox="1"/>
            <p:nvPr/>
          </p:nvSpPr>
          <p:spPr>
            <a:xfrm>
              <a:off x="6418500" y="3555038"/>
              <a:ext cx="1538100" cy="4425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Ordinal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6418500" y="3555025"/>
              <a:ext cx="1538100" cy="528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371" name="Google Shape;371;p26"/>
          <p:cNvGrpSpPr/>
          <p:nvPr/>
        </p:nvGrpSpPr>
        <p:grpSpPr>
          <a:xfrm>
            <a:off x="4483938" y="1938783"/>
            <a:ext cx="1034834" cy="285589"/>
            <a:chOff x="4728000" y="3555038"/>
            <a:chExt cx="1538100" cy="442500"/>
          </a:xfrm>
        </p:grpSpPr>
        <p:sp>
          <p:nvSpPr>
            <p:cNvPr id="362" name="Google Shape;362;p26"/>
            <p:cNvSpPr txBox="1"/>
            <p:nvPr/>
          </p:nvSpPr>
          <p:spPr>
            <a:xfrm>
              <a:off x="4728000" y="3555038"/>
              <a:ext cx="1538100" cy="4425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Nominal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4728000" y="3555100"/>
              <a:ext cx="1538100" cy="528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373" name="Google Shape;373;p26"/>
          <p:cNvGrpSpPr/>
          <p:nvPr/>
        </p:nvGrpSpPr>
        <p:grpSpPr>
          <a:xfrm>
            <a:off x="3239190" y="1938783"/>
            <a:ext cx="1034834" cy="285589"/>
            <a:chOff x="2877900" y="3555038"/>
            <a:chExt cx="1538100" cy="442500"/>
          </a:xfrm>
        </p:grpSpPr>
        <p:sp>
          <p:nvSpPr>
            <p:cNvPr id="356" name="Google Shape;356;p26"/>
            <p:cNvSpPr txBox="1"/>
            <p:nvPr/>
          </p:nvSpPr>
          <p:spPr>
            <a:xfrm>
              <a:off x="2877900" y="3555038"/>
              <a:ext cx="1538100" cy="4425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Discrete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2877900" y="3555100"/>
              <a:ext cx="1538100" cy="528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375" name="Google Shape;375;p26"/>
          <p:cNvGrpSpPr/>
          <p:nvPr/>
        </p:nvGrpSpPr>
        <p:grpSpPr>
          <a:xfrm>
            <a:off x="2101822" y="1938783"/>
            <a:ext cx="1034834" cy="285589"/>
            <a:chOff x="1187400" y="3555038"/>
            <a:chExt cx="1538100" cy="442500"/>
          </a:xfrm>
        </p:grpSpPr>
        <p:sp>
          <p:nvSpPr>
            <p:cNvPr id="358" name="Google Shape;358;p26"/>
            <p:cNvSpPr txBox="1"/>
            <p:nvPr/>
          </p:nvSpPr>
          <p:spPr>
            <a:xfrm>
              <a:off x="1187400" y="3555038"/>
              <a:ext cx="1538100" cy="4425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Continuous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1187400" y="3555100"/>
              <a:ext cx="1538100" cy="528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aphicFrame>
        <p:nvGraphicFramePr>
          <p:cNvPr id="377" name="Google Shape;377;p26"/>
          <p:cNvGraphicFramePr/>
          <p:nvPr/>
        </p:nvGraphicFramePr>
        <p:xfrm>
          <a:off x="329850" y="2335900"/>
          <a:ext cx="8335925" cy="2590985"/>
        </p:xfrm>
        <a:graphic>
          <a:graphicData uri="http://schemas.openxmlformats.org/drawingml/2006/table">
            <a:tbl>
              <a:tblPr>
                <a:noFill/>
                <a:tableStyleId>{DA974C04-4FBB-4CE8-9C30-03384BED9C5A}</a:tableStyleId>
              </a:tblPr>
              <a:tblGrid>
                <a:gridCol w="4049125"/>
                <a:gridCol w="4286800"/>
              </a:tblGrid>
              <a:tr h="36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 (Quantitative)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Categorical (Qualitative/ Attribute)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</a:tr>
              <a:tr h="219477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GB" b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Continuous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Numeric variable: A numerical variable that can take values on a continuous scale (e.g. age, weight). </a:t>
                      </a:r>
                      <a:endParaRPr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GB" b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Discrete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Numeric variable: A numerical variable that only takes on whole numbers (e.g. number of visits)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GB" b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Nominal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variables have </a:t>
                      </a:r>
                      <a:r>
                        <a:rPr lang="en-GB" i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two or more categories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no natural order to these categories. They are </a:t>
                      </a:r>
                      <a:r>
                        <a:rPr lang="en-GB" b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named 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(Nominal comes from Latin meaning pertaining to names)</a:t>
                      </a:r>
                      <a:endParaRPr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GB" b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Ordinal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variables have </a:t>
                      </a:r>
                      <a:r>
                        <a:rPr lang="en-GB" i="1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 least three categories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the categories have a natural order. The categories are ranked but the differences between ranks may not be equal.</a:t>
                      </a:r>
                      <a:endParaRPr>
                        <a:solidFill>
                          <a:srgbClr val="333333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78" name="Google Shape;378;p26"/>
          <p:cNvSpPr/>
          <p:nvPr/>
        </p:nvSpPr>
        <p:spPr>
          <a:xfrm>
            <a:off x="403300" y="1159050"/>
            <a:ext cx="755700" cy="3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67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Content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935425"/>
            <a:ext cx="8520600" cy="2613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What is Statistics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Basic Terms of Statistic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Measures of Central Tendency (Mean, Medium, Mode)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Measures of Dispersion (Range, Variance, Standard Deviation, CV)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Box Plot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Skewness &amp; Kurtosis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Percentile/ Quantile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Chebyshev’s Theorem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Correlation and Covariance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54550" y="4444950"/>
            <a:ext cx="2001000" cy="5400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Definition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540550" y="4444975"/>
            <a:ext cx="2001000" cy="5400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Concepts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750350" y="4444975"/>
            <a:ext cx="2001000" cy="5400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Examples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0150" y="4444975"/>
            <a:ext cx="2001000" cy="5400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Charts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Content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13600" y="1574025"/>
            <a:ext cx="2039100" cy="1150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447200" y="1574025"/>
            <a:ext cx="2039100" cy="1150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580800" y="1574025"/>
            <a:ext cx="2039100" cy="1150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447200" y="2793225"/>
            <a:ext cx="2039100" cy="1150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313600" y="2793225"/>
            <a:ext cx="2039100" cy="1150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580800" y="2793225"/>
            <a:ext cx="2039100" cy="1150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51575" y="2060550"/>
            <a:ext cx="2001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What is Statistics?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369050" y="1654525"/>
            <a:ext cx="375000" cy="3768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1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502650" y="2873725"/>
            <a:ext cx="375000" cy="3768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5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636250" y="1654525"/>
            <a:ext cx="375000" cy="3768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3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502650" y="1654525"/>
            <a:ext cx="375000" cy="3768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2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369050" y="2873725"/>
            <a:ext cx="375000" cy="3768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4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636250" y="2873725"/>
            <a:ext cx="375000" cy="3768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6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561375" y="2060550"/>
            <a:ext cx="1815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3000"/>
              <a:buFont typeface="Calibri"/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Basic Terms 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3000"/>
              <a:buFont typeface="Calibri"/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and Concepts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485175" y="3279750"/>
            <a:ext cx="2001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Skewness &amp; Kurtosis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618775" y="2060550"/>
            <a:ext cx="2001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Measures of Central Tendencies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351575" y="3279750"/>
            <a:ext cx="2001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Measures of Dispersion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18775" y="3279750"/>
            <a:ext cx="2001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 Medium"/>
                <a:ea typeface="Open Sans Medium"/>
                <a:cs typeface="Open Sans Medium"/>
                <a:sym typeface="Open Sans Medium"/>
              </a:rPr>
              <a:t>Chebyshev’s Theorem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03300" y="1235250"/>
            <a:ext cx="755700" cy="3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What is Statistics?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66625" y="695275"/>
            <a:ext cx="5856600" cy="339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-GB" sz="1400" b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concerned with </a:t>
            </a:r>
            <a:r>
              <a:rPr lang="en-GB" sz="1400" b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developing and studying methods</a:t>
            </a: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for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 b="1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Collecting</a:t>
            </a:r>
            <a:r>
              <a:rPr lang="en-GB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endParaRPr i="1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 b="1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Analyzing</a:t>
            </a:r>
            <a:r>
              <a:rPr lang="en-GB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endParaRPr i="1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 b="1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Interpreting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GB" b="1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Presenting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empirical data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Also called the Science of </a:t>
            </a:r>
            <a:r>
              <a:rPr lang="en-GB" sz="1400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400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sz="1400" b="1" i="1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Form of </a:t>
            </a:r>
            <a:r>
              <a:rPr lang="en-GB" sz="1400" b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mathematical analysis</a:t>
            </a: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that uses </a:t>
            </a:r>
            <a:r>
              <a:rPr lang="en-GB" sz="1400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quantified models</a:t>
            </a: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400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representations</a:t>
            </a: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400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synopses</a:t>
            </a: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for a given set of experimental data or real-life studies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Studies methodologies to </a:t>
            </a:r>
            <a:r>
              <a:rPr lang="en-GB" sz="1400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gather</a:t>
            </a: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400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400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400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draw</a:t>
            </a:r>
            <a:r>
              <a:rPr lang="en-GB" sz="1400" b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conclusions</a:t>
            </a: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from data.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Two branches -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libri"/>
              <a:buChar char="○"/>
            </a:pPr>
            <a:r>
              <a:rPr lang="en-GB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Descriptive</a:t>
            </a:r>
            <a:r>
              <a:rPr lang="en-GB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statistics</a:t>
            </a:r>
            <a:endParaRPr i="1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libri"/>
              <a:buChar char="○"/>
            </a:pPr>
            <a:r>
              <a:rPr lang="en-GB" b="1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Inferential</a:t>
            </a:r>
            <a:r>
              <a:rPr lang="en-GB" i="1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statistics</a:t>
            </a:r>
            <a:endParaRPr i="1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225" y="1238702"/>
            <a:ext cx="2906375" cy="210824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8" name="Google Shape;98;p16"/>
          <p:cNvSpPr/>
          <p:nvPr/>
        </p:nvSpPr>
        <p:spPr>
          <a:xfrm>
            <a:off x="570075" y="4343625"/>
            <a:ext cx="7890000" cy="638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word Statistic is derived from Italian word </a:t>
            </a:r>
            <a:r>
              <a:rPr lang="en-GB" i="1">
                <a:latin typeface="Calibri"/>
                <a:ea typeface="Calibri"/>
                <a:cs typeface="Calibri"/>
                <a:sym typeface="Calibri"/>
              </a:rPr>
              <a:t>‘stato’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which means </a:t>
            </a:r>
            <a:r>
              <a:rPr lang="en-GB" b="1" i="1"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and ‘statista’ refers to a person involved in the affair of the state. Therefore, </a:t>
            </a:r>
            <a:r>
              <a:rPr lang="en-GB" i="1">
                <a:latin typeface="Calibri"/>
                <a:ea typeface="Calibri"/>
                <a:cs typeface="Calibri"/>
                <a:sym typeface="Calibri"/>
              </a:rPr>
              <a:t>statistics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originally meant the </a:t>
            </a: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collection of facts useful to the statista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6900" y="-12175"/>
            <a:ext cx="8362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50900" y="1540050"/>
            <a:ext cx="506700" cy="3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30875" y="1031525"/>
            <a:ext cx="5313900" cy="35664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77500" y="1173425"/>
            <a:ext cx="5133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GB" sz="1500" b="1"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 are a collection of unrefined facts and figures that do not have any added interpretation or analysis. These are the observed values of a variable, at a specific observational Unit.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GB" sz="1500" b="1">
                <a:latin typeface="Calibri"/>
                <a:ea typeface="Calibri"/>
                <a:cs typeface="Calibri"/>
                <a:sym typeface="Calibri"/>
              </a:rPr>
              <a:t>Observed data 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are a measurement of a variable, in a given state. For instance, the height of a person (at a particular point of his life), the weight of a package, the pressure of a riveting machine, etc., are the observed data.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Data can be of different types like - Numerical and Categorical. Further they can be Nominal, Ordinal, discrete and Continuous.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650" y="1632450"/>
            <a:ext cx="2673800" cy="18596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6900" y="-12175"/>
            <a:ext cx="8362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Data, Information and Statistic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575" y="2012825"/>
            <a:ext cx="3303100" cy="15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250900" y="1540050"/>
            <a:ext cx="506700" cy="3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30875" y="1031525"/>
            <a:ext cx="5313900" cy="35664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453700" y="1402025"/>
            <a:ext cx="51333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 b="1">
                <a:latin typeface="Calibri"/>
                <a:ea typeface="Calibri"/>
                <a:cs typeface="Calibri"/>
                <a:sym typeface="Calibri"/>
              </a:rPr>
              <a:t>Information, 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retrieved from the data, is a logical interpretation and/or statement which can be observed from the data.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 b="1">
                <a:latin typeface="Calibri"/>
                <a:ea typeface="Calibri"/>
                <a:cs typeface="Calibri"/>
                <a:sym typeface="Calibri"/>
              </a:rPr>
              <a:t>Statistic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 is a function which takes values observed in a sample as input and gives a number with some meaning/information about the data as output. It is a fully computable quantity which can be obtained from the data. A statistic is based on logical reasoning, e.g., mean gives the average, and standard deviation gives a measure of variation in the sample.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06075" y="992600"/>
            <a:ext cx="1410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6900" y="64025"/>
            <a:ext cx="8959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Data, Information, Knowledge and Wisdom Hierarchy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75" y="891775"/>
            <a:ext cx="7177751" cy="3749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900" y="-12175"/>
            <a:ext cx="8362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Data, Information, Knowledge Wisdom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25" y="1207475"/>
            <a:ext cx="8004175" cy="2605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6900" y="-12175"/>
            <a:ext cx="8362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221475" y="1340775"/>
            <a:ext cx="2018400" cy="432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555475" y="1340775"/>
            <a:ext cx="2018400" cy="4323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1"/>
          <p:cNvCxnSpPr/>
          <p:nvPr/>
        </p:nvCxnSpPr>
        <p:spPr>
          <a:xfrm>
            <a:off x="4914850" y="958675"/>
            <a:ext cx="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2290025" y="1119125"/>
            <a:ext cx="522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1"/>
          <p:cNvCxnSpPr/>
          <p:nvPr/>
        </p:nvCxnSpPr>
        <p:spPr>
          <a:xfrm>
            <a:off x="2247850" y="1111075"/>
            <a:ext cx="0" cy="18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7505650" y="1111075"/>
            <a:ext cx="0" cy="18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1"/>
          <p:cNvSpPr txBox="1"/>
          <p:nvPr/>
        </p:nvSpPr>
        <p:spPr>
          <a:xfrm>
            <a:off x="1212575" y="1383400"/>
            <a:ext cx="1969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Descriptive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622775" y="1383400"/>
            <a:ext cx="1969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Inferential</a:t>
            </a:r>
            <a:endParaRPr b="1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54675" y="3017175"/>
            <a:ext cx="2018400" cy="626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21975" y="3059800"/>
            <a:ext cx="196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Measures of 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Central Tendency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2440675" y="3017175"/>
            <a:ext cx="2018400" cy="626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507975" y="3059800"/>
            <a:ext cx="196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Measures of 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Dispersion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7012675" y="3017175"/>
            <a:ext cx="2018400" cy="626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079975" y="3059800"/>
            <a:ext cx="196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Charts &amp; 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Graphs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4726675" y="3017175"/>
            <a:ext cx="2018400" cy="626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793975" y="3059800"/>
            <a:ext cx="196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Shapes of 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alibri"/>
                <a:ea typeface="Calibri"/>
                <a:cs typeface="Calibri"/>
                <a:sym typeface="Calibri"/>
              </a:rPr>
              <a:t>Distributions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-6625" y="3669400"/>
            <a:ext cx="2297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Mean,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Median,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Mode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279375" y="3669400"/>
            <a:ext cx="22974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Standard Deviation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Range, Inter-Quartile Range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Count, Maximum &amp; Minimum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851375" y="3669400"/>
            <a:ext cx="22974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Bar Charts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Line Charts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Pie Charts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Box &amp; Whiskers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Scatter Plots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Heat Maps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641575" y="3669400"/>
            <a:ext cx="2297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of Peaks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Symmetry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Skewness &amp; 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Kurtosis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45775" y="1764400"/>
            <a:ext cx="4281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Calibri"/>
                <a:ea typeface="Calibri"/>
                <a:cs typeface="Calibri"/>
                <a:sym typeface="Calibri"/>
              </a:rPr>
              <a:t>Describes and summarizes the data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 rot="10800000" flipH="1">
            <a:off x="1017575" y="2660125"/>
            <a:ext cx="70791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2247850" y="2254075"/>
            <a:ext cx="1800" cy="41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1028650" y="2711275"/>
            <a:ext cx="0" cy="18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3543250" y="2711275"/>
            <a:ext cx="0" cy="18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5753050" y="2711275"/>
            <a:ext cx="0" cy="18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8115250" y="2711275"/>
            <a:ext cx="0" cy="18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21"/>
          <p:cNvSpPr/>
          <p:nvPr/>
        </p:nvSpPr>
        <p:spPr>
          <a:xfrm>
            <a:off x="327100" y="1159050"/>
            <a:ext cx="755700" cy="3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3961900" y="640175"/>
            <a:ext cx="1883700" cy="3294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Statistics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Office PowerPoint</Application>
  <PresentationFormat>On-screen Show (16:9)</PresentationFormat>
  <Paragraphs>166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Open Sans Medium</vt:lpstr>
      <vt:lpstr>Simple Light</vt:lpstr>
      <vt:lpstr>Statistics for Data Science</vt:lpstr>
      <vt:lpstr>Content</vt:lpstr>
      <vt:lpstr>Content</vt:lpstr>
      <vt:lpstr>What is Statistics?</vt:lpstr>
      <vt:lpstr>Data and Information</vt:lpstr>
      <vt:lpstr>Data, Information and Statistic</vt:lpstr>
      <vt:lpstr>Data, Information, Knowledge and Wisdom Hierarchy</vt:lpstr>
      <vt:lpstr>Data, Information, Knowledge Wisdom</vt:lpstr>
      <vt:lpstr>Descriptive Statistics</vt:lpstr>
      <vt:lpstr>Inferential Statistics</vt:lpstr>
      <vt:lpstr>Basic Concepts for Statistics</vt:lpstr>
      <vt:lpstr>Types of Data/ Variables</vt:lpstr>
      <vt:lpstr>Types of Variables</vt:lpstr>
      <vt:lpstr>Basic Concepts for Statistics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Data Science</dc:title>
  <dc:creator>PARAM COMPUTER</dc:creator>
  <cp:lastModifiedBy>PARAM COMPUTER</cp:lastModifiedBy>
  <cp:revision>1</cp:revision>
  <dcterms:modified xsi:type="dcterms:W3CDTF">2024-05-13T01:27:19Z</dcterms:modified>
</cp:coreProperties>
</file>