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32918400" cy="219456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11B870-99C8-4002-8A0C-38912E81B2ED}">
  <a:tblStyle styleId="{2511B870-99C8-4002-8A0C-38912E81B2E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3" d="100"/>
          <a:sy n="23" d="100"/>
        </p:scale>
        <p:origin x="936" y="30"/>
      </p:cViewPr>
      <p:guideLst>
        <p:guide orient="horz" pos="6912"/>
        <p:guide pos="1036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67575" y="696750"/>
            <a:ext cx="4669600" cy="3483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 name="Shape 29"/>
          <p:cNvSpPr>
            <a:spLocks noGrp="1" noRot="1" noChangeAspect="1"/>
          </p:cNvSpPr>
          <p:nvPr>
            <p:ph type="sldImg" idx="2"/>
          </p:nvPr>
        </p:nvSpPr>
        <p:spPr>
          <a:xfrm>
            <a:off x="890588" y="696913"/>
            <a:ext cx="5222875" cy="348297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Shape 12"/>
          <p:cNvSpPr/>
          <p:nvPr/>
        </p:nvSpPr>
        <p:spPr>
          <a:xfrm>
            <a:off x="32369759" y="0"/>
            <a:ext cx="548640" cy="21945600"/>
          </a:xfrm>
          <a:prstGeom prst="rect">
            <a:avLst/>
          </a:prstGeom>
          <a:solidFill>
            <a:srgbClr val="D6E3BC"/>
          </a:solidFill>
          <a:ln>
            <a:noFill/>
          </a:ln>
        </p:spPr>
        <p:txBody>
          <a:bodyPr spcFirstLastPara="1" wrap="square" lIns="48950" tIns="24475" rIns="48950" bIns="24475" anchor="ctr" anchorCtr="0">
            <a:noAutofit/>
          </a:bodyPr>
          <a:lstStyle/>
          <a:p>
            <a:pPr marL="0" marR="0" lvl="0" indent="0" algn="ctr" rtl="0">
              <a:spcBef>
                <a:spcPts val="0"/>
              </a:spcBef>
              <a:spcAft>
                <a:spcPts val="0"/>
              </a:spcAft>
              <a:buNone/>
            </a:pPr>
            <a:endParaRPr sz="4600" b="0" i="0" u="none" strike="noStrike" cap="none">
              <a:solidFill>
                <a:schemeClr val="lt1"/>
              </a:solidFill>
              <a:latin typeface="Calibri"/>
              <a:ea typeface="Calibri"/>
              <a:cs typeface="Calibri"/>
              <a:sym typeface="Calibri"/>
            </a:endParaRPr>
          </a:p>
        </p:txBody>
      </p:sp>
      <p:sp>
        <p:nvSpPr>
          <p:cNvPr id="13" name="Shape 13"/>
          <p:cNvSpPr/>
          <p:nvPr/>
        </p:nvSpPr>
        <p:spPr>
          <a:xfrm>
            <a:off x="-2" y="0"/>
            <a:ext cx="548640" cy="21945600"/>
          </a:xfrm>
          <a:prstGeom prst="rect">
            <a:avLst/>
          </a:prstGeom>
          <a:solidFill>
            <a:srgbClr val="D6E3BC"/>
          </a:solidFill>
          <a:ln>
            <a:noFill/>
          </a:ln>
        </p:spPr>
        <p:txBody>
          <a:bodyPr spcFirstLastPara="1" wrap="square" lIns="48950" tIns="24475" rIns="48950" bIns="24475" anchor="ctr" anchorCtr="0">
            <a:noAutofit/>
          </a:bodyPr>
          <a:lstStyle/>
          <a:p>
            <a:pPr marL="0" marR="0" lvl="0" indent="0" algn="ctr" rtl="0">
              <a:spcBef>
                <a:spcPts val="0"/>
              </a:spcBef>
              <a:spcAft>
                <a:spcPts val="0"/>
              </a:spcAft>
              <a:buNone/>
            </a:pPr>
            <a:endParaRPr sz="4600" b="0" i="0" u="none" strike="noStrike" cap="none">
              <a:solidFill>
                <a:schemeClr val="lt1"/>
              </a:solidFill>
              <a:latin typeface="Calibri"/>
              <a:ea typeface="Calibri"/>
              <a:cs typeface="Calibri"/>
              <a:sym typeface="Calibri"/>
            </a:endParaRPr>
          </a:p>
        </p:txBody>
      </p:sp>
      <p:sp>
        <p:nvSpPr>
          <p:cNvPr id="14" name="Shape 14"/>
          <p:cNvSpPr/>
          <p:nvPr/>
        </p:nvSpPr>
        <p:spPr>
          <a:xfrm>
            <a:off x="0" y="0"/>
            <a:ext cx="32918401" cy="2743200"/>
          </a:xfrm>
          <a:prstGeom prst="rect">
            <a:avLst/>
          </a:prstGeom>
          <a:solidFill>
            <a:srgbClr val="366092"/>
          </a:solidFill>
          <a:ln>
            <a:noFill/>
          </a:ln>
        </p:spPr>
        <p:txBody>
          <a:bodyPr spcFirstLastPara="1" wrap="square" lIns="48950" tIns="24475" rIns="48950" bIns="24475" anchor="ctr" anchorCtr="0">
            <a:noAutofit/>
          </a:bodyPr>
          <a:lstStyle/>
          <a:p>
            <a:pPr marL="0" marR="0" lvl="0" indent="0" algn="ctr" rtl="0">
              <a:spcBef>
                <a:spcPts val="0"/>
              </a:spcBef>
              <a:spcAft>
                <a:spcPts val="0"/>
              </a:spcAft>
              <a:buNone/>
            </a:pPr>
            <a:endParaRPr sz="4600" b="0" i="0" u="none" strike="noStrike" cap="none">
              <a:solidFill>
                <a:schemeClr val="lt1"/>
              </a:solidFill>
              <a:latin typeface="Calibri"/>
              <a:ea typeface="Calibri"/>
              <a:cs typeface="Calibri"/>
              <a:sym typeface="Calibri"/>
            </a:endParaRPr>
          </a:p>
        </p:txBody>
      </p:sp>
      <p:sp>
        <p:nvSpPr>
          <p:cNvPr id="15" name="Shape 15"/>
          <p:cNvSpPr/>
          <p:nvPr/>
        </p:nvSpPr>
        <p:spPr>
          <a:xfrm>
            <a:off x="0" y="19202400"/>
            <a:ext cx="32918401" cy="2743200"/>
          </a:xfrm>
          <a:prstGeom prst="rect">
            <a:avLst/>
          </a:prstGeom>
          <a:solidFill>
            <a:srgbClr val="B7CCE4"/>
          </a:solidFill>
          <a:ln>
            <a:noFill/>
          </a:ln>
        </p:spPr>
        <p:txBody>
          <a:bodyPr spcFirstLastPara="1" wrap="square" lIns="48950" tIns="24475" rIns="48950" bIns="24475" anchor="ctr" anchorCtr="0">
            <a:noAutofit/>
          </a:bodyPr>
          <a:lstStyle/>
          <a:p>
            <a:pPr marL="0" marR="0" lvl="0" indent="0" algn="ctr" rtl="0">
              <a:spcBef>
                <a:spcPts val="0"/>
              </a:spcBef>
              <a:spcAft>
                <a:spcPts val="0"/>
              </a:spcAft>
              <a:buNone/>
            </a:pPr>
            <a:endParaRPr sz="4600" b="0" i="0" u="none" strike="noStrike" cap="none">
              <a:solidFill>
                <a:schemeClr val="lt1"/>
              </a:solidFill>
              <a:latin typeface="Calibri"/>
              <a:ea typeface="Calibri"/>
              <a:cs typeface="Calibri"/>
              <a:sym typeface="Calibri"/>
            </a:endParaRPr>
          </a:p>
        </p:txBody>
      </p:sp>
      <p:sp>
        <p:nvSpPr>
          <p:cNvPr id="16" name="Shape 16"/>
          <p:cNvSpPr/>
          <p:nvPr/>
        </p:nvSpPr>
        <p:spPr>
          <a:xfrm>
            <a:off x="-7680960" y="0"/>
            <a:ext cx="7132320" cy="21945600"/>
          </a:xfrm>
          <a:prstGeom prst="rect">
            <a:avLst/>
          </a:prstGeom>
          <a:solidFill>
            <a:srgbClr val="D8D8D8"/>
          </a:solidFill>
          <a:ln>
            <a:noFill/>
          </a:ln>
        </p:spPr>
        <p:txBody>
          <a:bodyPr spcFirstLastPara="1" wrap="square" lIns="122425" tIns="122425" rIns="122425" bIns="122425" anchor="t" anchorCtr="0">
            <a:noAutofit/>
          </a:bodyPr>
          <a:lstStyle/>
          <a:p>
            <a:pPr marL="0" marR="0" lvl="0" indent="0" algn="l" rtl="0">
              <a:spcBef>
                <a:spcPts val="0"/>
              </a:spcBef>
              <a:spcAft>
                <a:spcPts val="0"/>
              </a:spcAft>
              <a:buNone/>
            </a:pPr>
            <a:r>
              <a:rPr lang="en-US" sz="4700" b="0" i="0" u="none" strike="noStrike" cap="none">
                <a:solidFill>
                  <a:srgbClr val="7F7F7F"/>
                </a:solidFill>
                <a:latin typeface="Calibri"/>
                <a:ea typeface="Calibri"/>
                <a:cs typeface="Calibri"/>
                <a:sym typeface="Calibri"/>
              </a:rPr>
              <a:t>Poster Print Size:</a:t>
            </a:r>
            <a:endParaRPr sz="47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This poster template is 24” high by 36” wide. It can be used to print any poster with a 2:3 aspect ratio including 36x54 and 48x72.</a:t>
            </a:r>
            <a:endParaRPr/>
          </a:p>
          <a:p>
            <a:pPr marL="0" marR="0" lvl="0" indent="0" algn="l" rtl="0">
              <a:spcBef>
                <a:spcPts val="1286"/>
              </a:spcBef>
              <a:spcAft>
                <a:spcPts val="0"/>
              </a:spcAft>
              <a:buNone/>
            </a:pPr>
            <a:r>
              <a:rPr lang="en-US" sz="4700" b="0" i="0" u="none" strike="noStrike" cap="none">
                <a:solidFill>
                  <a:srgbClr val="7F7F7F"/>
                </a:solidFill>
                <a:latin typeface="Calibri"/>
                <a:ea typeface="Calibri"/>
                <a:cs typeface="Calibri"/>
                <a:sym typeface="Calibri"/>
              </a:rPr>
              <a:t>Placeholders:</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286"/>
              </a:spcBef>
              <a:spcAft>
                <a:spcPts val="0"/>
              </a:spcAft>
              <a:buNone/>
            </a:pPr>
            <a:r>
              <a:rPr lang="en-US" sz="4700" b="0" i="0" u="none" strike="noStrike" cap="none">
                <a:solidFill>
                  <a:srgbClr val="7F7F7F"/>
                </a:solidFill>
                <a:latin typeface="Calibri"/>
                <a:ea typeface="Calibri"/>
                <a:cs typeface="Calibri"/>
                <a:sym typeface="Calibri"/>
              </a:rPr>
              <a:t>Image Quality:</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You can place digital photos or logo art in your poster file by selecting the </a:t>
            </a:r>
            <a:r>
              <a:rPr lang="en-US" sz="3300" b="1" i="0" u="none" strike="noStrike" cap="none">
                <a:solidFill>
                  <a:srgbClr val="7F7F7F"/>
                </a:solidFill>
                <a:latin typeface="Calibri"/>
                <a:ea typeface="Calibri"/>
                <a:cs typeface="Calibri"/>
                <a:sym typeface="Calibri"/>
              </a:rPr>
              <a:t>Insert, Picture</a:t>
            </a:r>
            <a:r>
              <a:rPr lang="en-US" sz="33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3300" b="1" i="0" u="none" strike="noStrike" cap="none">
                <a:solidFill>
                  <a:srgbClr val="7F7F7F"/>
                </a:solidFill>
                <a:latin typeface="Calibri"/>
                <a:ea typeface="Calibri"/>
                <a:cs typeface="Calibri"/>
                <a:sym typeface="Calibri"/>
              </a:rPr>
              <a:t>150-200 pixels per inch in their final printed size</a:t>
            </a:r>
            <a:r>
              <a:rPr lang="en-US" sz="33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286"/>
              </a:spcBef>
              <a:spcAft>
                <a:spcPts val="0"/>
              </a:spcAft>
              <a:buNone/>
            </a:pPr>
            <a:br>
              <a:rPr lang="en-US" sz="2400" b="0" i="0" u="none" strike="noStrike" cap="none">
                <a:solidFill>
                  <a:srgbClr val="7F7F7F"/>
                </a:solidFill>
                <a:latin typeface="Calibri"/>
                <a:ea typeface="Calibri"/>
                <a:cs typeface="Calibri"/>
                <a:sym typeface="Calibri"/>
              </a:rPr>
            </a:br>
            <a:r>
              <a:rPr lang="en-US" sz="2400" b="0" i="0" u="none" strike="noStrike" cap="none">
                <a:solidFill>
                  <a:srgbClr val="7F7F7F"/>
                </a:solidFill>
                <a:latin typeface="Calibri"/>
                <a:ea typeface="Calibri"/>
                <a:cs typeface="Calibri"/>
                <a:sym typeface="Calibri"/>
              </a:rPr>
              <a:t>[This sidebar area does not print.]</a:t>
            </a:r>
            <a:endParaRPr/>
          </a:p>
        </p:txBody>
      </p:sp>
      <p:grpSp>
        <p:nvGrpSpPr>
          <p:cNvPr id="17" name="Shape 17"/>
          <p:cNvGrpSpPr/>
          <p:nvPr/>
        </p:nvGrpSpPr>
        <p:grpSpPr>
          <a:xfrm>
            <a:off x="33467040" y="0"/>
            <a:ext cx="7132320" cy="21945600"/>
            <a:chOff x="33832800" y="0"/>
            <a:chExt cx="12801600" cy="43891199"/>
          </a:xfrm>
        </p:grpSpPr>
        <p:sp>
          <p:nvSpPr>
            <p:cNvPr id="18" name="Shape 18"/>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4700" b="0" i="0" u="none" strike="noStrike" cap="none">
                  <a:solidFill>
                    <a:srgbClr val="7F7F7F"/>
                  </a:solidFill>
                  <a:latin typeface="Calibri"/>
                  <a:ea typeface="Calibri"/>
                  <a:cs typeface="Calibri"/>
                  <a:sym typeface="Calibri"/>
                </a:rPr>
                <a:t>Change Color Theme:</a:t>
              </a:r>
              <a:endParaRPr sz="47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To change the color theme, select the </a:t>
              </a:r>
              <a:r>
                <a:rPr lang="en-US" sz="3300" b="1" i="0" u="none" strike="noStrike" cap="none">
                  <a:solidFill>
                    <a:srgbClr val="7F7F7F"/>
                  </a:solidFill>
                  <a:latin typeface="Calibri"/>
                  <a:ea typeface="Calibri"/>
                  <a:cs typeface="Calibri"/>
                  <a:sym typeface="Calibri"/>
                </a:rPr>
                <a:t>Design</a:t>
              </a:r>
              <a:r>
                <a:rPr lang="en-US" sz="3300" b="0" i="0" u="none" strike="noStrike" cap="none">
                  <a:solidFill>
                    <a:srgbClr val="7F7F7F"/>
                  </a:solidFill>
                  <a:latin typeface="Calibri"/>
                  <a:ea typeface="Calibri"/>
                  <a:cs typeface="Calibri"/>
                  <a:sym typeface="Calibri"/>
                </a:rPr>
                <a:t> tab, then select the </a:t>
              </a:r>
              <a:r>
                <a:rPr lang="en-US" sz="3300" b="1" i="0" u="none" strike="noStrike" cap="none">
                  <a:solidFill>
                    <a:srgbClr val="7F7F7F"/>
                  </a:solidFill>
                  <a:latin typeface="Calibri"/>
                  <a:ea typeface="Calibri"/>
                  <a:cs typeface="Calibri"/>
                  <a:sym typeface="Calibri"/>
                </a:rPr>
                <a:t>Colors</a:t>
              </a:r>
              <a:r>
                <a:rPr lang="en-US" sz="3300" b="0" i="0" u="none" strike="noStrike" cap="none">
                  <a:solidFill>
                    <a:srgbClr val="7F7F7F"/>
                  </a:solidFill>
                  <a:latin typeface="Calibri"/>
                  <a:ea typeface="Calibri"/>
                  <a:cs typeface="Calibri"/>
                  <a:sym typeface="Calibri"/>
                </a:rPr>
                <a:t> drop-down list.</a:t>
              </a:r>
              <a:endParaRPr/>
            </a:p>
            <a:p>
              <a:pPr marL="0" marR="0" lvl="0" indent="0" algn="l" rtl="0">
                <a:spcBef>
                  <a:spcPts val="1286"/>
                </a:spcBef>
                <a:spcAft>
                  <a:spcPts val="0"/>
                </a:spcAft>
                <a:buNone/>
              </a:pPr>
              <a:endParaRPr sz="48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286"/>
                </a:spcBef>
                <a:spcAft>
                  <a:spcPts val="0"/>
                </a:spcAft>
                <a:buNone/>
              </a:pPr>
              <a:r>
                <a:rPr lang="en-US" sz="4700" b="0" i="0" u="none" strike="noStrike" cap="none">
                  <a:solidFill>
                    <a:srgbClr val="7F7F7F"/>
                  </a:solidFill>
                  <a:latin typeface="Calibri"/>
                  <a:ea typeface="Calibri"/>
                  <a:cs typeface="Calibri"/>
                  <a:sym typeface="Calibri"/>
                </a:rPr>
                <a:t>Printing Your Poster:</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Once your poster file is ready, visit </a:t>
              </a:r>
              <a:r>
                <a:rPr lang="en-US" sz="3300" b="1" i="0" u="none" strike="noStrike" cap="none">
                  <a:solidFill>
                    <a:srgbClr val="7F7F7F"/>
                  </a:solidFill>
                  <a:latin typeface="Calibri"/>
                  <a:ea typeface="Calibri"/>
                  <a:cs typeface="Calibri"/>
                  <a:sym typeface="Calibri"/>
                </a:rPr>
                <a:t>www.genigraphics.com</a:t>
              </a:r>
              <a:r>
                <a:rPr lang="en-US" sz="33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3300" b="0" i="0" u="none" strike="noStrike" cap="none">
                  <a:solidFill>
                    <a:srgbClr val="7F7F7F"/>
                  </a:solidFill>
                  <a:latin typeface="Calibri"/>
                  <a:ea typeface="Calibri"/>
                  <a:cs typeface="Calibri"/>
                  <a:sym typeface="Calibri"/>
                </a:rPr>
                <a:t>US and Canada:  1-800-790-4001</a:t>
              </a:r>
              <a:br>
                <a:rPr lang="en-US" sz="3300" b="0" i="0" u="none" strike="noStrike" cap="none">
                  <a:solidFill>
                    <a:srgbClr val="7F7F7F"/>
                  </a:solidFill>
                  <a:latin typeface="Calibri"/>
                  <a:ea typeface="Calibri"/>
                  <a:cs typeface="Calibri"/>
                  <a:sym typeface="Calibri"/>
                </a:rPr>
              </a:br>
              <a:r>
                <a:rPr lang="en-US" sz="33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2400" b="0" i="0" u="none" strike="noStrike" cap="none">
                  <a:solidFill>
                    <a:srgbClr val="7F7F7F"/>
                  </a:solidFill>
                  <a:latin typeface="Calibri"/>
                  <a:ea typeface="Calibri"/>
                  <a:cs typeface="Calibri"/>
                  <a:sym typeface="Calibri"/>
                </a:rPr>
              </a:br>
              <a:r>
                <a:rPr lang="en-US" sz="2400" b="0" i="0" u="none" strike="noStrike" cap="none">
                  <a:solidFill>
                    <a:srgbClr val="7F7F7F"/>
                  </a:solidFill>
                  <a:latin typeface="Calibri"/>
                  <a:ea typeface="Calibri"/>
                  <a:cs typeface="Calibri"/>
                  <a:sym typeface="Calibri"/>
                </a:rPr>
                <a:t>[This sidebar area does not print.]</a:t>
              </a:r>
              <a:endParaRPr/>
            </a:p>
          </p:txBody>
        </p:sp>
        <p:pic>
          <p:nvPicPr>
            <p:cNvPr id="19" name="Shape 19"/>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pic>
        <p:nvPicPr>
          <p:cNvPr id="20" name="Shape 20"/>
          <p:cNvPicPr preferRelativeResize="0"/>
          <p:nvPr/>
        </p:nvPicPr>
        <p:blipFill rotWithShape="1">
          <a:blip r:embed="rId3">
            <a:alphaModFix/>
          </a:blip>
          <a:srcRect/>
          <a:stretch/>
        </p:blipFill>
        <p:spPr>
          <a:xfrm>
            <a:off x="27508200" y="21677939"/>
            <a:ext cx="5297435" cy="1859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645920" y="878841"/>
            <a:ext cx="29626559" cy="3657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200"/>
              <a:buFont typeface="Calibri"/>
              <a:buNone/>
              <a:defRPr sz="4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body" idx="1"/>
          </p:nvPr>
        </p:nvSpPr>
        <p:spPr>
          <a:xfrm>
            <a:off x="1645920" y="5120643"/>
            <a:ext cx="29626559" cy="14483082"/>
          </a:xfrm>
          <a:prstGeom prst="rect">
            <a:avLst/>
          </a:prstGeom>
          <a:noFill/>
          <a:ln>
            <a:noFill/>
          </a:ln>
        </p:spPr>
        <p:txBody>
          <a:bodyPr spcFirstLastPara="1" wrap="square" lIns="91425" tIns="91425" rIns="91425" bIns="91425" anchor="t" anchorCtr="0"/>
          <a:lstStyle>
            <a:lvl1pPr marL="457200" marR="0" lvl="0" indent="-349250" algn="l" rtl="0">
              <a:spcBef>
                <a:spcPts val="38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1pPr>
            <a:lvl2pPr marL="914400" marR="0" lvl="1" indent="-349250" algn="l" rtl="0">
              <a:spcBef>
                <a:spcPts val="38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2pPr>
            <a:lvl3pPr marL="1371600" marR="0" lvl="2" indent="-349250" algn="l" rtl="0">
              <a:spcBef>
                <a:spcPts val="38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3pPr>
            <a:lvl4pPr marL="1828800" marR="0" lvl="3" indent="-349250" algn="l" rtl="0">
              <a:spcBef>
                <a:spcPts val="38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spcBef>
                <a:spcPts val="38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558800" algn="l" rtl="0">
              <a:spcBef>
                <a:spcPts val="1040"/>
              </a:spcBef>
              <a:spcAft>
                <a:spcPts val="0"/>
              </a:spcAft>
              <a:buClr>
                <a:schemeClr val="dk1"/>
              </a:buClr>
              <a:buSzPts val="5200"/>
              <a:buFont typeface="Arial"/>
              <a:buChar char="•"/>
              <a:defRPr sz="5200" b="0" i="0" u="none" strike="noStrike" cap="none">
                <a:solidFill>
                  <a:schemeClr val="dk1"/>
                </a:solidFill>
                <a:latin typeface="Calibri"/>
                <a:ea typeface="Calibri"/>
                <a:cs typeface="Calibri"/>
                <a:sym typeface="Calibri"/>
              </a:defRPr>
            </a:lvl6pPr>
            <a:lvl7pPr marL="3200400" marR="0" lvl="6" indent="-558800" algn="l" rtl="0">
              <a:spcBef>
                <a:spcPts val="1040"/>
              </a:spcBef>
              <a:spcAft>
                <a:spcPts val="0"/>
              </a:spcAft>
              <a:buClr>
                <a:schemeClr val="dk1"/>
              </a:buClr>
              <a:buSzPts val="5200"/>
              <a:buFont typeface="Arial"/>
              <a:buChar char="•"/>
              <a:defRPr sz="5200" b="0" i="0" u="none" strike="noStrike" cap="none">
                <a:solidFill>
                  <a:schemeClr val="dk1"/>
                </a:solidFill>
                <a:latin typeface="Calibri"/>
                <a:ea typeface="Calibri"/>
                <a:cs typeface="Calibri"/>
                <a:sym typeface="Calibri"/>
              </a:defRPr>
            </a:lvl7pPr>
            <a:lvl8pPr marL="3657600" marR="0" lvl="7" indent="-558800" algn="l" rtl="0">
              <a:spcBef>
                <a:spcPts val="1040"/>
              </a:spcBef>
              <a:spcAft>
                <a:spcPts val="0"/>
              </a:spcAft>
              <a:buClr>
                <a:schemeClr val="dk1"/>
              </a:buClr>
              <a:buSzPts val="5200"/>
              <a:buFont typeface="Arial"/>
              <a:buChar char="•"/>
              <a:defRPr sz="5200" b="0" i="0" u="none" strike="noStrike" cap="none">
                <a:solidFill>
                  <a:schemeClr val="dk1"/>
                </a:solidFill>
                <a:latin typeface="Calibri"/>
                <a:ea typeface="Calibri"/>
                <a:cs typeface="Calibri"/>
                <a:sym typeface="Calibri"/>
              </a:defRPr>
            </a:lvl8pPr>
            <a:lvl9pPr marL="4114800" marR="0" lvl="8" indent="-558800" algn="l" rtl="0">
              <a:spcBef>
                <a:spcPts val="1040"/>
              </a:spcBef>
              <a:spcAft>
                <a:spcPts val="0"/>
              </a:spcAft>
              <a:buClr>
                <a:schemeClr val="dk1"/>
              </a:buClr>
              <a:buSzPts val="5200"/>
              <a:buFont typeface="Arial"/>
              <a:buChar char="•"/>
              <a:defRPr sz="52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645920" y="20340322"/>
            <a:ext cx="7680960" cy="1168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a:solidFill>
                  <a:srgbClr val="888888"/>
                </a:solidFill>
                <a:latin typeface="Calibri"/>
                <a:ea typeface="Calibri"/>
                <a:cs typeface="Calibri"/>
                <a:sym typeface="Calibri"/>
              </a:defRPr>
            </a:lvl1pPr>
            <a:lvl2pPr marR="0" lvl="1"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11247120" y="20340322"/>
            <a:ext cx="10424160" cy="1168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200">
                <a:solidFill>
                  <a:srgbClr val="888888"/>
                </a:solidFill>
                <a:latin typeface="Calibri"/>
                <a:ea typeface="Calibri"/>
                <a:cs typeface="Calibri"/>
                <a:sym typeface="Calibri"/>
              </a:defRPr>
            </a:lvl1pPr>
            <a:lvl2pPr marR="0" lvl="1"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23591520" y="20340322"/>
            <a:ext cx="7680960" cy="1168400"/>
          </a:xfrm>
          <a:prstGeom prst="rect">
            <a:avLst/>
          </a:prstGeom>
          <a:noFill/>
          <a:ln>
            <a:noFill/>
          </a:ln>
        </p:spPr>
        <p:txBody>
          <a:bodyPr spcFirstLastPara="1" wrap="square" lIns="235050" tIns="117525" rIns="235050" bIns="117525" anchor="ctr" anchorCtr="0">
            <a:noAutofit/>
          </a:bodyPr>
          <a:lstStyle>
            <a:lvl1pPr marL="0" marR="0" lvl="0" indent="0" algn="r" rtl="0">
              <a:spcBef>
                <a:spcPts val="0"/>
              </a:spcBef>
              <a:buNone/>
              <a:defRPr sz="3200">
                <a:solidFill>
                  <a:srgbClr val="888888"/>
                </a:solidFill>
                <a:latin typeface="Calibri"/>
                <a:ea typeface="Calibri"/>
                <a:cs typeface="Calibri"/>
                <a:sym typeface="Calibri"/>
              </a:defRPr>
            </a:lvl1pPr>
            <a:lvl2pPr marL="0" marR="0" lvl="1" indent="0" algn="r" rtl="0">
              <a:spcBef>
                <a:spcPts val="0"/>
              </a:spcBef>
              <a:buNone/>
              <a:defRPr sz="3200">
                <a:solidFill>
                  <a:srgbClr val="888888"/>
                </a:solidFill>
                <a:latin typeface="Calibri"/>
                <a:ea typeface="Calibri"/>
                <a:cs typeface="Calibri"/>
                <a:sym typeface="Calibri"/>
              </a:defRPr>
            </a:lvl2pPr>
            <a:lvl3pPr marL="0" marR="0" lvl="2" indent="0" algn="r" rtl="0">
              <a:spcBef>
                <a:spcPts val="0"/>
              </a:spcBef>
              <a:buNone/>
              <a:defRPr sz="3200">
                <a:solidFill>
                  <a:srgbClr val="888888"/>
                </a:solidFill>
                <a:latin typeface="Calibri"/>
                <a:ea typeface="Calibri"/>
                <a:cs typeface="Calibri"/>
                <a:sym typeface="Calibri"/>
              </a:defRPr>
            </a:lvl3pPr>
            <a:lvl4pPr marL="0" marR="0" lvl="3" indent="0" algn="r" rtl="0">
              <a:spcBef>
                <a:spcPts val="0"/>
              </a:spcBef>
              <a:buNone/>
              <a:defRPr sz="3200">
                <a:solidFill>
                  <a:srgbClr val="888888"/>
                </a:solidFill>
                <a:latin typeface="Calibri"/>
                <a:ea typeface="Calibri"/>
                <a:cs typeface="Calibri"/>
                <a:sym typeface="Calibri"/>
              </a:defRPr>
            </a:lvl4pPr>
            <a:lvl5pPr marL="0" marR="0" lvl="4" indent="0" algn="r" rtl="0">
              <a:spcBef>
                <a:spcPts val="0"/>
              </a:spcBef>
              <a:buNone/>
              <a:defRPr sz="3200">
                <a:solidFill>
                  <a:srgbClr val="888888"/>
                </a:solidFill>
                <a:latin typeface="Calibri"/>
                <a:ea typeface="Calibri"/>
                <a:cs typeface="Calibri"/>
                <a:sym typeface="Calibri"/>
              </a:defRPr>
            </a:lvl5pPr>
            <a:lvl6pPr marL="0" marR="0" lvl="5" indent="0" algn="r" rtl="0">
              <a:spcBef>
                <a:spcPts val="0"/>
              </a:spcBef>
              <a:buNone/>
              <a:defRPr sz="3200">
                <a:solidFill>
                  <a:srgbClr val="888888"/>
                </a:solidFill>
                <a:latin typeface="Calibri"/>
                <a:ea typeface="Calibri"/>
                <a:cs typeface="Calibri"/>
                <a:sym typeface="Calibri"/>
              </a:defRPr>
            </a:lvl6pPr>
            <a:lvl7pPr marL="0" marR="0" lvl="6" indent="0" algn="r" rtl="0">
              <a:spcBef>
                <a:spcPts val="0"/>
              </a:spcBef>
              <a:buNone/>
              <a:defRPr sz="3200">
                <a:solidFill>
                  <a:srgbClr val="888888"/>
                </a:solidFill>
                <a:latin typeface="Calibri"/>
                <a:ea typeface="Calibri"/>
                <a:cs typeface="Calibri"/>
                <a:sym typeface="Calibri"/>
              </a:defRPr>
            </a:lvl7pPr>
            <a:lvl8pPr marL="0" marR="0" lvl="7" indent="0" algn="r" rtl="0">
              <a:spcBef>
                <a:spcPts val="0"/>
              </a:spcBef>
              <a:buNone/>
              <a:defRPr sz="3200">
                <a:solidFill>
                  <a:srgbClr val="888888"/>
                </a:solidFill>
                <a:latin typeface="Calibri"/>
                <a:ea typeface="Calibri"/>
                <a:cs typeface="Calibri"/>
                <a:sym typeface="Calibri"/>
              </a:defRPr>
            </a:lvl8pPr>
            <a:lvl9pPr marL="0" marR="0" lvl="8" indent="0" algn="r" rtl="0">
              <a:spcBef>
                <a:spcPts val="0"/>
              </a:spcBef>
              <a:buNone/>
              <a:defRPr sz="3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645920" y="878841"/>
            <a:ext cx="29626559" cy="36576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200"/>
              <a:buFont typeface="Calibri"/>
              <a:buNone/>
              <a:defRPr sz="4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1645920" y="5120643"/>
            <a:ext cx="29626559" cy="14483082"/>
          </a:xfrm>
          <a:prstGeom prst="rect">
            <a:avLst/>
          </a:prstGeom>
          <a:noFill/>
          <a:ln>
            <a:noFill/>
          </a:ln>
        </p:spPr>
        <p:txBody>
          <a:bodyPr spcFirstLastPara="1" wrap="square" lIns="91425" tIns="91425" rIns="91425" bIns="91425" anchor="t" anchorCtr="0"/>
          <a:lstStyle>
            <a:lvl1pPr marL="457200" marR="0" lvl="0" indent="-349250" algn="l" rtl="0">
              <a:spcBef>
                <a:spcPts val="38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1pPr>
            <a:lvl2pPr marL="914400" marR="0" lvl="1" indent="-349250" algn="l" rtl="0">
              <a:spcBef>
                <a:spcPts val="38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2pPr>
            <a:lvl3pPr marL="1371600" marR="0" lvl="2" indent="-349250" algn="l" rtl="0">
              <a:spcBef>
                <a:spcPts val="38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3pPr>
            <a:lvl4pPr marL="1828800" marR="0" lvl="3" indent="-349250" algn="l" rtl="0">
              <a:spcBef>
                <a:spcPts val="38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spcBef>
                <a:spcPts val="38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558800" algn="l" rtl="0">
              <a:spcBef>
                <a:spcPts val="1040"/>
              </a:spcBef>
              <a:spcAft>
                <a:spcPts val="0"/>
              </a:spcAft>
              <a:buClr>
                <a:schemeClr val="dk1"/>
              </a:buClr>
              <a:buSzPts val="5200"/>
              <a:buFont typeface="Arial"/>
              <a:buChar char="•"/>
              <a:defRPr sz="5200" b="0" i="0" u="none" strike="noStrike" cap="none">
                <a:solidFill>
                  <a:schemeClr val="dk1"/>
                </a:solidFill>
                <a:latin typeface="Calibri"/>
                <a:ea typeface="Calibri"/>
                <a:cs typeface="Calibri"/>
                <a:sym typeface="Calibri"/>
              </a:defRPr>
            </a:lvl6pPr>
            <a:lvl7pPr marL="3200400" marR="0" lvl="6" indent="-558800" algn="l" rtl="0">
              <a:spcBef>
                <a:spcPts val="1040"/>
              </a:spcBef>
              <a:spcAft>
                <a:spcPts val="0"/>
              </a:spcAft>
              <a:buClr>
                <a:schemeClr val="dk1"/>
              </a:buClr>
              <a:buSzPts val="5200"/>
              <a:buFont typeface="Arial"/>
              <a:buChar char="•"/>
              <a:defRPr sz="5200" b="0" i="0" u="none" strike="noStrike" cap="none">
                <a:solidFill>
                  <a:schemeClr val="dk1"/>
                </a:solidFill>
                <a:latin typeface="Calibri"/>
                <a:ea typeface="Calibri"/>
                <a:cs typeface="Calibri"/>
                <a:sym typeface="Calibri"/>
              </a:defRPr>
            </a:lvl7pPr>
            <a:lvl8pPr marL="3657600" marR="0" lvl="7" indent="-558800" algn="l" rtl="0">
              <a:spcBef>
                <a:spcPts val="1040"/>
              </a:spcBef>
              <a:spcAft>
                <a:spcPts val="0"/>
              </a:spcAft>
              <a:buClr>
                <a:schemeClr val="dk1"/>
              </a:buClr>
              <a:buSzPts val="5200"/>
              <a:buFont typeface="Arial"/>
              <a:buChar char="•"/>
              <a:defRPr sz="5200" b="0" i="0" u="none" strike="noStrike" cap="none">
                <a:solidFill>
                  <a:schemeClr val="dk1"/>
                </a:solidFill>
                <a:latin typeface="Calibri"/>
                <a:ea typeface="Calibri"/>
                <a:cs typeface="Calibri"/>
                <a:sym typeface="Calibri"/>
              </a:defRPr>
            </a:lvl8pPr>
            <a:lvl9pPr marL="4114800" marR="0" lvl="8" indent="-558800" algn="l" rtl="0">
              <a:spcBef>
                <a:spcPts val="1040"/>
              </a:spcBef>
              <a:spcAft>
                <a:spcPts val="0"/>
              </a:spcAft>
              <a:buClr>
                <a:schemeClr val="dk1"/>
              </a:buClr>
              <a:buSzPts val="5200"/>
              <a:buFont typeface="Arial"/>
              <a:buChar char="•"/>
              <a:defRPr sz="52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1645920" y="20340322"/>
            <a:ext cx="7680960" cy="1168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11247120" y="20340322"/>
            <a:ext cx="10424160" cy="1168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3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6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23591520" y="20340322"/>
            <a:ext cx="7680960" cy="1168400"/>
          </a:xfrm>
          <a:prstGeom prst="rect">
            <a:avLst/>
          </a:prstGeom>
          <a:noFill/>
          <a:ln>
            <a:noFill/>
          </a:ln>
        </p:spPr>
        <p:txBody>
          <a:bodyPr spcFirstLastPara="1" wrap="square" lIns="235050" tIns="117525" rIns="235050" bIns="117525" anchor="ctr" anchorCtr="0">
            <a:noAutofit/>
          </a:bodyPr>
          <a:lstStyle>
            <a:lvl1pPr marL="0" marR="0" lvl="0" indent="0" algn="r" rtl="0">
              <a:spcBef>
                <a:spcPts val="0"/>
              </a:spcBef>
              <a:buNone/>
              <a:defRPr sz="3200" b="0" i="0" u="none" strike="noStrike" cap="none">
                <a:solidFill>
                  <a:srgbClr val="888888"/>
                </a:solidFill>
                <a:latin typeface="Calibri"/>
                <a:ea typeface="Calibri"/>
                <a:cs typeface="Calibri"/>
                <a:sym typeface="Calibri"/>
              </a:defRPr>
            </a:lvl1pPr>
            <a:lvl2pPr marL="0" marR="0" lvl="1" indent="0" algn="r" rtl="0">
              <a:spcBef>
                <a:spcPts val="0"/>
              </a:spcBef>
              <a:buNone/>
              <a:defRPr sz="3200" b="0" i="0" u="none" strike="noStrike" cap="none">
                <a:solidFill>
                  <a:srgbClr val="888888"/>
                </a:solidFill>
                <a:latin typeface="Calibri"/>
                <a:ea typeface="Calibri"/>
                <a:cs typeface="Calibri"/>
                <a:sym typeface="Calibri"/>
              </a:defRPr>
            </a:lvl2pPr>
            <a:lvl3pPr marL="0" marR="0" lvl="2" indent="0" algn="r" rtl="0">
              <a:spcBef>
                <a:spcPts val="0"/>
              </a:spcBef>
              <a:buNone/>
              <a:defRPr sz="3200" b="0" i="0" u="none" strike="noStrike" cap="none">
                <a:solidFill>
                  <a:srgbClr val="888888"/>
                </a:solidFill>
                <a:latin typeface="Calibri"/>
                <a:ea typeface="Calibri"/>
                <a:cs typeface="Calibri"/>
                <a:sym typeface="Calibri"/>
              </a:defRPr>
            </a:lvl3pPr>
            <a:lvl4pPr marL="0" marR="0" lvl="3" indent="0" algn="r" rtl="0">
              <a:spcBef>
                <a:spcPts val="0"/>
              </a:spcBef>
              <a:buNone/>
              <a:defRPr sz="3200" b="0" i="0" u="none" strike="noStrike" cap="none">
                <a:solidFill>
                  <a:srgbClr val="888888"/>
                </a:solidFill>
                <a:latin typeface="Calibri"/>
                <a:ea typeface="Calibri"/>
                <a:cs typeface="Calibri"/>
                <a:sym typeface="Calibri"/>
              </a:defRPr>
            </a:lvl4pPr>
            <a:lvl5pPr marL="0" marR="0" lvl="4" indent="0" algn="r" rtl="0">
              <a:spcBef>
                <a:spcPts val="0"/>
              </a:spcBef>
              <a:buNone/>
              <a:defRPr sz="3200" b="0" i="0" u="none" strike="noStrike" cap="none">
                <a:solidFill>
                  <a:srgbClr val="888888"/>
                </a:solidFill>
                <a:latin typeface="Calibri"/>
                <a:ea typeface="Calibri"/>
                <a:cs typeface="Calibri"/>
                <a:sym typeface="Calibri"/>
              </a:defRPr>
            </a:lvl5pPr>
            <a:lvl6pPr marL="0" marR="0" lvl="5" indent="0" algn="r" rtl="0">
              <a:spcBef>
                <a:spcPts val="0"/>
              </a:spcBef>
              <a:buNone/>
              <a:defRPr sz="3200" b="0" i="0" u="none" strike="noStrike" cap="none">
                <a:solidFill>
                  <a:srgbClr val="888888"/>
                </a:solidFill>
                <a:latin typeface="Calibri"/>
                <a:ea typeface="Calibri"/>
                <a:cs typeface="Calibri"/>
                <a:sym typeface="Calibri"/>
              </a:defRPr>
            </a:lvl6pPr>
            <a:lvl7pPr marL="0" marR="0" lvl="6" indent="0" algn="r" rtl="0">
              <a:spcBef>
                <a:spcPts val="0"/>
              </a:spcBef>
              <a:buNone/>
              <a:defRPr sz="3200" b="0" i="0" u="none" strike="noStrike" cap="none">
                <a:solidFill>
                  <a:srgbClr val="888888"/>
                </a:solidFill>
                <a:latin typeface="Calibri"/>
                <a:ea typeface="Calibri"/>
                <a:cs typeface="Calibri"/>
                <a:sym typeface="Calibri"/>
              </a:defRPr>
            </a:lvl7pPr>
            <a:lvl8pPr marL="0" marR="0" lvl="7" indent="0" algn="r" rtl="0">
              <a:spcBef>
                <a:spcPts val="0"/>
              </a:spcBef>
              <a:buNone/>
              <a:defRPr sz="3200" b="0" i="0" u="none" strike="noStrike" cap="none">
                <a:solidFill>
                  <a:srgbClr val="888888"/>
                </a:solidFill>
                <a:latin typeface="Calibri"/>
                <a:ea typeface="Calibri"/>
                <a:cs typeface="Calibri"/>
                <a:sym typeface="Calibri"/>
              </a:defRPr>
            </a:lvl8pPr>
            <a:lvl9pPr marL="0" marR="0" lvl="8" indent="0" algn="r" rtl="0">
              <a:spcBef>
                <a:spcPts val="0"/>
              </a:spcBef>
              <a:buNone/>
              <a:defRPr sz="3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Shape 31"/>
          <p:cNvSpPr txBox="1"/>
          <p:nvPr/>
        </p:nvSpPr>
        <p:spPr>
          <a:xfrm>
            <a:off x="4114800" y="369332"/>
            <a:ext cx="24688800" cy="1233156"/>
          </a:xfrm>
          <a:prstGeom prst="rect">
            <a:avLst/>
          </a:prstGeom>
          <a:noFill/>
          <a:ln>
            <a:noFill/>
          </a:ln>
        </p:spPr>
        <p:txBody>
          <a:bodyPr spcFirstLastPara="1" wrap="square" lIns="97925" tIns="244850" rIns="97925" bIns="244850" anchor="ctr" anchorCtr="0">
            <a:noAutofit/>
          </a:bodyPr>
          <a:lstStyle/>
          <a:p>
            <a:pPr marL="0" marR="0" lvl="0" indent="0" algn="ctr" rtl="0">
              <a:spcBef>
                <a:spcPts val="0"/>
              </a:spcBef>
              <a:spcAft>
                <a:spcPts val="0"/>
              </a:spcAft>
              <a:buNone/>
            </a:pPr>
            <a:r>
              <a:rPr lang="en-US" sz="4800" b="1" i="0" u="none" strike="noStrike" cap="none">
                <a:solidFill>
                  <a:srgbClr val="EAF1DD"/>
                </a:solidFill>
                <a:latin typeface="Calibri"/>
                <a:ea typeface="Calibri"/>
                <a:cs typeface="Calibri"/>
                <a:sym typeface="Calibri"/>
              </a:rPr>
              <a:t>Steering Control for Self-Driving cars</a:t>
            </a:r>
            <a:endParaRPr/>
          </a:p>
        </p:txBody>
      </p:sp>
      <p:sp>
        <p:nvSpPr>
          <p:cNvPr id="32" name="Shape 32"/>
          <p:cNvSpPr txBox="1"/>
          <p:nvPr/>
        </p:nvSpPr>
        <p:spPr>
          <a:xfrm>
            <a:off x="4114800" y="1600201"/>
            <a:ext cx="24688800" cy="1143000"/>
          </a:xfrm>
          <a:prstGeom prst="rect">
            <a:avLst/>
          </a:prstGeom>
          <a:noFill/>
          <a:ln>
            <a:noFill/>
          </a:ln>
        </p:spPr>
        <p:txBody>
          <a:bodyPr spcFirstLastPara="1" wrap="square" lIns="97925" tIns="97925" rIns="97925" bIns="97925" anchor="ctr" anchorCtr="0">
            <a:noAutofit/>
          </a:bodyPr>
          <a:lstStyle/>
          <a:p>
            <a:pPr marL="0" marR="0" lvl="0" indent="0" algn="ctr" rtl="0">
              <a:spcBef>
                <a:spcPts val="0"/>
              </a:spcBef>
              <a:spcAft>
                <a:spcPts val="0"/>
              </a:spcAft>
              <a:buNone/>
            </a:pPr>
            <a:r>
              <a:rPr lang="en-US" sz="2800" b="0" i="0" u="none" strike="noStrike" cap="none">
                <a:solidFill>
                  <a:srgbClr val="EAF1DD"/>
                </a:solidFill>
                <a:latin typeface="Calibri"/>
                <a:ea typeface="Calibri"/>
                <a:cs typeface="Calibri"/>
                <a:sym typeface="Calibri"/>
              </a:rPr>
              <a:t>Abhishek Singhal; Dilip Chakravarthy </a:t>
            </a:r>
            <a:endParaRPr sz="2800" b="0" i="0" u="none" strike="noStrike" cap="none" baseline="30000">
              <a:solidFill>
                <a:srgbClr val="EAF1DD"/>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a:solidFill>
                  <a:srgbClr val="EAF1DD"/>
                </a:solidFill>
                <a:latin typeface="Calibri"/>
                <a:ea typeface="Calibri"/>
                <a:cs typeface="Calibri"/>
                <a:sym typeface="Calibri"/>
              </a:rPr>
              <a:t>University of Massachusetts, Amherst</a:t>
            </a:r>
            <a:endParaRPr/>
          </a:p>
        </p:txBody>
      </p:sp>
      <p:sp>
        <p:nvSpPr>
          <p:cNvPr id="33" name="Shape 33"/>
          <p:cNvSpPr txBox="1"/>
          <p:nvPr/>
        </p:nvSpPr>
        <p:spPr>
          <a:xfrm>
            <a:off x="16459200" y="20025359"/>
            <a:ext cx="14630400" cy="1463040"/>
          </a:xfrm>
          <a:prstGeom prst="rect">
            <a:avLst/>
          </a:prstGeom>
          <a:noFill/>
          <a:ln>
            <a:noFill/>
          </a:ln>
        </p:spPr>
        <p:txBody>
          <a:bodyPr spcFirstLastPara="1" wrap="square" lIns="48950" tIns="48950" rIns="48950" bIns="48950" anchor="t" anchorCtr="0">
            <a:noAutofit/>
          </a:bodyPr>
          <a:lstStyle/>
          <a:p>
            <a:pPr marL="244854" marR="0" lvl="0" indent="-244854" algn="l" rtl="0">
              <a:spcBef>
                <a:spcPts val="0"/>
              </a:spcBef>
              <a:spcAft>
                <a:spcPts val="0"/>
              </a:spcAft>
              <a:buClr>
                <a:schemeClr val="dk1"/>
              </a:buClr>
              <a:buSzPts val="900"/>
              <a:buFont typeface="Calibri"/>
              <a:buAutoNum type="arabicPeriod"/>
            </a:pPr>
            <a:r>
              <a:rPr lang="en-US" sz="900" b="0" i="0" u="none" strike="noStrike" cap="none">
                <a:solidFill>
                  <a:schemeClr val="dk1"/>
                </a:solidFill>
                <a:latin typeface="Calibri"/>
                <a:ea typeface="Calibri"/>
                <a:cs typeface="Calibri"/>
                <a:sym typeface="Calibri"/>
              </a:rPr>
              <a:t> </a:t>
            </a:r>
            <a:endParaRPr/>
          </a:p>
          <a:p>
            <a:pPr marL="244854" marR="0" lvl="0" indent="-244854" algn="l" rtl="0">
              <a:spcBef>
                <a:spcPts val="0"/>
              </a:spcBef>
              <a:spcAft>
                <a:spcPts val="0"/>
              </a:spcAft>
              <a:buClr>
                <a:schemeClr val="dk1"/>
              </a:buClr>
              <a:buSzPts val="900"/>
              <a:buFont typeface="Calibri"/>
              <a:buAutoNum type="arabicPeriod"/>
            </a:pPr>
            <a:r>
              <a:rPr lang="en-US" sz="900" b="0" i="0" u="none" strike="noStrike" cap="none">
                <a:solidFill>
                  <a:schemeClr val="dk1"/>
                </a:solidFill>
                <a:latin typeface="Calibri"/>
                <a:ea typeface="Calibri"/>
                <a:cs typeface="Calibri"/>
                <a:sym typeface="Calibri"/>
              </a:rPr>
              <a:t> </a:t>
            </a:r>
            <a:endParaRPr/>
          </a:p>
          <a:p>
            <a:pPr marL="244854" marR="0" lvl="0" indent="-244854" algn="l" rtl="0">
              <a:spcBef>
                <a:spcPts val="0"/>
              </a:spcBef>
              <a:spcAft>
                <a:spcPts val="0"/>
              </a:spcAft>
              <a:buClr>
                <a:schemeClr val="dk1"/>
              </a:buClr>
              <a:buSzPts val="900"/>
              <a:buFont typeface="Calibri"/>
              <a:buAutoNum type="arabicPeriod"/>
            </a:pPr>
            <a:r>
              <a:rPr lang="en-US" sz="900" b="0" i="0" u="none" strike="noStrike" cap="none">
                <a:solidFill>
                  <a:schemeClr val="dk1"/>
                </a:solidFill>
                <a:latin typeface="Calibri"/>
                <a:ea typeface="Calibri"/>
                <a:cs typeface="Calibri"/>
                <a:sym typeface="Calibri"/>
              </a:rPr>
              <a:t> </a:t>
            </a:r>
            <a:endParaRPr/>
          </a:p>
          <a:p>
            <a:pPr marL="244854" marR="0" lvl="0" indent="-244854" algn="l" rtl="0">
              <a:spcBef>
                <a:spcPts val="0"/>
              </a:spcBef>
              <a:spcAft>
                <a:spcPts val="0"/>
              </a:spcAft>
              <a:buClr>
                <a:schemeClr val="dk1"/>
              </a:buClr>
              <a:buSzPts val="900"/>
              <a:buFont typeface="Calibri"/>
              <a:buAutoNum type="arabicPeriod"/>
            </a:pPr>
            <a:r>
              <a:rPr lang="en-US" sz="900" b="0" i="0" u="none" strike="noStrike" cap="none">
                <a:solidFill>
                  <a:schemeClr val="dk1"/>
                </a:solidFill>
                <a:latin typeface="Calibri"/>
                <a:ea typeface="Calibri"/>
                <a:cs typeface="Calibri"/>
                <a:sym typeface="Calibri"/>
              </a:rPr>
              <a:t> </a:t>
            </a:r>
            <a:endParaRPr/>
          </a:p>
          <a:p>
            <a:pPr marL="244854" marR="0" lvl="0" indent="-244854" algn="l" rtl="0">
              <a:spcBef>
                <a:spcPts val="0"/>
              </a:spcBef>
              <a:spcAft>
                <a:spcPts val="0"/>
              </a:spcAft>
              <a:buClr>
                <a:schemeClr val="dk1"/>
              </a:buClr>
              <a:buSzPts val="900"/>
              <a:buFont typeface="Calibri"/>
              <a:buAutoNum type="arabicPeriod"/>
            </a:pPr>
            <a:r>
              <a:rPr lang="en-US" sz="900" b="0" i="0" u="none" strike="noStrike" cap="none">
                <a:solidFill>
                  <a:schemeClr val="dk1"/>
                </a:solidFill>
                <a:latin typeface="Calibri"/>
                <a:ea typeface="Calibri"/>
                <a:cs typeface="Calibri"/>
                <a:sym typeface="Calibri"/>
              </a:rPr>
              <a:t> </a:t>
            </a:r>
            <a:endParaRPr/>
          </a:p>
          <a:p>
            <a:pPr marL="244854" marR="0" lvl="0" indent="-244854" algn="l" rtl="0">
              <a:spcBef>
                <a:spcPts val="0"/>
              </a:spcBef>
              <a:spcAft>
                <a:spcPts val="0"/>
              </a:spcAft>
              <a:buClr>
                <a:schemeClr val="dk1"/>
              </a:buClr>
              <a:buSzPts val="900"/>
              <a:buFont typeface="Calibri"/>
              <a:buAutoNum type="arabicPeriod"/>
            </a:pPr>
            <a:r>
              <a:rPr lang="en-US" sz="900" b="0" i="0" u="none" strike="noStrike" cap="none">
                <a:solidFill>
                  <a:schemeClr val="dk1"/>
                </a:solidFill>
                <a:latin typeface="Calibri"/>
                <a:ea typeface="Calibri"/>
                <a:cs typeface="Calibri"/>
                <a:sym typeface="Calibri"/>
              </a:rPr>
              <a:t> </a:t>
            </a:r>
            <a:endParaRPr/>
          </a:p>
          <a:p>
            <a:pPr marL="244854" marR="0" lvl="0" indent="-244854" algn="l" rtl="0">
              <a:spcBef>
                <a:spcPts val="0"/>
              </a:spcBef>
              <a:spcAft>
                <a:spcPts val="0"/>
              </a:spcAft>
              <a:buClr>
                <a:schemeClr val="dk1"/>
              </a:buClr>
              <a:buSzPts val="900"/>
              <a:buFont typeface="Calibri"/>
              <a:buAutoNum type="arabicPeriod"/>
            </a:pPr>
            <a:r>
              <a:rPr lang="en-US" sz="900" b="0" i="0" u="none" strike="noStrike" cap="none">
                <a:solidFill>
                  <a:schemeClr val="dk1"/>
                </a:solidFill>
                <a:latin typeface="Calibri"/>
                <a:ea typeface="Calibri"/>
                <a:cs typeface="Calibri"/>
                <a:sym typeface="Calibri"/>
              </a:rPr>
              <a:t> </a:t>
            </a:r>
            <a:endParaRPr/>
          </a:p>
          <a:p>
            <a:pPr marL="244854" marR="0" lvl="0" indent="-244854" algn="l" rtl="0">
              <a:spcBef>
                <a:spcPts val="0"/>
              </a:spcBef>
              <a:spcAft>
                <a:spcPts val="0"/>
              </a:spcAft>
              <a:buClr>
                <a:schemeClr val="dk1"/>
              </a:buClr>
              <a:buSzPts val="900"/>
              <a:buFont typeface="Calibri"/>
              <a:buAutoNum type="arabicPeriod"/>
            </a:pPr>
            <a:r>
              <a:rPr lang="en-US" sz="900" b="0" i="0" u="none" strike="noStrike" cap="none">
                <a:solidFill>
                  <a:schemeClr val="dk1"/>
                </a:solidFill>
                <a:latin typeface="Calibri"/>
                <a:ea typeface="Calibri"/>
                <a:cs typeface="Calibri"/>
                <a:sym typeface="Calibri"/>
              </a:rPr>
              <a:t> </a:t>
            </a:r>
            <a:endParaRPr/>
          </a:p>
          <a:p>
            <a:pPr marL="244854" marR="0" lvl="0" indent="-244854" algn="l" rtl="0">
              <a:spcBef>
                <a:spcPts val="0"/>
              </a:spcBef>
              <a:spcAft>
                <a:spcPts val="0"/>
              </a:spcAft>
              <a:buClr>
                <a:schemeClr val="dk1"/>
              </a:buClr>
              <a:buSzPts val="900"/>
              <a:buFont typeface="Calibri"/>
              <a:buAutoNum type="arabicPeriod"/>
            </a:pPr>
            <a:r>
              <a:rPr lang="en-US" sz="900" b="0" i="0" u="none" strike="noStrike" cap="none">
                <a:solidFill>
                  <a:schemeClr val="dk1"/>
                </a:solidFill>
                <a:latin typeface="Calibri"/>
                <a:ea typeface="Calibri"/>
                <a:cs typeface="Calibri"/>
                <a:sym typeface="Calibri"/>
              </a:rPr>
              <a:t> </a:t>
            </a:r>
            <a:endParaRPr/>
          </a:p>
          <a:p>
            <a:pPr marL="244854" marR="0" lvl="0" indent="-244854" algn="l" rtl="0">
              <a:spcBef>
                <a:spcPts val="0"/>
              </a:spcBef>
              <a:spcAft>
                <a:spcPts val="0"/>
              </a:spcAft>
              <a:buClr>
                <a:schemeClr val="dk1"/>
              </a:buClr>
              <a:buSzPts val="900"/>
              <a:buFont typeface="Calibri"/>
              <a:buAutoNum type="arabicPeriod"/>
            </a:pPr>
            <a:r>
              <a:rPr lang="en-US" sz="900" b="0" i="0" u="none" strike="noStrike" cap="none">
                <a:solidFill>
                  <a:schemeClr val="dk1"/>
                </a:solidFill>
                <a:latin typeface="Calibri"/>
                <a:ea typeface="Calibri"/>
                <a:cs typeface="Calibri"/>
                <a:sym typeface="Calibri"/>
              </a:rPr>
              <a:t>  </a:t>
            </a:r>
            <a:endParaRPr/>
          </a:p>
          <a:p>
            <a:pPr marL="244854" marR="0" lvl="0" indent="-187704" algn="l" rtl="0">
              <a:spcBef>
                <a:spcPts val="0"/>
              </a:spcBef>
              <a:spcAft>
                <a:spcPts val="0"/>
              </a:spcAft>
              <a:buClr>
                <a:schemeClr val="dk1"/>
              </a:buClr>
              <a:buSzPts val="900"/>
              <a:buFont typeface="Calibri"/>
              <a:buNone/>
            </a:pPr>
            <a:endParaRPr sz="900" b="0" i="0" u="none" strike="noStrike" cap="none">
              <a:solidFill>
                <a:schemeClr val="dk1"/>
              </a:solidFill>
              <a:latin typeface="Calibri"/>
              <a:ea typeface="Calibri"/>
              <a:cs typeface="Calibri"/>
              <a:sym typeface="Calibri"/>
            </a:endParaRPr>
          </a:p>
        </p:txBody>
      </p:sp>
      <p:sp>
        <p:nvSpPr>
          <p:cNvPr id="34" name="Shape 34"/>
          <p:cNvSpPr txBox="1"/>
          <p:nvPr/>
        </p:nvSpPr>
        <p:spPr>
          <a:xfrm>
            <a:off x="16459202" y="19431002"/>
            <a:ext cx="2026670" cy="557282"/>
          </a:xfrm>
          <a:prstGeom prst="rect">
            <a:avLst/>
          </a:prstGeom>
          <a:noFill/>
          <a:ln>
            <a:noFill/>
          </a:ln>
        </p:spPr>
        <p:txBody>
          <a:bodyPr spcFirstLastPara="1" wrap="square" lIns="48950" tIns="24475" rIns="48950" bIns="24475" anchor="t" anchorCtr="0">
            <a:noAutofit/>
          </a:bodyPr>
          <a:lstStyle/>
          <a:p>
            <a:pPr marL="0" marR="0" lvl="0" indent="0" algn="l" rtl="0">
              <a:spcBef>
                <a:spcPts val="0"/>
              </a:spcBef>
              <a:spcAft>
                <a:spcPts val="0"/>
              </a:spcAft>
              <a:buNone/>
            </a:pPr>
            <a:r>
              <a:rPr lang="en-US" sz="3200" b="1" i="0" u="none" strike="noStrike" cap="none">
                <a:solidFill>
                  <a:schemeClr val="dk1"/>
                </a:solidFill>
                <a:latin typeface="Calibri"/>
                <a:ea typeface="Calibri"/>
                <a:cs typeface="Calibri"/>
                <a:sym typeface="Calibri"/>
              </a:rPr>
              <a:t>References</a:t>
            </a:r>
            <a:endParaRPr/>
          </a:p>
        </p:txBody>
      </p:sp>
      <p:sp>
        <p:nvSpPr>
          <p:cNvPr id="35" name="Shape 35"/>
          <p:cNvSpPr txBox="1"/>
          <p:nvPr/>
        </p:nvSpPr>
        <p:spPr>
          <a:xfrm>
            <a:off x="1097275" y="3657600"/>
            <a:ext cx="9875400" cy="2605500"/>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97925" tIns="97925" rIns="97925" bIns="979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Self driving cars are on the rise today and expected to become mainstream few years down the line. One of the key subsystems of such vehicles to become successful is that of a robust steering angle prediction to navigate the vehicle in an organized manner.</a:t>
            </a:r>
            <a:endParaRPr sz="2000">
              <a:solidFill>
                <a:schemeClr val="dk1"/>
              </a:solidFill>
              <a:latin typeface="Calibri"/>
              <a:ea typeface="Calibri"/>
              <a:cs typeface="Calibri"/>
              <a:sym typeface="Calibri"/>
            </a:endParaRPr>
          </a:p>
          <a:p>
            <a:pPr marL="0" lvl="0" indent="0" algn="just" rtl="0">
              <a:lnSpc>
                <a:spcPct val="115000"/>
              </a:lnSpc>
              <a:spcBef>
                <a:spcPts val="0"/>
              </a:spcBef>
              <a:spcAft>
                <a:spcPts val="0"/>
              </a:spcAft>
              <a:buSzPts val="1100"/>
              <a:buNone/>
            </a:pPr>
            <a:r>
              <a:rPr lang="en-US" sz="2000">
                <a:solidFill>
                  <a:schemeClr val="dk1"/>
                </a:solidFill>
                <a:latin typeface="Calibri"/>
                <a:ea typeface="Calibri"/>
                <a:cs typeface="Calibri"/>
                <a:sym typeface="Calibri"/>
              </a:rPr>
              <a:t>Udacity has released a dataset of images along with steering angle while driving.</a:t>
            </a:r>
            <a:endParaRPr sz="2000">
              <a:solidFill>
                <a:schemeClr val="dk1"/>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We attempt to investigate if lane detection beforehand can help improve the existing model for steering angle control. We test our transfer learning approach for 2 existing architectures of steering angle networks.</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36" name="Shape 36"/>
          <p:cNvSpPr/>
          <p:nvPr/>
        </p:nvSpPr>
        <p:spPr>
          <a:xfrm>
            <a:off x="1097280" y="3200400"/>
            <a:ext cx="9875520" cy="457200"/>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spcBef>
                <a:spcPts val="0"/>
              </a:spcBef>
              <a:spcAft>
                <a:spcPts val="0"/>
              </a:spcAft>
              <a:buNone/>
            </a:pPr>
            <a:r>
              <a:rPr lang="en-US" sz="3200" b="1">
                <a:solidFill>
                  <a:srgbClr val="EAF1DD"/>
                </a:solidFill>
                <a:latin typeface="Calibri"/>
                <a:ea typeface="Calibri"/>
                <a:cs typeface="Calibri"/>
                <a:sym typeface="Calibri"/>
              </a:rPr>
              <a:t>Abstract</a:t>
            </a:r>
            <a:endParaRPr/>
          </a:p>
        </p:txBody>
      </p:sp>
      <p:sp>
        <p:nvSpPr>
          <p:cNvPr id="37" name="Shape 37"/>
          <p:cNvSpPr txBox="1"/>
          <p:nvPr/>
        </p:nvSpPr>
        <p:spPr>
          <a:xfrm>
            <a:off x="11521450" y="11252200"/>
            <a:ext cx="9875400" cy="1143000"/>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97925" tIns="97925" rIns="97925" bIns="97925"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Lane detection system pretty well on Udacity dataset, although it is seeing these images for the first time (see fig.2).</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0" u="none">
                <a:solidFill>
                  <a:schemeClr val="dk1"/>
                </a:solidFill>
                <a:latin typeface="Calibri"/>
                <a:ea typeface="Calibri"/>
                <a:cs typeface="Calibri"/>
                <a:sym typeface="Calibri"/>
              </a:rPr>
              <a:t>Hypothesis – Correct or Wrong?</a:t>
            </a:r>
            <a:endParaRPr/>
          </a:p>
        </p:txBody>
      </p:sp>
      <p:sp>
        <p:nvSpPr>
          <p:cNvPr id="38" name="Shape 38"/>
          <p:cNvSpPr/>
          <p:nvPr/>
        </p:nvSpPr>
        <p:spPr>
          <a:xfrm>
            <a:off x="1097280" y="6473670"/>
            <a:ext cx="9875400" cy="457200"/>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spcBef>
                <a:spcPts val="0"/>
              </a:spcBef>
              <a:spcAft>
                <a:spcPts val="0"/>
              </a:spcAft>
              <a:buNone/>
            </a:pPr>
            <a:r>
              <a:rPr lang="en-US" sz="3200" b="1">
                <a:solidFill>
                  <a:srgbClr val="EAF1DD"/>
                </a:solidFill>
                <a:latin typeface="Calibri"/>
                <a:ea typeface="Calibri"/>
                <a:cs typeface="Calibri"/>
                <a:sym typeface="Calibri"/>
              </a:rPr>
              <a:t>Introduction</a:t>
            </a:r>
            <a:endParaRPr/>
          </a:p>
        </p:txBody>
      </p:sp>
      <p:sp>
        <p:nvSpPr>
          <p:cNvPr id="39" name="Shape 39"/>
          <p:cNvSpPr txBox="1"/>
          <p:nvPr/>
        </p:nvSpPr>
        <p:spPr>
          <a:xfrm>
            <a:off x="11521450" y="3657600"/>
            <a:ext cx="9875400" cy="4520700"/>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97925" tIns="97925" rIns="97925" bIns="97925"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To test our hypothesis, we use 2 existing architectures for steering angle control - baseline model (VGG type architecture) and Nvidia model (</a:t>
            </a:r>
            <a:r>
              <a:rPr lang="en-US" sz="2000" b="1">
                <a:solidFill>
                  <a:schemeClr val="dk1"/>
                </a:solidFill>
                <a:latin typeface="Calibri"/>
                <a:ea typeface="Calibri"/>
                <a:cs typeface="Calibri"/>
                <a:sym typeface="Calibri"/>
              </a:rPr>
              <a:t>give reference) (see figure 5.</a:t>
            </a:r>
            <a:r>
              <a:rPr lang="en-US" sz="2000">
                <a:solidFill>
                  <a:schemeClr val="dk1"/>
                </a:solidFill>
                <a:latin typeface="Calibri"/>
                <a:ea typeface="Calibri"/>
                <a:cs typeface="Calibri"/>
                <a:sym typeface="Calibri"/>
              </a:rPr>
              <a:t>). For each architecture of steering control network, we train with and without lane detection system.</a:t>
            </a:r>
            <a:endParaRPr sz="2000">
              <a:solidFill>
                <a:schemeClr val="dk1"/>
              </a:solidFill>
              <a:latin typeface="Calibri"/>
              <a:ea typeface="Calibri"/>
              <a:cs typeface="Calibri"/>
              <a:sym typeface="Calibri"/>
            </a:endParaRPr>
          </a:p>
          <a:p>
            <a:pPr marL="457200" marR="0" lvl="0" indent="-355600" algn="l" rtl="0">
              <a:spcBef>
                <a:spcPts val="0"/>
              </a:spcBef>
              <a:spcAft>
                <a:spcPts val="0"/>
              </a:spcAft>
              <a:buClr>
                <a:schemeClr val="dk1"/>
              </a:buClr>
              <a:buSzPts val="2000"/>
              <a:buFont typeface="Calibri"/>
              <a:buAutoNum type="arabicPeriod"/>
            </a:pPr>
            <a:r>
              <a:rPr lang="en-US" sz="2000" b="1" u="none">
                <a:solidFill>
                  <a:schemeClr val="dk1"/>
                </a:solidFill>
                <a:latin typeface="Calibri"/>
                <a:ea typeface="Calibri"/>
                <a:cs typeface="Calibri"/>
                <a:sym typeface="Calibri"/>
              </a:rPr>
              <a:t>Vanilla Training</a:t>
            </a:r>
            <a:r>
              <a:rPr lang="en-US" sz="2000" b="0" u="none">
                <a:solidFill>
                  <a:schemeClr val="dk1"/>
                </a:solidFill>
                <a:latin typeface="Calibri"/>
                <a:ea typeface="Calibri"/>
                <a:cs typeface="Calibri"/>
                <a:sym typeface="Calibri"/>
              </a:rPr>
              <a:t> (w/o Lane Detector)</a:t>
            </a:r>
            <a:endParaRPr/>
          </a:p>
          <a:p>
            <a:pPr marL="457200" marR="0" lvl="0" indent="-355600" algn="l" rtl="0">
              <a:spcBef>
                <a:spcPts val="0"/>
              </a:spcBef>
              <a:spcAft>
                <a:spcPts val="0"/>
              </a:spcAft>
              <a:buClr>
                <a:schemeClr val="dk1"/>
              </a:buClr>
              <a:buSzPts val="2000"/>
              <a:buFont typeface="Calibri"/>
              <a:buAutoNum type="arabicPeriod"/>
            </a:pPr>
            <a:r>
              <a:rPr lang="en-US" sz="2000" b="1" u="none">
                <a:solidFill>
                  <a:schemeClr val="dk1"/>
                </a:solidFill>
                <a:latin typeface="Calibri"/>
                <a:ea typeface="Calibri"/>
                <a:cs typeface="Calibri"/>
                <a:sym typeface="Calibri"/>
              </a:rPr>
              <a:t>Transfer Learning</a:t>
            </a:r>
            <a:r>
              <a:rPr lang="en-US" sz="2000" b="0" u="none">
                <a:solidFill>
                  <a:schemeClr val="dk1"/>
                </a:solidFill>
                <a:latin typeface="Calibri"/>
                <a:ea typeface="Calibri"/>
                <a:cs typeface="Calibri"/>
                <a:sym typeface="Calibri"/>
              </a:rPr>
              <a:t> (with Lane Detect</a:t>
            </a:r>
            <a:r>
              <a:rPr lang="en-US" sz="2000">
                <a:solidFill>
                  <a:schemeClr val="dk1"/>
                </a:solidFill>
                <a:latin typeface="Calibri"/>
                <a:ea typeface="Calibri"/>
                <a:cs typeface="Calibri"/>
                <a:sym typeface="Calibri"/>
              </a:rPr>
              <a:t>ion</a:t>
            </a:r>
            <a:r>
              <a:rPr lang="en-US" sz="2000" b="0" u="none">
                <a:solidFill>
                  <a:schemeClr val="dk1"/>
                </a:solidFill>
                <a:latin typeface="Calibri"/>
                <a:ea typeface="Calibri"/>
                <a:cs typeface="Calibri"/>
                <a:sym typeface="Calibri"/>
              </a:rPr>
              <a:t>) – This method </a:t>
            </a:r>
            <a:r>
              <a:rPr lang="en-US" sz="2000">
                <a:solidFill>
                  <a:schemeClr val="dk1"/>
                </a:solidFill>
                <a:latin typeface="Calibri"/>
                <a:ea typeface="Calibri"/>
                <a:cs typeface="Calibri"/>
                <a:sym typeface="Calibri"/>
              </a:rPr>
              <a:t>involves 2 steps:-</a:t>
            </a:r>
            <a:endParaRPr sz="2000">
              <a:solidFill>
                <a:schemeClr val="dk1"/>
              </a:solidFill>
              <a:latin typeface="Calibri"/>
              <a:ea typeface="Calibri"/>
              <a:cs typeface="Calibri"/>
              <a:sym typeface="Calibri"/>
            </a:endParaRPr>
          </a:p>
          <a:p>
            <a:pPr marL="457200" marR="0" lvl="0" indent="0" algn="l" rtl="0">
              <a:spcBef>
                <a:spcPts val="0"/>
              </a:spcBef>
              <a:spcAft>
                <a:spcPts val="0"/>
              </a:spcAft>
              <a:buNone/>
            </a:pPr>
            <a:r>
              <a:rPr lang="en-US" sz="2000">
                <a:solidFill>
                  <a:schemeClr val="dk1"/>
                </a:solidFill>
                <a:latin typeface="Calibri"/>
                <a:ea typeface="Calibri"/>
                <a:cs typeface="Calibri"/>
                <a:sym typeface="Calibri"/>
              </a:rPr>
              <a:t>2a) Lane detection system</a:t>
            </a:r>
            <a:r>
              <a:rPr lang="en-US" sz="2000" b="0" u="none">
                <a:solidFill>
                  <a:schemeClr val="dk1"/>
                </a:solidFill>
                <a:latin typeface="Calibri"/>
                <a:ea typeface="Calibri"/>
                <a:cs typeface="Calibri"/>
                <a:sym typeface="Calibri"/>
              </a:rPr>
              <a:t> – </a:t>
            </a:r>
            <a:r>
              <a:rPr lang="en-US" sz="2000">
                <a:solidFill>
                  <a:schemeClr val="dk1"/>
                </a:solidFill>
                <a:latin typeface="Calibri"/>
                <a:ea typeface="Calibri"/>
                <a:cs typeface="Calibri"/>
                <a:sym typeface="Calibri"/>
              </a:rPr>
              <a:t>The architecture is similar to VGG with 7 convolution layers and 7 trans-convolution layers. (see fig. 4). The model converged in </a:t>
            </a:r>
            <a:r>
              <a:rPr lang="en-US" sz="2000" b="1">
                <a:solidFill>
                  <a:schemeClr val="dk1"/>
                </a:solidFill>
                <a:latin typeface="Calibri"/>
                <a:ea typeface="Calibri"/>
                <a:cs typeface="Calibri"/>
                <a:sym typeface="Calibri"/>
              </a:rPr>
              <a:t>__</a:t>
            </a:r>
            <a:r>
              <a:rPr lang="en-US" sz="2000">
                <a:solidFill>
                  <a:schemeClr val="dk1"/>
                </a:solidFill>
                <a:latin typeface="Calibri"/>
                <a:ea typeface="Calibri"/>
                <a:cs typeface="Calibri"/>
                <a:sym typeface="Calibri"/>
              </a:rPr>
              <a:t> epochs. Then model is freezed.</a:t>
            </a:r>
            <a:endParaRPr/>
          </a:p>
          <a:p>
            <a:pPr marL="457200" marR="0" lvl="0" indent="0" algn="l" rtl="0">
              <a:spcBef>
                <a:spcPts val="0"/>
              </a:spcBef>
              <a:spcAft>
                <a:spcPts val="0"/>
              </a:spcAft>
              <a:buNone/>
            </a:pPr>
            <a:r>
              <a:rPr lang="en-US" sz="2000">
                <a:solidFill>
                  <a:schemeClr val="dk1"/>
                </a:solidFill>
                <a:latin typeface="Calibri"/>
                <a:ea typeface="Calibri"/>
                <a:cs typeface="Calibri"/>
                <a:sym typeface="Calibri"/>
              </a:rPr>
              <a:t>2b) Steering angle network - The inputs to this network are 2 fold - lane detected outputs and original images.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u="none">
                <a:solidFill>
                  <a:schemeClr val="dk1"/>
                </a:solidFill>
                <a:latin typeface="Calibri"/>
                <a:ea typeface="Calibri"/>
                <a:cs typeface="Calibri"/>
                <a:sym typeface="Calibri"/>
              </a:rPr>
              <a:t>Data Augmentation</a:t>
            </a:r>
            <a:r>
              <a:rPr lang="en-US" sz="2000" b="0" u="none">
                <a:solidFill>
                  <a:schemeClr val="dk1"/>
                </a:solidFill>
                <a:latin typeface="Calibri"/>
                <a:ea typeface="Calibri"/>
                <a:cs typeface="Calibri"/>
                <a:sym typeface="Calibri"/>
              </a:rPr>
              <a:t> – </a:t>
            </a:r>
            <a:r>
              <a:rPr lang="en-US" sz="2000">
                <a:solidFill>
                  <a:schemeClr val="dk1"/>
                </a:solidFill>
                <a:latin typeface="Calibri"/>
                <a:ea typeface="Calibri"/>
                <a:cs typeface="Calibri"/>
                <a:sym typeface="Calibri"/>
              </a:rPr>
              <a:t>Most of the images in Udacity dataset have neutral angle(+-0.010). Some neutral labels are removed to overcome skewness of data (see fig.3).</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Loss function</a:t>
            </a:r>
            <a:r>
              <a:rPr lang="en-US" sz="2000">
                <a:solidFill>
                  <a:schemeClr val="dk1"/>
                </a:solidFill>
                <a:latin typeface="Calibri"/>
                <a:ea typeface="Calibri"/>
                <a:cs typeface="Calibri"/>
                <a:sym typeface="Calibri"/>
              </a:rPr>
              <a:t> </a:t>
            </a:r>
            <a:r>
              <a:rPr lang="en-US" sz="2000" b="0" u="none">
                <a:solidFill>
                  <a:schemeClr val="dk1"/>
                </a:solidFill>
                <a:latin typeface="Calibri"/>
                <a:ea typeface="Calibri"/>
                <a:cs typeface="Calibri"/>
                <a:sym typeface="Calibri"/>
              </a:rPr>
              <a:t>– Mean Square error (MSE) was u</a:t>
            </a:r>
            <a:r>
              <a:rPr lang="en-US" sz="2000">
                <a:solidFill>
                  <a:schemeClr val="dk1"/>
                </a:solidFill>
                <a:latin typeface="Calibri"/>
                <a:ea typeface="Calibri"/>
                <a:cs typeface="Calibri"/>
                <a:sym typeface="Calibri"/>
              </a:rPr>
              <a:t>sed as loss function across all training models. </a:t>
            </a:r>
            <a:endParaRPr/>
          </a:p>
          <a:p>
            <a:pPr marL="0" marR="0" lvl="0" indent="0" algn="l" rtl="0">
              <a:spcBef>
                <a:spcPts val="0"/>
              </a:spcBef>
              <a:spcAft>
                <a:spcPts val="0"/>
              </a:spcAft>
              <a:buNone/>
            </a:pPr>
            <a:endParaRPr sz="2000" b="0" u="none">
              <a:solidFill>
                <a:schemeClr val="dk1"/>
              </a:solidFill>
              <a:latin typeface="Calibri"/>
              <a:ea typeface="Calibri"/>
              <a:cs typeface="Calibri"/>
              <a:sym typeface="Calibri"/>
            </a:endParaRPr>
          </a:p>
          <a:p>
            <a:pPr marL="0" marR="0" lvl="0" indent="0" algn="l" rtl="0">
              <a:spcBef>
                <a:spcPts val="0"/>
              </a:spcBef>
              <a:spcAft>
                <a:spcPts val="0"/>
              </a:spcAft>
              <a:buNone/>
            </a:pPr>
            <a:endParaRPr sz="2000" b="0" u="none">
              <a:solidFill>
                <a:schemeClr val="dk1"/>
              </a:solidFill>
              <a:latin typeface="Calibri"/>
              <a:ea typeface="Calibri"/>
              <a:cs typeface="Calibri"/>
              <a:sym typeface="Calibri"/>
            </a:endParaRPr>
          </a:p>
        </p:txBody>
      </p:sp>
      <p:sp>
        <p:nvSpPr>
          <p:cNvPr id="40" name="Shape 40"/>
          <p:cNvSpPr/>
          <p:nvPr/>
        </p:nvSpPr>
        <p:spPr>
          <a:xfrm>
            <a:off x="11521440" y="3200400"/>
            <a:ext cx="9875520" cy="457200"/>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spcBef>
                <a:spcPts val="0"/>
              </a:spcBef>
              <a:spcAft>
                <a:spcPts val="0"/>
              </a:spcAft>
              <a:buNone/>
            </a:pPr>
            <a:r>
              <a:rPr lang="en-US" sz="3200" b="1">
                <a:solidFill>
                  <a:srgbClr val="EAF1DD"/>
                </a:solidFill>
                <a:latin typeface="Calibri"/>
                <a:ea typeface="Calibri"/>
                <a:cs typeface="Calibri"/>
                <a:sym typeface="Calibri"/>
              </a:rPr>
              <a:t>Methods and Materials</a:t>
            </a:r>
            <a:endParaRPr/>
          </a:p>
        </p:txBody>
      </p:sp>
      <p:sp>
        <p:nvSpPr>
          <p:cNvPr id="41" name="Shape 41"/>
          <p:cNvSpPr txBox="1"/>
          <p:nvPr/>
        </p:nvSpPr>
        <p:spPr>
          <a:xfrm>
            <a:off x="21945625" y="13044255"/>
            <a:ext cx="9875400" cy="2114700"/>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97925" tIns="97925" rIns="97925" bIns="97925" anchor="t" anchorCtr="0">
            <a:noAutofit/>
          </a:bodyPr>
          <a:lstStyle/>
          <a:p>
            <a:pPr marL="0" marR="0" lvl="0" indent="0" algn="l" rtl="0">
              <a:spcBef>
                <a:spcPts val="0"/>
              </a:spcBef>
              <a:spcAft>
                <a:spcPts val="0"/>
              </a:spcAft>
              <a:buNone/>
            </a:pPr>
            <a:endParaRPr sz="2000" b="0" u="none">
              <a:solidFill>
                <a:schemeClr val="dk1"/>
              </a:solidFill>
              <a:latin typeface="Calibri"/>
              <a:ea typeface="Calibri"/>
              <a:cs typeface="Calibri"/>
              <a:sym typeface="Calibri"/>
            </a:endParaRPr>
          </a:p>
        </p:txBody>
      </p:sp>
      <p:sp>
        <p:nvSpPr>
          <p:cNvPr id="42" name="Shape 42"/>
          <p:cNvSpPr/>
          <p:nvPr/>
        </p:nvSpPr>
        <p:spPr>
          <a:xfrm>
            <a:off x="21945625" y="12587016"/>
            <a:ext cx="9875400" cy="457200"/>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spcBef>
                <a:spcPts val="0"/>
              </a:spcBef>
              <a:spcAft>
                <a:spcPts val="0"/>
              </a:spcAft>
              <a:buNone/>
            </a:pPr>
            <a:r>
              <a:rPr lang="en-US" sz="3200" b="1">
                <a:solidFill>
                  <a:srgbClr val="EAF1DD"/>
                </a:solidFill>
                <a:latin typeface="Calibri"/>
                <a:ea typeface="Calibri"/>
                <a:cs typeface="Calibri"/>
                <a:sym typeface="Calibri"/>
              </a:rPr>
              <a:t>Discussion</a:t>
            </a:r>
            <a:endParaRPr/>
          </a:p>
        </p:txBody>
      </p:sp>
      <p:sp>
        <p:nvSpPr>
          <p:cNvPr id="43" name="Shape 43"/>
          <p:cNvSpPr txBox="1"/>
          <p:nvPr/>
        </p:nvSpPr>
        <p:spPr>
          <a:xfrm>
            <a:off x="21945600" y="16230596"/>
            <a:ext cx="9875400" cy="1821300"/>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97925" tIns="97925" rIns="97925" bIns="97925" anchor="t" anchorCtr="0">
            <a:noAutofit/>
          </a:bodyPr>
          <a:lstStyle/>
          <a:p>
            <a:pPr marL="0" marR="0" lvl="0" indent="0" algn="l" rtl="0">
              <a:spcBef>
                <a:spcPts val="0"/>
              </a:spcBef>
              <a:spcAft>
                <a:spcPts val="0"/>
              </a:spcAft>
              <a:buNone/>
            </a:pPr>
            <a:endParaRPr sz="2000" b="0" u="none">
              <a:solidFill>
                <a:schemeClr val="dk1"/>
              </a:solidFill>
              <a:latin typeface="Calibri"/>
              <a:ea typeface="Calibri"/>
              <a:cs typeface="Calibri"/>
              <a:sym typeface="Calibri"/>
            </a:endParaRPr>
          </a:p>
        </p:txBody>
      </p:sp>
      <p:sp>
        <p:nvSpPr>
          <p:cNvPr id="44" name="Shape 44"/>
          <p:cNvSpPr/>
          <p:nvPr/>
        </p:nvSpPr>
        <p:spPr>
          <a:xfrm>
            <a:off x="21945600" y="15773400"/>
            <a:ext cx="9875400" cy="457200"/>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spcBef>
                <a:spcPts val="0"/>
              </a:spcBef>
              <a:spcAft>
                <a:spcPts val="0"/>
              </a:spcAft>
              <a:buNone/>
            </a:pPr>
            <a:r>
              <a:rPr lang="en-US" sz="3200" b="1">
                <a:solidFill>
                  <a:srgbClr val="EAF1DD"/>
                </a:solidFill>
                <a:latin typeface="Calibri"/>
                <a:ea typeface="Calibri"/>
                <a:cs typeface="Calibri"/>
                <a:sym typeface="Calibri"/>
              </a:rPr>
              <a:t>Conclusions/Future Work</a:t>
            </a:r>
            <a:endParaRPr/>
          </a:p>
        </p:txBody>
      </p:sp>
      <p:sp>
        <p:nvSpPr>
          <p:cNvPr id="45" name="Shape 45"/>
          <p:cNvSpPr txBox="1"/>
          <p:nvPr/>
        </p:nvSpPr>
        <p:spPr>
          <a:xfrm>
            <a:off x="1097275" y="6905475"/>
            <a:ext cx="9875400" cy="6172200"/>
          </a:xfrm>
          <a:prstGeom prst="rect">
            <a:avLst/>
          </a:prstGeom>
          <a:solidFill>
            <a:schemeClr val="lt1"/>
          </a:solidFill>
          <a:ln w="12700" cap="flat" cmpd="sng">
            <a:solidFill>
              <a:srgbClr val="366092"/>
            </a:solidFill>
            <a:prstDash val="solid"/>
            <a:round/>
            <a:headEnd type="none" w="sm" len="sm"/>
            <a:tailEnd type="none" w="sm" len="sm"/>
          </a:ln>
        </p:spPr>
        <p:txBody>
          <a:bodyPr spcFirstLastPara="1" wrap="square" lIns="97925" tIns="97925" rIns="97925" bIns="97925"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Udacity, with the intention of building the world's first open source self driving car platform has released a set of online challenges that aim to solve different parts of the platform.</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However, the motivation for our attempt at this challenge is that the problem can be segmented into 2 parts : lane detection and steering angle prediction and that the latter is dependent on the former. We approach this problem to improve the predictions by augmenting data obtained from detecting lanes from an optimally trained lane detection module and use it on few of the best architectures and methods that have already been attempted (see fig.1).</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u="none">
                <a:solidFill>
                  <a:schemeClr val="dk1"/>
                </a:solidFill>
                <a:latin typeface="Calibri"/>
                <a:ea typeface="Calibri"/>
                <a:cs typeface="Calibri"/>
                <a:sym typeface="Calibri"/>
              </a:rPr>
              <a:t>Datasets:</a:t>
            </a:r>
            <a:endParaRPr/>
          </a:p>
          <a:p>
            <a:pPr marL="0" marR="0" lvl="0" indent="0" algn="l" rtl="0">
              <a:spcBef>
                <a:spcPts val="0"/>
              </a:spcBef>
              <a:spcAft>
                <a:spcPts val="0"/>
              </a:spcAft>
              <a:buNone/>
            </a:pPr>
            <a:endParaRPr sz="2000" b="1" u="none">
              <a:solidFill>
                <a:schemeClr val="dk1"/>
              </a:solidFill>
              <a:latin typeface="Calibri"/>
              <a:ea typeface="Calibri"/>
              <a:cs typeface="Calibri"/>
              <a:sym typeface="Calibri"/>
            </a:endParaRPr>
          </a:p>
          <a:p>
            <a:pPr marL="0" marR="0" lvl="0" indent="0" algn="l" rtl="0">
              <a:spcBef>
                <a:spcPts val="0"/>
              </a:spcBef>
              <a:spcAft>
                <a:spcPts val="0"/>
              </a:spcAft>
              <a:buNone/>
            </a:pPr>
            <a:endParaRPr sz="2000" b="1" u="none">
              <a:solidFill>
                <a:schemeClr val="dk1"/>
              </a:solidFill>
              <a:latin typeface="Calibri"/>
              <a:ea typeface="Calibri"/>
              <a:cs typeface="Calibri"/>
              <a:sym typeface="Calibri"/>
            </a:endParaRPr>
          </a:p>
          <a:p>
            <a:pPr marL="0" marR="0" lvl="0" indent="0" algn="l" rtl="0">
              <a:spcBef>
                <a:spcPts val="0"/>
              </a:spcBef>
              <a:spcAft>
                <a:spcPts val="0"/>
              </a:spcAft>
              <a:buNone/>
            </a:pPr>
            <a:endParaRPr sz="2000" b="1" u="none">
              <a:solidFill>
                <a:schemeClr val="dk1"/>
              </a:solidFill>
              <a:latin typeface="Calibri"/>
              <a:ea typeface="Calibri"/>
              <a:cs typeface="Calibri"/>
              <a:sym typeface="Calibri"/>
            </a:endParaRPr>
          </a:p>
          <a:p>
            <a:pPr marL="0" marR="0" lvl="0" indent="0" algn="l" rtl="0">
              <a:spcBef>
                <a:spcPts val="0"/>
              </a:spcBef>
              <a:spcAft>
                <a:spcPts val="0"/>
              </a:spcAft>
              <a:buNone/>
            </a:pPr>
            <a:endParaRPr sz="2000" b="1" u="none">
              <a:solidFill>
                <a:schemeClr val="dk1"/>
              </a:solidFill>
              <a:latin typeface="Calibri"/>
              <a:ea typeface="Calibri"/>
              <a:cs typeface="Calibri"/>
              <a:sym typeface="Calibri"/>
            </a:endParaRPr>
          </a:p>
          <a:p>
            <a:pPr marL="0" marR="0" lvl="0" indent="0" algn="l" rtl="0">
              <a:spcBef>
                <a:spcPts val="0"/>
              </a:spcBef>
              <a:spcAft>
                <a:spcPts val="0"/>
              </a:spcAft>
              <a:buNone/>
            </a:pPr>
            <a:endParaRPr sz="2000" b="1" u="none">
              <a:solidFill>
                <a:schemeClr val="dk1"/>
              </a:solidFill>
              <a:latin typeface="Calibri"/>
              <a:ea typeface="Calibri"/>
              <a:cs typeface="Calibri"/>
              <a:sym typeface="Calibri"/>
            </a:endParaRPr>
          </a:p>
          <a:p>
            <a:pPr marL="0" marR="0" lvl="0" indent="0" algn="l" rtl="0">
              <a:spcBef>
                <a:spcPts val="0"/>
              </a:spcBef>
              <a:spcAft>
                <a:spcPts val="0"/>
              </a:spcAft>
              <a:buNone/>
            </a:pPr>
            <a:endParaRPr sz="2000" b="1" u="none">
              <a:solidFill>
                <a:schemeClr val="dk1"/>
              </a:solidFill>
              <a:latin typeface="Calibri"/>
              <a:ea typeface="Calibri"/>
              <a:cs typeface="Calibri"/>
              <a:sym typeface="Calibri"/>
            </a:endParaRPr>
          </a:p>
          <a:p>
            <a:pPr marL="0" marR="0" lvl="0" indent="0" algn="l" rtl="0">
              <a:spcBef>
                <a:spcPts val="0"/>
              </a:spcBef>
              <a:spcAft>
                <a:spcPts val="0"/>
              </a:spcAft>
              <a:buNone/>
            </a:pPr>
            <a:endParaRPr sz="2000" b="1" u="none">
              <a:solidFill>
                <a:schemeClr val="dk1"/>
              </a:solidFill>
              <a:latin typeface="Calibri"/>
              <a:ea typeface="Calibri"/>
              <a:cs typeface="Calibri"/>
              <a:sym typeface="Calibri"/>
            </a:endParaRPr>
          </a:p>
          <a:p>
            <a:pPr marL="0" marR="0" lvl="0" indent="0" algn="l" rtl="0">
              <a:spcBef>
                <a:spcPts val="0"/>
              </a:spcBef>
              <a:spcAft>
                <a:spcPts val="0"/>
              </a:spcAft>
              <a:buNone/>
            </a:pPr>
            <a:endParaRPr sz="2000" b="1" u="none">
              <a:solidFill>
                <a:schemeClr val="dk1"/>
              </a:solidFill>
              <a:latin typeface="Calibri"/>
              <a:ea typeface="Calibri"/>
              <a:cs typeface="Calibri"/>
              <a:sym typeface="Calibri"/>
            </a:endParaRPr>
          </a:p>
        </p:txBody>
      </p:sp>
      <p:sp>
        <p:nvSpPr>
          <p:cNvPr id="46" name="Shape 46"/>
          <p:cNvSpPr/>
          <p:nvPr/>
        </p:nvSpPr>
        <p:spPr>
          <a:xfrm>
            <a:off x="11521440" y="10795000"/>
            <a:ext cx="9875400" cy="457200"/>
          </a:xfrm>
          <a:prstGeom prst="rect">
            <a:avLst/>
          </a:prstGeom>
          <a:solidFill>
            <a:srgbClr val="366092"/>
          </a:solidFill>
          <a:ln w="12700" cap="flat" cmpd="sng">
            <a:solidFill>
              <a:srgbClr val="395E89"/>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spcBef>
                <a:spcPts val="0"/>
              </a:spcBef>
              <a:spcAft>
                <a:spcPts val="0"/>
              </a:spcAft>
              <a:buNone/>
            </a:pPr>
            <a:r>
              <a:rPr lang="en-US" sz="3200" b="1">
                <a:solidFill>
                  <a:srgbClr val="EAF1DD"/>
                </a:solidFill>
                <a:latin typeface="Calibri"/>
                <a:ea typeface="Calibri"/>
                <a:cs typeface="Calibri"/>
                <a:sym typeface="Calibri"/>
              </a:rPr>
              <a:t>Results</a:t>
            </a:r>
            <a:endParaRPr/>
          </a:p>
        </p:txBody>
      </p:sp>
      <p:sp>
        <p:nvSpPr>
          <p:cNvPr id="47" name="Shape 47"/>
          <p:cNvSpPr txBox="1"/>
          <p:nvPr/>
        </p:nvSpPr>
        <p:spPr>
          <a:xfrm>
            <a:off x="11850425" y="12480700"/>
            <a:ext cx="4854900" cy="295800"/>
          </a:xfrm>
          <a:prstGeom prst="rect">
            <a:avLst/>
          </a:prstGeom>
          <a:noFill/>
          <a:ln>
            <a:noFill/>
          </a:ln>
        </p:spPr>
        <p:txBody>
          <a:bodyPr spcFirstLastPara="1" wrap="square" lIns="48950" tIns="24475" rIns="48950" bIns="24475" anchor="t" anchorCtr="0">
            <a:noAutofit/>
          </a:bodyPr>
          <a:lstStyle/>
          <a:p>
            <a:pPr marL="0" marR="0" lvl="0" indent="0" algn="ctr" rtl="0">
              <a:spcBef>
                <a:spcPts val="0"/>
              </a:spcBef>
              <a:spcAft>
                <a:spcPts val="0"/>
              </a:spcAft>
              <a:buNone/>
            </a:pPr>
            <a:r>
              <a:rPr lang="en-US" sz="1600" b="1" u="none">
                <a:solidFill>
                  <a:schemeClr val="dk1"/>
                </a:solidFill>
                <a:latin typeface="Calibri"/>
                <a:ea typeface="Calibri"/>
                <a:cs typeface="Calibri"/>
                <a:sym typeface="Calibri"/>
              </a:rPr>
              <a:t>Table 1.</a:t>
            </a:r>
            <a:r>
              <a:rPr lang="en-US" sz="1600" b="0" u="none">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RSME errors for different models</a:t>
            </a:r>
            <a:endParaRPr/>
          </a:p>
        </p:txBody>
      </p:sp>
      <p:sp>
        <p:nvSpPr>
          <p:cNvPr id="48" name="Shape 48"/>
          <p:cNvSpPr txBox="1"/>
          <p:nvPr/>
        </p:nvSpPr>
        <p:spPr>
          <a:xfrm>
            <a:off x="22021800" y="6187021"/>
            <a:ext cx="3618600" cy="295800"/>
          </a:xfrm>
          <a:prstGeom prst="rect">
            <a:avLst/>
          </a:prstGeom>
          <a:noFill/>
          <a:ln>
            <a:noFill/>
          </a:ln>
        </p:spPr>
        <p:txBody>
          <a:bodyPr spcFirstLastPara="1" wrap="square" lIns="48950" tIns="24475" rIns="48950" bIns="24475" anchor="t" anchorCtr="0">
            <a:noAutofit/>
          </a:bodyPr>
          <a:lstStyle/>
          <a:p>
            <a:pPr marL="0" marR="0" lvl="0" indent="0" algn="ctr" rtl="0">
              <a:spcBef>
                <a:spcPts val="0"/>
              </a:spcBef>
              <a:spcAft>
                <a:spcPts val="0"/>
              </a:spcAft>
              <a:buNone/>
            </a:pPr>
            <a:r>
              <a:rPr lang="en-US" sz="1600" b="1" u="none">
                <a:solidFill>
                  <a:schemeClr val="dk1"/>
                </a:solidFill>
                <a:latin typeface="Calibri"/>
                <a:ea typeface="Calibri"/>
                <a:cs typeface="Calibri"/>
                <a:sym typeface="Calibri"/>
              </a:rPr>
              <a:t>Fig </a:t>
            </a:r>
            <a:r>
              <a:rPr lang="en-US" sz="1600" b="1">
                <a:solidFill>
                  <a:schemeClr val="dk1"/>
                </a:solidFill>
                <a:latin typeface="Calibri"/>
                <a:ea typeface="Calibri"/>
                <a:cs typeface="Calibri"/>
                <a:sym typeface="Calibri"/>
              </a:rPr>
              <a:t>4</a:t>
            </a:r>
            <a:r>
              <a:rPr lang="en-US" sz="1600" b="1" u="none">
                <a:solidFill>
                  <a:schemeClr val="dk1"/>
                </a:solidFill>
                <a:latin typeface="Calibri"/>
                <a:ea typeface="Calibri"/>
                <a:cs typeface="Calibri"/>
                <a:sym typeface="Calibri"/>
              </a:rPr>
              <a:t>. Architecture of Lane Detection CNN</a:t>
            </a:r>
            <a:endParaRPr sz="1600" b="0" u="none">
              <a:solidFill>
                <a:schemeClr val="dk1"/>
              </a:solidFill>
              <a:latin typeface="Calibri"/>
              <a:ea typeface="Calibri"/>
              <a:cs typeface="Calibri"/>
              <a:sym typeface="Calibri"/>
            </a:endParaRPr>
          </a:p>
        </p:txBody>
      </p:sp>
      <p:sp>
        <p:nvSpPr>
          <p:cNvPr id="49" name="Shape 49"/>
          <p:cNvSpPr/>
          <p:nvPr/>
        </p:nvSpPr>
        <p:spPr>
          <a:xfrm>
            <a:off x="1097280" y="731520"/>
            <a:ext cx="1827358" cy="1371600"/>
          </a:xfrm>
          <a:prstGeom prst="rect">
            <a:avLst/>
          </a:prstGeom>
          <a:blipFill rotWithShape="1">
            <a:blip r:embed="rId3">
              <a:alphaModFix/>
            </a:blip>
            <a:stretch>
              <a:fillRect r="-77"/>
            </a:stretch>
          </a:blipFill>
          <a:ln w="9525" cap="flat" cmpd="sng">
            <a:solidFill>
              <a:schemeClr val="dk1"/>
            </a:solidFill>
            <a:prstDash val="solid"/>
            <a:miter lim="800000"/>
            <a:headEnd type="none" w="sm" len="sm"/>
            <a:tailEnd type="none" w="sm" len="sm"/>
          </a:ln>
        </p:spPr>
        <p:txBody>
          <a:bodyPr spcFirstLastPara="1" wrap="square" lIns="83800" tIns="41900" rIns="83800" bIns="41900" anchor="ctr" anchorCtr="0">
            <a:noAutofit/>
          </a:bodyPr>
          <a:lstStyle/>
          <a:p>
            <a:pPr marL="0" marR="0" lvl="0" indent="0" algn="ctr" rtl="0">
              <a:spcBef>
                <a:spcPts val="0"/>
              </a:spcBef>
              <a:spcAft>
                <a:spcPts val="0"/>
              </a:spcAft>
              <a:buNone/>
            </a:pPr>
            <a:r>
              <a:rPr lang="en-US" sz="1200" b="1">
                <a:solidFill>
                  <a:schemeClr val="dk1"/>
                </a:solidFill>
                <a:latin typeface="Calibri"/>
                <a:ea typeface="Calibri"/>
                <a:cs typeface="Calibri"/>
                <a:sym typeface="Calibri"/>
              </a:rPr>
              <a:t>REPLACE THIS BOX WITH YOUR ORGANIZATION’S</a:t>
            </a:r>
            <a:endParaRPr/>
          </a:p>
          <a:p>
            <a:pPr marL="0" marR="0" lvl="0" indent="0" algn="ctr" rtl="0">
              <a:spcBef>
                <a:spcPts val="0"/>
              </a:spcBef>
              <a:spcAft>
                <a:spcPts val="0"/>
              </a:spcAft>
              <a:buNone/>
            </a:pPr>
            <a:r>
              <a:rPr lang="en-US" sz="1200" b="1">
                <a:solidFill>
                  <a:schemeClr val="dk1"/>
                </a:solidFill>
                <a:latin typeface="Calibri"/>
                <a:ea typeface="Calibri"/>
                <a:cs typeface="Calibri"/>
                <a:sym typeface="Calibri"/>
              </a:rPr>
              <a:t>HIGH RESOLUTION LOGO</a:t>
            </a:r>
            <a:endParaRPr/>
          </a:p>
        </p:txBody>
      </p:sp>
      <p:pic>
        <p:nvPicPr>
          <p:cNvPr id="50" name="Shape 50"/>
          <p:cNvPicPr preferRelativeResize="0"/>
          <p:nvPr/>
        </p:nvPicPr>
        <p:blipFill rotWithShape="1">
          <a:blip r:embed="rId4">
            <a:alphaModFix/>
          </a:blip>
          <a:srcRect r="51942"/>
          <a:stretch/>
        </p:blipFill>
        <p:spPr>
          <a:xfrm>
            <a:off x="997531" y="399596"/>
            <a:ext cx="2015489" cy="1821370"/>
          </a:xfrm>
          <a:prstGeom prst="rect">
            <a:avLst/>
          </a:prstGeom>
          <a:noFill/>
          <a:ln>
            <a:noFill/>
          </a:ln>
        </p:spPr>
      </p:pic>
      <p:pic>
        <p:nvPicPr>
          <p:cNvPr id="51" name="Shape 51"/>
          <p:cNvPicPr preferRelativeResize="0"/>
          <p:nvPr/>
        </p:nvPicPr>
        <p:blipFill rotWithShape="1">
          <a:blip r:embed="rId5">
            <a:alphaModFix/>
          </a:blip>
          <a:srcRect t="6799" b="3255"/>
          <a:stretch/>
        </p:blipFill>
        <p:spPr>
          <a:xfrm>
            <a:off x="1097225" y="13215925"/>
            <a:ext cx="9875501" cy="5797300"/>
          </a:xfrm>
          <a:prstGeom prst="rect">
            <a:avLst/>
          </a:prstGeom>
          <a:noFill/>
          <a:ln w="9525" cap="flat" cmpd="sng">
            <a:solidFill>
              <a:schemeClr val="accent1"/>
            </a:solidFill>
            <a:prstDash val="solid"/>
            <a:round/>
            <a:headEnd type="none" w="sm" len="sm"/>
            <a:tailEnd type="none" w="sm" len="sm"/>
          </a:ln>
        </p:spPr>
      </p:pic>
      <p:graphicFrame>
        <p:nvGraphicFramePr>
          <p:cNvPr id="52" name="Shape 52"/>
          <p:cNvGraphicFramePr/>
          <p:nvPr/>
        </p:nvGraphicFramePr>
        <p:xfrm>
          <a:off x="1242060" y="10370200"/>
          <a:ext cx="8854425" cy="2247325"/>
        </p:xfrm>
        <a:graphic>
          <a:graphicData uri="http://schemas.openxmlformats.org/drawingml/2006/table">
            <a:tbl>
              <a:tblPr firstRow="1" bandRow="1">
                <a:noFill/>
                <a:tableStyleId>{2511B870-99C8-4002-8A0C-38912E81B2ED}</a:tableStyleId>
              </a:tblPr>
              <a:tblGrid>
                <a:gridCol w="2951475">
                  <a:extLst>
                    <a:ext uri="{9D8B030D-6E8A-4147-A177-3AD203B41FA5}">
                      <a16:colId xmlns:a16="http://schemas.microsoft.com/office/drawing/2014/main" val="20000"/>
                    </a:ext>
                  </a:extLst>
                </a:gridCol>
                <a:gridCol w="2951475">
                  <a:extLst>
                    <a:ext uri="{9D8B030D-6E8A-4147-A177-3AD203B41FA5}">
                      <a16:colId xmlns:a16="http://schemas.microsoft.com/office/drawing/2014/main" val="20001"/>
                    </a:ext>
                  </a:extLst>
                </a:gridCol>
                <a:gridCol w="2951475">
                  <a:extLst>
                    <a:ext uri="{9D8B030D-6E8A-4147-A177-3AD203B41FA5}">
                      <a16:colId xmlns:a16="http://schemas.microsoft.com/office/drawing/2014/main" val="20002"/>
                    </a:ext>
                  </a:extLst>
                </a:gridCol>
              </a:tblGrid>
              <a:tr h="540425">
                <a:tc>
                  <a:txBody>
                    <a:bodyPr/>
                    <a:lstStyle/>
                    <a:p>
                      <a:pPr marL="0" marR="0" lvl="0" indent="0" algn="l" rtl="0">
                        <a:spcBef>
                          <a:spcPts val="0"/>
                        </a:spcBef>
                        <a:spcAft>
                          <a:spcPts val="0"/>
                        </a:spcAft>
                        <a:buNone/>
                      </a:pPr>
                      <a:r>
                        <a:rPr lang="en-US" sz="2000" u="none" strike="noStrike" cap="none"/>
                        <a:t>Source</a:t>
                      </a:r>
                      <a:endParaRPr/>
                    </a:p>
                  </a:txBody>
                  <a:tcPr marL="91450" marR="91450" marT="45725" marB="45725"/>
                </a:tc>
                <a:tc>
                  <a:txBody>
                    <a:bodyPr/>
                    <a:lstStyle/>
                    <a:p>
                      <a:pPr marL="0" marR="0" lvl="0" indent="0" algn="l" rtl="0">
                        <a:spcBef>
                          <a:spcPts val="0"/>
                        </a:spcBef>
                        <a:spcAft>
                          <a:spcPts val="0"/>
                        </a:spcAft>
                        <a:buNone/>
                      </a:pPr>
                      <a:r>
                        <a:rPr lang="en-US" sz="2000"/>
                        <a:t>Size</a:t>
                      </a:r>
                      <a:endParaRPr/>
                    </a:p>
                  </a:txBody>
                  <a:tcPr marL="91450" marR="91450" marT="45725" marB="45725"/>
                </a:tc>
                <a:tc>
                  <a:txBody>
                    <a:bodyPr/>
                    <a:lstStyle/>
                    <a:p>
                      <a:pPr marL="0" marR="0" lvl="0" indent="0" algn="l" rtl="0">
                        <a:spcBef>
                          <a:spcPts val="0"/>
                        </a:spcBef>
                        <a:spcAft>
                          <a:spcPts val="0"/>
                        </a:spcAft>
                        <a:buNone/>
                      </a:pPr>
                      <a:r>
                        <a:rPr lang="en-US" sz="2000"/>
                        <a:t>Output</a:t>
                      </a:r>
                      <a:endParaRPr/>
                    </a:p>
                  </a:txBody>
                  <a:tcPr marL="91450" marR="91450" marT="45725" marB="45725"/>
                </a:tc>
                <a:extLst>
                  <a:ext uri="{0D108BD9-81ED-4DB2-BD59-A6C34878D82A}">
                    <a16:rowId xmlns:a16="http://schemas.microsoft.com/office/drawing/2014/main" val="10000"/>
                  </a:ext>
                </a:extLst>
              </a:tr>
              <a:tr h="566925">
                <a:tc>
                  <a:txBody>
                    <a:bodyPr/>
                    <a:lstStyle/>
                    <a:p>
                      <a:pPr marL="0" marR="0" lvl="0" indent="0" algn="l" rtl="0">
                        <a:spcBef>
                          <a:spcPts val="0"/>
                        </a:spcBef>
                        <a:spcAft>
                          <a:spcPts val="0"/>
                        </a:spcAft>
                        <a:buNone/>
                      </a:pPr>
                      <a:r>
                        <a:rPr lang="en-US" sz="2000"/>
                        <a:t>Github Repo (Mvirgo)</a:t>
                      </a:r>
                      <a:endParaRPr/>
                    </a:p>
                  </a:txBody>
                  <a:tcPr marL="91450" marR="91450" marT="45725" marB="45725"/>
                </a:tc>
                <a:tc>
                  <a:txBody>
                    <a:bodyPr/>
                    <a:lstStyle/>
                    <a:p>
                      <a:pPr marL="0" marR="0" lvl="0" indent="0" algn="l" rtl="0">
                        <a:spcBef>
                          <a:spcPts val="0"/>
                        </a:spcBef>
                        <a:spcAft>
                          <a:spcPts val="0"/>
                        </a:spcAft>
                        <a:buNone/>
                      </a:pPr>
                      <a:r>
                        <a:rPr lang="en-US" sz="2000"/>
                        <a:t>Training – </a:t>
                      </a:r>
                      <a:endParaRPr/>
                    </a:p>
                    <a:p>
                      <a:pPr marL="0" marR="0" lvl="0" indent="0" algn="l" rtl="0">
                        <a:spcBef>
                          <a:spcPts val="0"/>
                        </a:spcBef>
                        <a:spcAft>
                          <a:spcPts val="0"/>
                        </a:spcAft>
                        <a:buNone/>
                      </a:pPr>
                      <a:r>
                        <a:rPr lang="en-US" sz="2000"/>
                        <a:t>Testing – </a:t>
                      </a:r>
                      <a:endParaRPr/>
                    </a:p>
                  </a:txBody>
                  <a:tcPr marL="91450" marR="91450" marT="45725" marB="45725"/>
                </a:tc>
                <a:tc>
                  <a:txBody>
                    <a:bodyPr/>
                    <a:lstStyle/>
                    <a:p>
                      <a:pPr marL="0" marR="0" lvl="0" indent="0" algn="l" rtl="0">
                        <a:spcBef>
                          <a:spcPts val="0"/>
                        </a:spcBef>
                        <a:spcAft>
                          <a:spcPts val="0"/>
                        </a:spcAft>
                        <a:buNone/>
                      </a:pPr>
                      <a:r>
                        <a:rPr lang="en-US" sz="2000"/>
                        <a:t>Image (80,160,1) in green channel. Lanes are colored green.</a:t>
                      </a:r>
                      <a:endParaRPr/>
                    </a:p>
                  </a:txBody>
                  <a:tcPr marL="91450" marR="91450" marT="45725" marB="45725"/>
                </a:tc>
                <a:extLst>
                  <a:ext uri="{0D108BD9-81ED-4DB2-BD59-A6C34878D82A}">
                    <a16:rowId xmlns:a16="http://schemas.microsoft.com/office/drawing/2014/main" val="10001"/>
                  </a:ext>
                </a:extLst>
              </a:tr>
              <a:tr h="566925">
                <a:tc>
                  <a:txBody>
                    <a:bodyPr/>
                    <a:lstStyle/>
                    <a:p>
                      <a:pPr marL="0" marR="0" lvl="0" indent="0" algn="l" rtl="0">
                        <a:lnSpc>
                          <a:spcPct val="100000"/>
                        </a:lnSpc>
                        <a:spcBef>
                          <a:spcPts val="0"/>
                        </a:spcBef>
                        <a:spcAft>
                          <a:spcPts val="0"/>
                        </a:spcAft>
                        <a:buClr>
                          <a:schemeClr val="dk1"/>
                        </a:buClr>
                        <a:buSzPts val="2000"/>
                        <a:buFont typeface="Calibri"/>
                        <a:buNone/>
                      </a:pPr>
                      <a:r>
                        <a:rPr lang="en-US" sz="2000"/>
                        <a:t>Udacity – Challenge 2</a:t>
                      </a:r>
                      <a:endParaRPr/>
                    </a:p>
                  </a:txBody>
                  <a:tcPr marL="91450" marR="91450" marT="45725" marB="45725"/>
                </a:tc>
                <a:tc>
                  <a:txBody>
                    <a:bodyPr/>
                    <a:lstStyle/>
                    <a:p>
                      <a:pPr marL="0" marR="0" lvl="0" indent="0" algn="l" rtl="0">
                        <a:spcBef>
                          <a:spcPts val="0"/>
                        </a:spcBef>
                        <a:spcAft>
                          <a:spcPts val="0"/>
                        </a:spcAft>
                        <a:buNone/>
                      </a:pPr>
                      <a:r>
                        <a:rPr lang="en-US" sz="2000"/>
                        <a:t>Training – </a:t>
                      </a:r>
                      <a:endParaRPr/>
                    </a:p>
                    <a:p>
                      <a:pPr marL="0" marR="0" lvl="0" indent="0" algn="l" rtl="0">
                        <a:spcBef>
                          <a:spcPts val="0"/>
                        </a:spcBef>
                        <a:spcAft>
                          <a:spcPts val="0"/>
                        </a:spcAft>
                        <a:buNone/>
                      </a:pPr>
                      <a:r>
                        <a:rPr lang="en-US" sz="2000"/>
                        <a:t>Testing – </a:t>
                      </a:r>
                      <a:endParaRPr/>
                    </a:p>
                  </a:txBody>
                  <a:tcPr marL="91450" marR="91450" marT="45725" marB="45725"/>
                </a:tc>
                <a:tc>
                  <a:txBody>
                    <a:bodyPr/>
                    <a:lstStyle/>
                    <a:p>
                      <a:pPr marL="0" marR="0" lvl="0" indent="0" algn="l" rtl="0">
                        <a:spcBef>
                          <a:spcPts val="0"/>
                        </a:spcBef>
                        <a:spcAft>
                          <a:spcPts val="0"/>
                        </a:spcAft>
                        <a:buNone/>
                      </a:pPr>
                      <a:r>
                        <a:rPr lang="en-US" sz="2000"/>
                        <a:t>Scalar – Steering angle</a:t>
                      </a:r>
                      <a:endParaRPr/>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53" name="Shape 53"/>
          <p:cNvGraphicFramePr/>
          <p:nvPr/>
        </p:nvGraphicFramePr>
        <p:xfrm>
          <a:off x="11582796" y="12877800"/>
          <a:ext cx="9296000" cy="5527820"/>
        </p:xfrm>
        <a:graphic>
          <a:graphicData uri="http://schemas.openxmlformats.org/drawingml/2006/table">
            <a:tbl>
              <a:tblPr firstRow="1" firstCol="1" bandRow="1">
                <a:noFill/>
                <a:tableStyleId>{2511B870-99C8-4002-8A0C-38912E81B2ED}</a:tableStyleId>
              </a:tblPr>
              <a:tblGrid>
                <a:gridCol w="2328450">
                  <a:extLst>
                    <a:ext uri="{9D8B030D-6E8A-4147-A177-3AD203B41FA5}">
                      <a16:colId xmlns:a16="http://schemas.microsoft.com/office/drawing/2014/main" val="20000"/>
                    </a:ext>
                  </a:extLst>
                </a:gridCol>
                <a:gridCol w="1389950">
                  <a:extLst>
                    <a:ext uri="{9D8B030D-6E8A-4147-A177-3AD203B41FA5}">
                      <a16:colId xmlns:a16="http://schemas.microsoft.com/office/drawing/2014/main" val="20001"/>
                    </a:ext>
                  </a:extLst>
                </a:gridCol>
                <a:gridCol w="1859200">
                  <a:extLst>
                    <a:ext uri="{9D8B030D-6E8A-4147-A177-3AD203B41FA5}">
                      <a16:colId xmlns:a16="http://schemas.microsoft.com/office/drawing/2014/main" val="20002"/>
                    </a:ext>
                  </a:extLst>
                </a:gridCol>
                <a:gridCol w="1859200">
                  <a:extLst>
                    <a:ext uri="{9D8B030D-6E8A-4147-A177-3AD203B41FA5}">
                      <a16:colId xmlns:a16="http://schemas.microsoft.com/office/drawing/2014/main" val="20003"/>
                    </a:ext>
                  </a:extLst>
                </a:gridCol>
                <a:gridCol w="1859200">
                  <a:extLst>
                    <a:ext uri="{9D8B030D-6E8A-4147-A177-3AD203B41FA5}">
                      <a16:colId xmlns:a16="http://schemas.microsoft.com/office/drawing/2014/main" val="20004"/>
                    </a:ext>
                  </a:extLst>
                </a:gridCol>
              </a:tblGrid>
              <a:tr h="338125">
                <a:tc>
                  <a:txBody>
                    <a:bodyPr/>
                    <a:lstStyle/>
                    <a:p>
                      <a:pPr marL="0" marR="0" lvl="0" indent="0" algn="l" rtl="0">
                        <a:lnSpc>
                          <a:spcPct val="107000"/>
                        </a:lnSpc>
                        <a:spcBef>
                          <a:spcPts val="0"/>
                        </a:spcBef>
                        <a:spcAft>
                          <a:spcPts val="0"/>
                        </a:spcAft>
                        <a:buNone/>
                      </a:pPr>
                      <a:r>
                        <a:rPr lang="en-US" sz="2000"/>
                        <a:t>Training method</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epochs</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Training rmse</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Val rmse</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Testing rmse</a:t>
                      </a:r>
                      <a:endParaRPr sz="2000">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445875">
                <a:tc>
                  <a:txBody>
                    <a:bodyPr/>
                    <a:lstStyle/>
                    <a:p>
                      <a:pPr marL="0" marR="0" lvl="0" indent="0" algn="l" rtl="0">
                        <a:lnSpc>
                          <a:spcPct val="107000"/>
                        </a:lnSpc>
                        <a:spcBef>
                          <a:spcPts val="0"/>
                        </a:spcBef>
                        <a:spcAft>
                          <a:spcPts val="0"/>
                        </a:spcAft>
                        <a:buNone/>
                      </a:pPr>
                      <a:r>
                        <a:rPr lang="en-US" sz="2000"/>
                        <a:t>Vanilla steering- NVIDIA</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10</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0.0779019790277</a:t>
                      </a:r>
                      <a:endParaRPr/>
                    </a:p>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0.0938397028303</a:t>
                      </a:r>
                      <a:endParaRPr/>
                    </a:p>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0.133360102313</a:t>
                      </a:r>
                      <a:endParaRPr/>
                    </a:p>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445875">
                <a:tc>
                  <a:txBody>
                    <a:bodyPr/>
                    <a:lstStyle/>
                    <a:p>
                      <a:pPr marL="0" marR="0" lvl="0" indent="0" algn="l" rtl="0">
                        <a:lnSpc>
                          <a:spcPct val="107000"/>
                        </a:lnSpc>
                        <a:spcBef>
                          <a:spcPts val="0"/>
                        </a:spcBef>
                        <a:spcAft>
                          <a:spcPts val="0"/>
                        </a:spcAft>
                        <a:buNone/>
                      </a:pPr>
                      <a:r>
                        <a:rPr lang="en-US" sz="2000"/>
                        <a:t>Vanilla steering- NVIDIA</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15</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0.0690621819147</a:t>
                      </a:r>
                      <a:endParaRPr/>
                    </a:p>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0.0757158849813</a:t>
                      </a:r>
                      <a:endParaRPr/>
                    </a:p>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0.142470523841  </a:t>
                      </a:r>
                      <a:endParaRPr sz="2000">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656900">
                <a:tc>
                  <a:txBody>
                    <a:bodyPr/>
                    <a:lstStyle/>
                    <a:p>
                      <a:pPr marL="0" marR="0" lvl="0" indent="0" algn="l" rtl="0">
                        <a:lnSpc>
                          <a:spcPct val="107000"/>
                        </a:lnSpc>
                        <a:spcBef>
                          <a:spcPts val="0"/>
                        </a:spcBef>
                        <a:spcAft>
                          <a:spcPts val="0"/>
                        </a:spcAft>
                        <a:buNone/>
                      </a:pPr>
                      <a:r>
                        <a:rPr lang="en-US" sz="2000"/>
                        <a:t>Vanilla steering- NVIDIA</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20</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0.137966916901</a:t>
                      </a:r>
                      <a:endParaRPr/>
                    </a:p>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0.156531051125  </a:t>
                      </a:r>
                      <a:endParaRPr sz="2000">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677075">
                <a:tc>
                  <a:txBody>
                    <a:bodyPr/>
                    <a:lstStyle/>
                    <a:p>
                      <a:pPr marL="0" marR="0" lvl="0" indent="0" algn="l" rtl="0">
                        <a:lnSpc>
                          <a:spcPct val="107000"/>
                        </a:lnSpc>
                        <a:spcBef>
                          <a:spcPts val="0"/>
                        </a:spcBef>
                        <a:spcAft>
                          <a:spcPts val="0"/>
                        </a:spcAft>
                        <a:buNone/>
                      </a:pPr>
                      <a:r>
                        <a:rPr lang="en-US" sz="2000"/>
                        <a:t>Transfer Learning Steering - NVIDIA</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656900">
                <a:tc>
                  <a:txBody>
                    <a:bodyPr/>
                    <a:lstStyle/>
                    <a:p>
                      <a:pPr marL="0" marR="0" lvl="0" indent="0" algn="l" rtl="0">
                        <a:lnSpc>
                          <a:spcPct val="107000"/>
                        </a:lnSpc>
                        <a:spcBef>
                          <a:spcPts val="0"/>
                        </a:spcBef>
                        <a:spcAft>
                          <a:spcPts val="0"/>
                        </a:spcAft>
                        <a:buNone/>
                      </a:pPr>
                      <a:r>
                        <a:rPr lang="en-US" sz="2000"/>
                        <a:t>Vanilla steering – Baseline/VGG</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r h="445875">
                <a:tc>
                  <a:txBody>
                    <a:bodyPr/>
                    <a:lstStyle/>
                    <a:p>
                      <a:pPr marL="0" marR="0" lvl="0" indent="0" algn="l" rtl="0">
                        <a:lnSpc>
                          <a:spcPct val="107000"/>
                        </a:lnSpc>
                        <a:spcBef>
                          <a:spcPts val="0"/>
                        </a:spcBef>
                        <a:spcAft>
                          <a:spcPts val="0"/>
                        </a:spcAft>
                        <a:buNone/>
                      </a:pPr>
                      <a:r>
                        <a:rPr lang="en-US" sz="2000"/>
                        <a:t>Transfer Learning steering – Baseline/VGG</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tc>
                  <a:txBody>
                    <a:bodyPr/>
                    <a:lstStyle/>
                    <a:p>
                      <a:pPr marL="0" marR="0" lvl="0" indent="0" algn="l" rtl="0">
                        <a:lnSpc>
                          <a:spcPct val="107000"/>
                        </a:lnSpc>
                        <a:spcBef>
                          <a:spcPts val="0"/>
                        </a:spcBef>
                        <a:spcAft>
                          <a:spcPts val="0"/>
                        </a:spcAft>
                        <a:buNone/>
                      </a:pPr>
                      <a:r>
                        <a:rPr lang="en-US" sz="2000"/>
                        <a:t> </a:t>
                      </a:r>
                      <a:endParaRPr sz="2000">
                        <a:latin typeface="Calibri"/>
                        <a:ea typeface="Calibri"/>
                        <a:cs typeface="Calibri"/>
                        <a:sym typeface="Calibri"/>
                      </a:endParaRPr>
                    </a:p>
                  </a:txBody>
                  <a:tcPr marL="68575" marR="68575" marT="0" marB="0"/>
                </a:tc>
                <a:extLst>
                  <a:ext uri="{0D108BD9-81ED-4DB2-BD59-A6C34878D82A}">
                    <a16:rowId xmlns:a16="http://schemas.microsoft.com/office/drawing/2014/main" val="10006"/>
                  </a:ext>
                </a:extLst>
              </a:tr>
            </a:tbl>
          </a:graphicData>
        </a:graphic>
      </p:graphicFrame>
      <p:pic>
        <p:nvPicPr>
          <p:cNvPr id="54" name="Shape 54"/>
          <p:cNvPicPr preferRelativeResize="0"/>
          <p:nvPr/>
        </p:nvPicPr>
        <p:blipFill rotWithShape="1">
          <a:blip r:embed="rId6">
            <a:alphaModFix/>
          </a:blip>
          <a:srcRect t="17928"/>
          <a:stretch/>
        </p:blipFill>
        <p:spPr>
          <a:xfrm>
            <a:off x="21924819" y="3284535"/>
            <a:ext cx="9875520" cy="2790585"/>
          </a:xfrm>
          <a:prstGeom prst="rect">
            <a:avLst/>
          </a:prstGeom>
          <a:noFill/>
          <a:ln w="9525" cap="flat" cmpd="sng">
            <a:solidFill>
              <a:schemeClr val="dk2"/>
            </a:solidFill>
            <a:prstDash val="solid"/>
            <a:round/>
            <a:headEnd type="none" w="sm" len="sm"/>
            <a:tailEnd type="none" w="sm" len="sm"/>
          </a:ln>
        </p:spPr>
      </p:pic>
      <p:pic>
        <p:nvPicPr>
          <p:cNvPr id="55" name="Shape 55"/>
          <p:cNvPicPr preferRelativeResize="0"/>
          <p:nvPr/>
        </p:nvPicPr>
        <p:blipFill rotWithShape="1">
          <a:blip r:embed="rId7">
            <a:alphaModFix/>
          </a:blip>
          <a:srcRect t="15711" b="33266"/>
          <a:stretch/>
        </p:blipFill>
        <p:spPr>
          <a:xfrm>
            <a:off x="21924819" y="6764809"/>
            <a:ext cx="9875520" cy="2827660"/>
          </a:xfrm>
          <a:prstGeom prst="rect">
            <a:avLst/>
          </a:prstGeom>
          <a:noFill/>
          <a:ln w="9525" cap="flat" cmpd="sng">
            <a:solidFill>
              <a:schemeClr val="accent1"/>
            </a:solidFill>
            <a:prstDash val="solid"/>
            <a:round/>
            <a:headEnd type="none" w="sm" len="sm"/>
            <a:tailEnd type="none" w="sm" len="sm"/>
          </a:ln>
        </p:spPr>
      </p:pic>
      <p:sp>
        <p:nvSpPr>
          <p:cNvPr id="56" name="Shape 56"/>
          <p:cNvSpPr txBox="1"/>
          <p:nvPr/>
        </p:nvSpPr>
        <p:spPr>
          <a:xfrm>
            <a:off x="21942444" y="9650550"/>
            <a:ext cx="4082233" cy="295671"/>
          </a:xfrm>
          <a:prstGeom prst="rect">
            <a:avLst/>
          </a:prstGeom>
          <a:noFill/>
          <a:ln>
            <a:noFill/>
          </a:ln>
        </p:spPr>
        <p:txBody>
          <a:bodyPr spcFirstLastPara="1" wrap="square" lIns="48950" tIns="24475" rIns="48950" bIns="24475" anchor="t" anchorCtr="0">
            <a:noAutofit/>
          </a:bodyPr>
          <a:lstStyle/>
          <a:p>
            <a:pPr marL="0" marR="0" lvl="0" indent="0" algn="ctr" rtl="0">
              <a:spcBef>
                <a:spcPts val="0"/>
              </a:spcBef>
              <a:spcAft>
                <a:spcPts val="0"/>
              </a:spcAft>
              <a:buNone/>
            </a:pPr>
            <a:r>
              <a:rPr lang="en-US" sz="1600" b="1" u="none">
                <a:solidFill>
                  <a:schemeClr val="dk1"/>
                </a:solidFill>
                <a:latin typeface="Calibri"/>
                <a:ea typeface="Calibri"/>
                <a:cs typeface="Calibri"/>
                <a:sym typeface="Calibri"/>
              </a:rPr>
              <a:t>Fig </a:t>
            </a:r>
            <a:r>
              <a:rPr lang="en-US" sz="1600" b="1">
                <a:solidFill>
                  <a:schemeClr val="dk1"/>
                </a:solidFill>
                <a:latin typeface="Calibri"/>
                <a:ea typeface="Calibri"/>
                <a:cs typeface="Calibri"/>
                <a:sym typeface="Calibri"/>
              </a:rPr>
              <a:t>5</a:t>
            </a:r>
            <a:r>
              <a:rPr lang="en-US" sz="1600" b="1" u="none">
                <a:solidFill>
                  <a:schemeClr val="dk1"/>
                </a:solidFill>
                <a:latin typeface="Calibri"/>
                <a:ea typeface="Calibri"/>
                <a:cs typeface="Calibri"/>
                <a:sym typeface="Calibri"/>
              </a:rPr>
              <a:t>. Architecture of Steering Control Network</a:t>
            </a:r>
            <a:endParaRPr sz="1600" b="0" u="none">
              <a:solidFill>
                <a:schemeClr val="dk1"/>
              </a:solidFill>
              <a:latin typeface="Calibri"/>
              <a:ea typeface="Calibri"/>
              <a:cs typeface="Calibri"/>
              <a:sym typeface="Calibri"/>
            </a:endParaRPr>
          </a:p>
        </p:txBody>
      </p:sp>
      <p:sp>
        <p:nvSpPr>
          <p:cNvPr id="57" name="Shape 57"/>
          <p:cNvSpPr txBox="1"/>
          <p:nvPr/>
        </p:nvSpPr>
        <p:spPr>
          <a:xfrm>
            <a:off x="1715526" y="18436105"/>
            <a:ext cx="4902600" cy="295800"/>
          </a:xfrm>
          <a:prstGeom prst="rect">
            <a:avLst/>
          </a:prstGeom>
          <a:noFill/>
          <a:ln>
            <a:noFill/>
          </a:ln>
        </p:spPr>
        <p:txBody>
          <a:bodyPr spcFirstLastPara="1" wrap="square" lIns="48950" tIns="24475" rIns="48950" bIns="24475" anchor="t" anchorCtr="0">
            <a:noAutofit/>
          </a:bodyPr>
          <a:lstStyle/>
          <a:p>
            <a:pPr marL="0" marR="0" lvl="0" indent="0" algn="l" rtl="0">
              <a:spcBef>
                <a:spcPts val="0"/>
              </a:spcBef>
              <a:spcAft>
                <a:spcPts val="0"/>
              </a:spcAft>
              <a:buNone/>
            </a:pPr>
            <a:r>
              <a:rPr lang="en-US" sz="1600" b="1" u="none">
                <a:solidFill>
                  <a:schemeClr val="dk1"/>
                </a:solidFill>
                <a:latin typeface="Calibri"/>
                <a:ea typeface="Calibri"/>
                <a:cs typeface="Calibri"/>
                <a:sym typeface="Calibri"/>
              </a:rPr>
              <a:t>Figure 1. </a:t>
            </a:r>
            <a:r>
              <a:rPr lang="en-US" sz="1600" b="0" u="none">
                <a:solidFill>
                  <a:schemeClr val="dk1"/>
                </a:solidFill>
                <a:latin typeface="Calibri"/>
                <a:ea typeface="Calibri"/>
                <a:cs typeface="Calibri"/>
                <a:sym typeface="Calibri"/>
              </a:rPr>
              <a:t>Concept of Transfer Learning for Steering Control</a:t>
            </a:r>
            <a:endParaRPr/>
          </a:p>
        </p:txBody>
      </p:sp>
      <p:pic>
        <p:nvPicPr>
          <p:cNvPr id="58" name="Shape 58"/>
          <p:cNvPicPr preferRelativeResize="0"/>
          <p:nvPr/>
        </p:nvPicPr>
        <p:blipFill>
          <a:blip r:embed="rId8">
            <a:alphaModFix/>
          </a:blip>
          <a:stretch>
            <a:fillRect/>
          </a:stretch>
        </p:blipFill>
        <p:spPr>
          <a:xfrm>
            <a:off x="14009175" y="8362947"/>
            <a:ext cx="2428493" cy="1821376"/>
          </a:xfrm>
          <a:prstGeom prst="rect">
            <a:avLst/>
          </a:prstGeom>
          <a:noFill/>
          <a:ln>
            <a:noFill/>
          </a:ln>
        </p:spPr>
      </p:pic>
      <p:pic>
        <p:nvPicPr>
          <p:cNvPr id="59" name="Shape 59"/>
          <p:cNvPicPr preferRelativeResize="0"/>
          <p:nvPr/>
        </p:nvPicPr>
        <p:blipFill>
          <a:blip r:embed="rId9">
            <a:alphaModFix/>
          </a:blip>
          <a:stretch>
            <a:fillRect/>
          </a:stretch>
        </p:blipFill>
        <p:spPr>
          <a:xfrm>
            <a:off x="11580675" y="8362950"/>
            <a:ext cx="2428493" cy="1821376"/>
          </a:xfrm>
          <a:prstGeom prst="rect">
            <a:avLst/>
          </a:prstGeom>
          <a:noFill/>
          <a:ln>
            <a:noFill/>
          </a:ln>
        </p:spPr>
      </p:pic>
      <p:sp>
        <p:nvSpPr>
          <p:cNvPr id="60" name="Shape 60"/>
          <p:cNvSpPr txBox="1"/>
          <p:nvPr/>
        </p:nvSpPr>
        <p:spPr>
          <a:xfrm>
            <a:off x="11582801" y="10233400"/>
            <a:ext cx="4854900" cy="295800"/>
          </a:xfrm>
          <a:prstGeom prst="rect">
            <a:avLst/>
          </a:prstGeom>
          <a:noFill/>
          <a:ln>
            <a:noFill/>
          </a:ln>
        </p:spPr>
        <p:txBody>
          <a:bodyPr spcFirstLastPara="1" wrap="square" lIns="48950" tIns="24475" rIns="48950" bIns="24475" anchor="t" anchorCtr="0">
            <a:noAutofit/>
          </a:bodyPr>
          <a:lstStyle/>
          <a:p>
            <a:pPr marL="0" marR="0" lvl="0" indent="0" algn="ctr" rtl="0">
              <a:spcBef>
                <a:spcPts val="0"/>
              </a:spcBef>
              <a:spcAft>
                <a:spcPts val="0"/>
              </a:spcAft>
              <a:buNone/>
            </a:pPr>
            <a:r>
              <a:rPr lang="en-US" sz="1600" b="1" u="none">
                <a:solidFill>
                  <a:schemeClr val="dk1"/>
                </a:solidFill>
                <a:latin typeface="Calibri"/>
                <a:ea typeface="Calibri"/>
                <a:cs typeface="Calibri"/>
                <a:sym typeface="Calibri"/>
              </a:rPr>
              <a:t>Fig </a:t>
            </a:r>
            <a:r>
              <a:rPr lang="en-US" sz="1600" b="1">
                <a:solidFill>
                  <a:schemeClr val="dk1"/>
                </a:solidFill>
                <a:latin typeface="Calibri"/>
                <a:ea typeface="Calibri"/>
                <a:cs typeface="Calibri"/>
                <a:sym typeface="Calibri"/>
              </a:rPr>
              <a:t>2</a:t>
            </a:r>
            <a:r>
              <a:rPr lang="en-US" sz="1600" b="1" u="none">
                <a:solidFill>
                  <a:schemeClr val="dk1"/>
                </a:solidFill>
                <a:latin typeface="Calibri"/>
                <a:ea typeface="Calibri"/>
                <a:cs typeface="Calibri"/>
                <a:sym typeface="Calibri"/>
              </a:rPr>
              <a:t>. </a:t>
            </a:r>
            <a:r>
              <a:rPr lang="en-US" sz="1600" b="1">
                <a:solidFill>
                  <a:schemeClr val="dk1"/>
                </a:solidFill>
                <a:latin typeface="Calibri"/>
                <a:ea typeface="Calibri"/>
                <a:cs typeface="Calibri"/>
                <a:sym typeface="Calibri"/>
              </a:rPr>
              <a:t>Lane detector works well on Udacity dataset</a:t>
            </a:r>
            <a:endParaRPr sz="1600" b="0" u="none">
              <a:solidFill>
                <a:schemeClr val="dk1"/>
              </a:solidFill>
              <a:latin typeface="Calibri"/>
              <a:ea typeface="Calibri"/>
              <a:cs typeface="Calibri"/>
              <a:sym typeface="Calibri"/>
            </a:endParaRPr>
          </a:p>
        </p:txBody>
      </p:sp>
      <p:pic>
        <p:nvPicPr>
          <p:cNvPr id="61" name="Shape 61"/>
          <p:cNvPicPr preferRelativeResize="0"/>
          <p:nvPr/>
        </p:nvPicPr>
        <p:blipFill>
          <a:blip r:embed="rId10">
            <a:alphaModFix/>
          </a:blip>
          <a:stretch>
            <a:fillRect/>
          </a:stretch>
        </p:blipFill>
        <p:spPr>
          <a:xfrm>
            <a:off x="17160397" y="8362947"/>
            <a:ext cx="2912836" cy="1821375"/>
          </a:xfrm>
          <a:prstGeom prst="rect">
            <a:avLst/>
          </a:prstGeom>
          <a:noFill/>
          <a:ln>
            <a:noFill/>
          </a:ln>
        </p:spPr>
      </p:pic>
      <p:sp>
        <p:nvSpPr>
          <p:cNvPr id="62" name="Shape 62"/>
          <p:cNvSpPr txBox="1"/>
          <p:nvPr/>
        </p:nvSpPr>
        <p:spPr>
          <a:xfrm>
            <a:off x="16592550" y="10233400"/>
            <a:ext cx="4082100" cy="295800"/>
          </a:xfrm>
          <a:prstGeom prst="rect">
            <a:avLst/>
          </a:prstGeom>
          <a:noFill/>
          <a:ln>
            <a:noFill/>
          </a:ln>
        </p:spPr>
        <p:txBody>
          <a:bodyPr spcFirstLastPara="1" wrap="square" lIns="48950" tIns="24475" rIns="48950" bIns="24475" anchor="t" anchorCtr="0">
            <a:noAutofit/>
          </a:bodyPr>
          <a:lstStyle/>
          <a:p>
            <a:pPr marL="0" marR="0" lvl="0" indent="0" algn="ctr" rtl="0">
              <a:spcBef>
                <a:spcPts val="0"/>
              </a:spcBef>
              <a:spcAft>
                <a:spcPts val="0"/>
              </a:spcAft>
              <a:buNone/>
            </a:pPr>
            <a:r>
              <a:rPr lang="en-US" sz="1600" b="1" u="none">
                <a:solidFill>
                  <a:schemeClr val="dk1"/>
                </a:solidFill>
                <a:latin typeface="Calibri"/>
                <a:ea typeface="Calibri"/>
                <a:cs typeface="Calibri"/>
                <a:sym typeface="Calibri"/>
              </a:rPr>
              <a:t>Fig </a:t>
            </a:r>
            <a:r>
              <a:rPr lang="en-US" sz="1600" b="1">
                <a:solidFill>
                  <a:schemeClr val="dk1"/>
                </a:solidFill>
                <a:latin typeface="Calibri"/>
                <a:ea typeface="Calibri"/>
                <a:cs typeface="Calibri"/>
                <a:sym typeface="Calibri"/>
              </a:rPr>
              <a:t>3</a:t>
            </a:r>
            <a:r>
              <a:rPr lang="en-US" sz="1600" b="1" u="none">
                <a:solidFill>
                  <a:schemeClr val="dk1"/>
                </a:solidFill>
                <a:latin typeface="Calibri"/>
                <a:ea typeface="Calibri"/>
                <a:cs typeface="Calibri"/>
                <a:sym typeface="Calibri"/>
              </a:rPr>
              <a:t>. </a:t>
            </a:r>
            <a:r>
              <a:rPr lang="en-US" sz="1600" b="1">
                <a:solidFill>
                  <a:schemeClr val="dk1"/>
                </a:solidFill>
                <a:latin typeface="Calibri"/>
                <a:ea typeface="Calibri"/>
                <a:cs typeface="Calibri"/>
                <a:sym typeface="Calibri"/>
              </a:rPr>
              <a:t>Training data is skewed</a:t>
            </a:r>
            <a:endParaRPr sz="1600" b="0" u="none">
              <a:solidFill>
                <a:schemeClr val="dk1"/>
              </a:solidFill>
              <a:latin typeface="Calibri"/>
              <a:ea typeface="Calibri"/>
              <a:cs typeface="Calibri"/>
              <a:sym typeface="Calibri"/>
            </a:endParaRPr>
          </a:p>
        </p:txBody>
      </p:sp>
      <p:pic>
        <p:nvPicPr>
          <p:cNvPr id="63" name="Shape 63"/>
          <p:cNvPicPr preferRelativeResize="0"/>
          <p:nvPr/>
        </p:nvPicPr>
        <p:blipFill>
          <a:blip r:embed="rId11">
            <a:alphaModFix/>
          </a:blip>
          <a:stretch>
            <a:fillRect/>
          </a:stretch>
        </p:blipFill>
        <p:spPr>
          <a:xfrm>
            <a:off x="21945625" y="10128913"/>
            <a:ext cx="3124200" cy="1590675"/>
          </a:xfrm>
          <a:prstGeom prst="rect">
            <a:avLst/>
          </a:prstGeom>
          <a:noFill/>
          <a:ln>
            <a:noFill/>
          </a:ln>
        </p:spPr>
      </p:pic>
      <p:pic>
        <p:nvPicPr>
          <p:cNvPr id="64" name="Shape 64"/>
          <p:cNvPicPr preferRelativeResize="0"/>
          <p:nvPr/>
        </p:nvPicPr>
        <p:blipFill>
          <a:blip r:embed="rId12">
            <a:alphaModFix/>
          </a:blip>
          <a:stretch>
            <a:fillRect/>
          </a:stretch>
        </p:blipFill>
        <p:spPr>
          <a:xfrm>
            <a:off x="25359300" y="10133675"/>
            <a:ext cx="3124200" cy="1581150"/>
          </a:xfrm>
          <a:prstGeom prst="rect">
            <a:avLst/>
          </a:prstGeom>
          <a:noFill/>
          <a:ln>
            <a:noFill/>
          </a:ln>
        </p:spPr>
      </p:pic>
      <p:pic>
        <p:nvPicPr>
          <p:cNvPr id="65" name="Shape 65"/>
          <p:cNvPicPr preferRelativeResize="0"/>
          <p:nvPr/>
        </p:nvPicPr>
        <p:blipFill>
          <a:blip r:embed="rId13">
            <a:alphaModFix/>
          </a:blip>
          <a:stretch>
            <a:fillRect/>
          </a:stretch>
        </p:blipFill>
        <p:spPr>
          <a:xfrm>
            <a:off x="28761863" y="10138438"/>
            <a:ext cx="3038475" cy="1571625"/>
          </a:xfrm>
          <a:prstGeom prst="rect">
            <a:avLst/>
          </a:prstGeom>
          <a:noFill/>
          <a:ln>
            <a:noFill/>
          </a:ln>
        </p:spPr>
      </p:pic>
      <p:sp>
        <p:nvSpPr>
          <p:cNvPr id="66" name="Shape 66"/>
          <p:cNvSpPr txBox="1"/>
          <p:nvPr/>
        </p:nvSpPr>
        <p:spPr>
          <a:xfrm>
            <a:off x="22021808" y="11902300"/>
            <a:ext cx="9582300" cy="295800"/>
          </a:xfrm>
          <a:prstGeom prst="rect">
            <a:avLst/>
          </a:prstGeom>
          <a:noFill/>
          <a:ln>
            <a:noFill/>
          </a:ln>
        </p:spPr>
        <p:txBody>
          <a:bodyPr spcFirstLastPara="1" wrap="square" lIns="48950" tIns="24475" rIns="48950" bIns="24475" anchor="t" anchorCtr="0">
            <a:noAutofit/>
          </a:bodyPr>
          <a:lstStyle/>
          <a:p>
            <a:pPr marL="0" marR="0" lvl="0" indent="0" algn="ctr" rtl="0">
              <a:spcBef>
                <a:spcPts val="0"/>
              </a:spcBef>
              <a:spcAft>
                <a:spcPts val="0"/>
              </a:spcAft>
              <a:buNone/>
            </a:pPr>
            <a:r>
              <a:rPr lang="en-US" sz="1600" b="1" u="none">
                <a:solidFill>
                  <a:schemeClr val="dk1"/>
                </a:solidFill>
                <a:latin typeface="Calibri"/>
                <a:ea typeface="Calibri"/>
                <a:cs typeface="Calibri"/>
                <a:sym typeface="Calibri"/>
              </a:rPr>
              <a:t>Fig </a:t>
            </a:r>
            <a:r>
              <a:rPr lang="en-US" sz="1600" b="1">
                <a:solidFill>
                  <a:schemeClr val="dk1"/>
                </a:solidFill>
                <a:latin typeface="Calibri"/>
                <a:ea typeface="Calibri"/>
                <a:cs typeface="Calibri"/>
                <a:sym typeface="Calibri"/>
              </a:rPr>
              <a:t>6</a:t>
            </a:r>
            <a:r>
              <a:rPr lang="en-US" sz="1600" b="1" u="none">
                <a:solidFill>
                  <a:schemeClr val="dk1"/>
                </a:solidFill>
                <a:latin typeface="Calibri"/>
                <a:ea typeface="Calibri"/>
                <a:cs typeface="Calibri"/>
                <a:sym typeface="Calibri"/>
              </a:rPr>
              <a:t>. </a:t>
            </a:r>
            <a:r>
              <a:rPr lang="en-US" sz="1600" b="1">
                <a:solidFill>
                  <a:schemeClr val="dk1"/>
                </a:solidFill>
                <a:latin typeface="Calibri"/>
                <a:ea typeface="Calibri"/>
                <a:cs typeface="Calibri"/>
                <a:sym typeface="Calibri"/>
              </a:rPr>
              <a:t>Visualization of Steering angle on test images (Blue- actual, Green-predicted)</a:t>
            </a:r>
            <a:endParaRPr sz="1600" b="0" u="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625</Words>
  <Application>Microsoft Office PowerPoint</Application>
  <PresentationFormat>Custom</PresentationFormat>
  <Paragraphs>104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abhishek singhal</cp:lastModifiedBy>
  <cp:revision>1</cp:revision>
  <dcterms:modified xsi:type="dcterms:W3CDTF">2018-04-30T06:55:15Z</dcterms:modified>
</cp:coreProperties>
</file>