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32918400"/>
  <p:notesSz cx="700405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C4"/>
    <a:srgbClr val="0066FF"/>
    <a:srgbClr val="6699FF"/>
    <a:srgbClr val="3399FF"/>
    <a:srgbClr val="C0C0C0"/>
    <a:srgbClr val="003A74"/>
    <a:srgbClr val="FFFF99"/>
    <a:srgbClr val="366EA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698" autoAdjust="0"/>
    <p:restoredTop sz="94676" autoAdjust="0"/>
  </p:normalViewPr>
  <p:slideViewPr>
    <p:cSldViewPr>
      <p:cViewPr>
        <p:scale>
          <a:sx n="39" d="100"/>
          <a:sy n="39" d="100"/>
        </p:scale>
        <p:origin x="-1212" y="5274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structions"/>
          <p:cNvSpPr/>
          <p:nvPr userDrawn="1"/>
        </p:nvSpPr>
        <p:spPr>
          <a:xfrm>
            <a:off x="-5120640" y="0"/>
            <a:ext cx="475488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2311360" y="0"/>
            <a:ext cx="4754880" cy="32918400"/>
            <a:chOff x="33832800" y="0"/>
            <a:chExt cx="12801600" cy="43891200"/>
          </a:xfrm>
        </p:grpSpPr>
        <p:sp>
          <p:nvSpPr>
            <p:cNvPr id="6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30947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heme" Target="../theme/them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3962400"/>
            <a:ext cx="5105400" cy="303918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228600" rIns="457200" bIns="457200"/>
          <a:lstStyle/>
          <a:p>
            <a:pPr algn="ctr" defTabSz="4389438"/>
            <a:endParaRPr lang="en-US" sz="4800" dirty="0">
              <a:latin typeface="Calibri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5105400" y="0"/>
            <a:ext cx="16840200" cy="396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5105400" y="3886200"/>
            <a:ext cx="16840200" cy="294774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5105400" y="0"/>
            <a:ext cx="0" cy="329088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3962400"/>
            <a:ext cx="2193819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802" y="32525208"/>
            <a:ext cx="3531623" cy="278892"/>
          </a:xfrm>
          <a:prstGeom prst="rect">
            <a:avLst/>
          </a:prstGeom>
        </p:spPr>
      </p:pic>
      <p:sp>
        <p:nvSpPr>
          <p:cNvPr id="8" name="Text Box 122"/>
          <p:cNvSpPr txBox="1">
            <a:spLocks noChangeArrowheads="1"/>
          </p:cNvSpPr>
          <p:nvPr userDrawn="1"/>
        </p:nvSpPr>
        <p:spPr bwMode="auto">
          <a:xfrm>
            <a:off x="3733800" y="1"/>
            <a:ext cx="1821180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182880" rIns="182880" bIns="18288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Calibri" pitchFamily="34" charset="0"/>
              </a:rPr>
              <a:t>690V-abhsinghal</a:t>
            </a:r>
          </a:p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Calibri" pitchFamily="34" charset="0"/>
              </a:rPr>
              <a:t>2008 VAST Challenge</a:t>
            </a:r>
            <a:endParaRPr lang="en-US" sz="6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Text Box 123"/>
          <p:cNvSpPr txBox="1">
            <a:spLocks noChangeArrowheads="1"/>
          </p:cNvSpPr>
          <p:nvPr userDrawn="1"/>
        </p:nvSpPr>
        <p:spPr bwMode="auto">
          <a:xfrm>
            <a:off x="3733799" y="2209800"/>
            <a:ext cx="18211801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0" tIns="457200" rIns="457200" bIns="4572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Abhishek Singhal</a:t>
            </a:r>
            <a:endParaRPr lang="en-US" sz="4000" baseline="30000" dirty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r>
              <a:rPr lang="en-US" sz="4000" baseline="30000" dirty="0" smtClean="0">
                <a:solidFill>
                  <a:schemeClr val="bg1"/>
                </a:solidFill>
                <a:latin typeface="Calibri" pitchFamily="34" charset="0"/>
              </a:rPr>
              <a:t>University of Massachusetts, Amherst</a:t>
            </a: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 Box 182"/>
          <p:cNvSpPr txBox="1">
            <a:spLocks noChangeArrowheads="1"/>
          </p:cNvSpPr>
          <p:nvPr userDrawn="1"/>
        </p:nvSpPr>
        <p:spPr bwMode="auto">
          <a:xfrm>
            <a:off x="0" y="4191000"/>
            <a:ext cx="457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0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INTRODUCTION</a:t>
            </a: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 Box 189"/>
          <p:cNvSpPr txBox="1">
            <a:spLocks noChangeArrowheads="1"/>
          </p:cNvSpPr>
          <p:nvPr userDrawn="1"/>
        </p:nvSpPr>
        <p:spPr bwMode="auto">
          <a:xfrm>
            <a:off x="0" y="5181600"/>
            <a:ext cx="4572000" cy="128958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182880" tIns="182880" rIns="182880" bIns="182880">
            <a:spAutoFit/>
          </a:bodyPr>
          <a:lstStyle/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VAST </a:t>
            </a:r>
            <a:r>
              <a:rPr lang="en-GB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Challenge problems provide researchers with realistic tasks and data sets for evaluating their software, as well as an opportunity to advance the </a:t>
            </a:r>
            <a:r>
              <a:rPr lang="en-GB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field of Visual Analytics </a:t>
            </a:r>
            <a:r>
              <a:rPr lang="en-GB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by solving more complex problems.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2008 VAST challenge deals with a  controversial social ‘Paraiso’ movement on an Island.  All the Mini-challenges (MC)are related to this movement. Catalano/Vidro family is associated with these activities.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i="1" u="sng" dirty="0" smtClean="0">
                <a:solidFill>
                  <a:schemeClr val="bg1"/>
                </a:solidFill>
                <a:latin typeface="Calibri" pitchFamily="34" charset="0"/>
              </a:rPr>
              <a:t>MC-1 (Wikipedia edits)</a:t>
            </a:r>
            <a:endParaRPr lang="en-US" i="1" u="sng" dirty="0" smtClean="0">
              <a:solidFill>
                <a:schemeClr val="bg1"/>
              </a:solidFill>
              <a:latin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segment </a:t>
            </a:r>
            <a:r>
              <a:rPr lang="en-GB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of the Paraiso (the movement) Wikipedia edits </a:t>
            </a:r>
            <a:r>
              <a:rPr lang="en-GB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page.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Task: </a:t>
            </a:r>
            <a:r>
              <a:rPr lang="en-GB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describe the social relationships of the editors (those that have edited/modified the Wikipedia page</a:t>
            </a:r>
            <a:r>
              <a:rPr lang="en-GB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MC-2 (Migration records from Island)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problem comprises </a:t>
            </a:r>
            <a:r>
              <a:rPr lang="en-GB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records dealing with the mass movement of persons departing Isla Del Sueño on boats for the United States during 2005 - 2007</a:t>
            </a:r>
            <a:r>
              <a:rPr lang="en-GB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endParaRPr lang="en-US" u="sng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MC-3 (Calls Records)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problem consist of analyzing phone call records over 10 day period (~400 callers).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Task: Find out how the Catalano social network operates. </a:t>
            </a:r>
            <a:endParaRPr lang="en-US" i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183"/>
          <p:cNvSpPr txBox="1">
            <a:spLocks noChangeArrowheads="1"/>
          </p:cNvSpPr>
          <p:nvPr userDrawn="1"/>
        </p:nvSpPr>
        <p:spPr bwMode="auto">
          <a:xfrm>
            <a:off x="304800" y="28346400"/>
            <a:ext cx="457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0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CONTACT</a:t>
            </a:r>
          </a:p>
        </p:txBody>
      </p:sp>
      <p:sp>
        <p:nvSpPr>
          <p:cNvPr id="13" name="Text Box 188"/>
          <p:cNvSpPr txBox="1">
            <a:spLocks noChangeArrowheads="1"/>
          </p:cNvSpPr>
          <p:nvPr userDrawn="1"/>
        </p:nvSpPr>
        <p:spPr bwMode="auto">
          <a:xfrm>
            <a:off x="381000" y="29108400"/>
            <a:ext cx="4572000" cy="21544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228600" tIns="228600" rIns="228600" bIns="22860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Abhishek Singhal          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CICS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Umass,Amherst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Email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 abhsinghal@umass.edu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Phone: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 4139234251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 Box 130"/>
          <p:cNvSpPr txBox="1">
            <a:spLocks noChangeArrowheads="1"/>
          </p:cNvSpPr>
          <p:nvPr userDrawn="1"/>
        </p:nvSpPr>
        <p:spPr bwMode="auto">
          <a:xfrm>
            <a:off x="5489575" y="3962400"/>
            <a:ext cx="73120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600" b="1" dirty="0" smtClean="0">
                <a:latin typeface="Calibri" pitchFamily="34" charset="0"/>
              </a:rPr>
              <a:t>Mini-Challenge 1 (Wikipedia edits)</a:t>
            </a:r>
            <a:endParaRPr lang="en-US" sz="3600" b="1" dirty="0">
              <a:latin typeface="Calibri" pitchFamily="34" charset="0"/>
            </a:endParaRPr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5562600" y="4953000"/>
            <a:ext cx="7315200" cy="7543800"/>
            <a:chOff x="5257800" y="4648200"/>
            <a:chExt cx="7315200" cy="7543800"/>
          </a:xfrm>
        </p:grpSpPr>
        <p:sp>
          <p:nvSpPr>
            <p:cNvPr id="15" name="Text Box 190"/>
            <p:cNvSpPr txBox="1">
              <a:spLocks noChangeArrowheads="1"/>
            </p:cNvSpPr>
            <p:nvPr userDrawn="1"/>
          </p:nvSpPr>
          <p:spPr bwMode="auto">
            <a:xfrm>
              <a:off x="5257800" y="4648200"/>
              <a:ext cx="7315200" cy="7478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82880" tIns="182880" rIns="182880" bIns="182880">
              <a:spAutoFit/>
            </a:bodyPr>
            <a:lstStyle/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‘</a:t>
              </a:r>
              <a:r>
                <a:rPr lang="en-US" i="1" u="sng" dirty="0" smtClean="0">
                  <a:solidFill>
                    <a:prstClr val="black"/>
                  </a:solidFill>
                  <a:latin typeface="Calibri" pitchFamily="34" charset="0"/>
                </a:rPr>
                <a:t>Wiki-war</a:t>
              </a:r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’ on the Wikipedia page of </a:t>
              </a:r>
              <a:r>
                <a:rPr lang="en-US" i="1" u="sng" dirty="0" smtClean="0">
                  <a:solidFill>
                    <a:prstClr val="black"/>
                  </a:solidFill>
                  <a:latin typeface="Calibri" pitchFamily="34" charset="0"/>
                </a:rPr>
                <a:t>controversial</a:t>
              </a:r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 Paraiso movement is observed. 4 different groups were suspected.</a:t>
              </a: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1. Pro-Paraiso  2.</a:t>
              </a:r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Anti-Paraiso  3.</a:t>
              </a:r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Neutrals  </a:t>
              </a:r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4.Bots</a:t>
              </a: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  <a:p>
              <a:pPr marL="457200" lvl="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u="sng" dirty="0" smtClean="0">
                  <a:solidFill>
                    <a:prstClr val="black"/>
                  </a:solidFill>
                  <a:latin typeface="Calibri" pitchFamily="34" charset="0"/>
                </a:rPr>
                <a:t>Data Transformation</a:t>
              </a:r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- Aggregate </a:t>
              </a:r>
              <a:r>
                <a:rPr lang="en-US" i="1" dirty="0" smtClean="0">
                  <a:solidFill>
                    <a:prstClr val="black"/>
                  </a:solidFill>
                  <a:latin typeface="Calibri" pitchFamily="34" charset="0"/>
                </a:rPr>
                <a:t>edits</a:t>
              </a:r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 of each User.</a:t>
              </a: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u="sng" dirty="0" smtClean="0">
                  <a:latin typeface="Calibri" pitchFamily="34" charset="0"/>
                </a:rPr>
                <a:t>Visualizations</a:t>
              </a:r>
              <a:r>
                <a:rPr lang="en-US" dirty="0" smtClean="0">
                  <a:latin typeface="Calibri" pitchFamily="34" charset="0"/>
                </a:rPr>
                <a:t>- 1. Social </a:t>
              </a:r>
              <a:r>
                <a:rPr lang="en-US" dirty="0" smtClean="0">
                  <a:latin typeface="Calibri" pitchFamily="34" charset="0"/>
                </a:rPr>
                <a:t>Graph </a:t>
              </a:r>
              <a:r>
                <a:rPr lang="en-US" dirty="0" smtClean="0">
                  <a:latin typeface="Calibri" pitchFamily="34" charset="0"/>
                </a:rPr>
                <a:t>2. Heat </a:t>
              </a:r>
              <a:r>
                <a:rPr lang="en-US" dirty="0" smtClean="0">
                  <a:latin typeface="Calibri" pitchFamily="34" charset="0"/>
                </a:rPr>
                <a:t>Map</a:t>
              </a: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latin typeface="Calibri" pitchFamily="34" charset="0"/>
              </a:endParaRPr>
            </a:p>
            <a:p>
              <a:pPr marL="457200" lvl="0" indent="-457200" defTabSz="4023067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solidFill>
                  <a:prstClr val="black"/>
                </a:solidFill>
                <a:latin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solidFill>
                  <a:prstClr val="black"/>
                </a:solidFill>
                <a:latin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solidFill>
                  <a:prstClr val="black"/>
                </a:solidFill>
                <a:latin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solidFill>
                  <a:prstClr val="black"/>
                </a:solidFill>
                <a:latin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solidFill>
                  <a:prstClr val="black"/>
                </a:solidFill>
                <a:latin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solidFill>
                  <a:prstClr val="black"/>
                </a:solidFill>
                <a:latin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latin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latin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latin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latin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latin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latin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pic>
          <p:nvPicPr>
            <p:cNvPr id="16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319" t="11458" r="23646" b="12500"/>
            <a:stretch>
              <a:fillRect/>
            </a:stretch>
          </p:blipFill>
          <p:spPr bwMode="auto">
            <a:xfrm>
              <a:off x="5334000" y="9296400"/>
              <a:ext cx="4963886" cy="289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Oval 16"/>
            <p:cNvSpPr/>
            <p:nvPr userDrawn="1"/>
          </p:nvSpPr>
          <p:spPr bwMode="auto">
            <a:xfrm>
              <a:off x="5486400" y="9296400"/>
              <a:ext cx="1600200" cy="685800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7467600" y="9583579"/>
              <a:ext cx="1828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accent1">
                      <a:lumMod val="50000"/>
                    </a:schemeClr>
                  </a:solidFill>
                </a:rPr>
                <a:t>Main features of each cluster</a:t>
              </a:r>
              <a:endParaRPr lang="en-GB" sz="1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/>
            <p:nvPr userDrawn="1"/>
          </p:nvCxnSpPr>
          <p:spPr bwMode="auto">
            <a:xfrm>
              <a:off x="7086600" y="9639300"/>
              <a:ext cx="381000" cy="381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 userDrawn="1"/>
          </p:nvSpPr>
          <p:spPr>
            <a:xfrm>
              <a:off x="10439400" y="9296400"/>
              <a:ext cx="1981200" cy="1785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Heat Map Visualization did not give any idea what was happening.</a:t>
              </a:r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0668000" y="11201400"/>
              <a:ext cx="167640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Social Graph visualization</a:t>
              </a:r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Right Arrow 21"/>
            <p:cNvSpPr/>
            <p:nvPr userDrawn="1"/>
          </p:nvSpPr>
          <p:spPr bwMode="auto">
            <a:xfrm flipH="1">
              <a:off x="10210800" y="11430000"/>
              <a:ext cx="457200" cy="3048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ounded Rectangle 23"/>
            <p:cNvSpPr/>
            <p:nvPr userDrawn="1"/>
          </p:nvSpPr>
          <p:spPr>
            <a:xfrm>
              <a:off x="5334000" y="7848600"/>
              <a:ext cx="23622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Calibri" pitchFamily="34" charset="0"/>
                  <a:cs typeface="Calibri" pitchFamily="34" charset="0"/>
                </a:rPr>
                <a:t>TD-IDF matrix (~5000 feature columns,387 rows)</a:t>
              </a:r>
              <a:endParaRPr lang="en-GB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Rounded Rectangle 24"/>
            <p:cNvSpPr/>
            <p:nvPr userDrawn="1"/>
          </p:nvSpPr>
          <p:spPr bwMode="auto">
            <a:xfrm>
              <a:off x="9220200" y="7848600"/>
              <a:ext cx="2362200" cy="7620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Adding ‘User’ to group from ‘mentions’, ’reverts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’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Rounded Rectangle 25"/>
            <p:cNvSpPr/>
            <p:nvPr userDrawn="1"/>
          </p:nvSpPr>
          <p:spPr>
            <a:xfrm>
              <a:off x="5334000" y="8763000"/>
              <a:ext cx="2362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K-Mean clustering </a:t>
              </a:r>
              <a:endParaRPr lang="en-GB" sz="16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7" name="Elbow Connector 35"/>
            <p:cNvCxnSpPr/>
            <p:nvPr userDrawn="1"/>
          </p:nvCxnSpPr>
          <p:spPr bwMode="auto">
            <a:xfrm rot="5400000">
              <a:off x="7658099" y="7429500"/>
              <a:ext cx="762000" cy="68580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Elbow Connector 43"/>
            <p:cNvCxnSpPr/>
            <p:nvPr userDrawn="1"/>
          </p:nvCxnSpPr>
          <p:spPr bwMode="auto">
            <a:xfrm rot="16200000" flipH="1">
              <a:off x="8420100" y="7353301"/>
              <a:ext cx="838200" cy="76200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/>
            <p:nvPr userDrawn="1"/>
          </p:nvCxnSpPr>
          <p:spPr bwMode="auto">
            <a:xfrm>
              <a:off x="6477000" y="8534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Rounded Rectangle 22"/>
            <p:cNvSpPr/>
            <p:nvPr userDrawn="1"/>
          </p:nvSpPr>
          <p:spPr bwMode="auto">
            <a:xfrm>
              <a:off x="7239000" y="7010400"/>
              <a:ext cx="2743200" cy="6096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Grouping Approaches </a:t>
              </a:r>
              <a:endParaRPr kumimoji="0" lang="en-GB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2" name="Text Box 131"/>
          <p:cNvSpPr txBox="1">
            <a:spLocks noChangeArrowheads="1"/>
          </p:cNvSpPr>
          <p:nvPr userDrawn="1"/>
        </p:nvSpPr>
        <p:spPr bwMode="auto">
          <a:xfrm>
            <a:off x="5410200" y="12496800"/>
            <a:ext cx="7391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 smtClean="0">
                <a:latin typeface="Calibri" pitchFamily="34" charset="0"/>
              </a:rPr>
              <a:t>MC1- Observations</a:t>
            </a:r>
            <a:endParaRPr lang="en-US" sz="4000" b="1" dirty="0">
              <a:latin typeface="Calibri" pitchFamily="34" charset="0"/>
            </a:endParaRPr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5562600" y="13290887"/>
            <a:ext cx="7315200" cy="10864513"/>
            <a:chOff x="5257800" y="13868400"/>
            <a:chExt cx="7391400" cy="10864513"/>
          </a:xfrm>
        </p:grpSpPr>
        <p:sp>
          <p:nvSpPr>
            <p:cNvPr id="32" name="Text Box 192"/>
            <p:cNvSpPr txBox="1">
              <a:spLocks noChangeArrowheads="1"/>
            </p:cNvSpPr>
            <p:nvPr userDrawn="1"/>
          </p:nvSpPr>
          <p:spPr bwMode="auto">
            <a:xfrm>
              <a:off x="5257800" y="13868400"/>
              <a:ext cx="7391400" cy="108645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82880" tIns="182880" rIns="182880" bIns="182880">
              <a:spAutoFit/>
            </a:bodyPr>
            <a:lstStyle/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b="1" dirty="0" smtClean="0">
                <a:solidFill>
                  <a:prstClr val="black"/>
                </a:solidFill>
                <a:latin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b="1" dirty="0" smtClean="0">
                <a:solidFill>
                  <a:prstClr val="black"/>
                </a:solidFill>
                <a:latin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b="1" dirty="0" smtClean="0">
                <a:solidFill>
                  <a:prstClr val="black"/>
                </a:solidFill>
                <a:latin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b="1" dirty="0" smtClean="0">
                <a:solidFill>
                  <a:prstClr val="black"/>
                </a:solidFill>
                <a:latin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b="1" dirty="0" smtClean="0">
                <a:solidFill>
                  <a:prstClr val="black"/>
                </a:solidFill>
                <a:latin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b="1" dirty="0" smtClean="0">
                <a:solidFill>
                  <a:prstClr val="black"/>
                </a:solidFill>
                <a:latin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latin typeface="Calibri" pitchFamily="34" charset="0"/>
                <a:cs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Most active users were: Edimir, Agustin, Rm99, VictoriaV, Sara etc.Graph helped to chalk-out basic relationships. It gave idea about groups and factions.</a:t>
              </a: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Edimir- Still Don’t know!</a:t>
              </a: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Group 1: Pro-Paraiso or anti-Paraiso?</a:t>
              </a: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endParaRPr lang="en-US" dirty="0" smtClean="0">
                <a:latin typeface="Calibri" pitchFamily="34" charset="0"/>
                <a:cs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endParaRPr lang="en-US" dirty="0" smtClean="0">
                <a:latin typeface="Calibri" pitchFamily="34" charset="0"/>
                <a:cs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endParaRPr lang="en-US" dirty="0" smtClean="0">
                <a:latin typeface="Calibri" pitchFamily="34" charset="0"/>
                <a:cs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endParaRPr lang="en-US" dirty="0" smtClean="0">
                <a:latin typeface="Calibri" pitchFamily="34" charset="0"/>
                <a:cs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endParaRPr lang="en-US" dirty="0" smtClean="0">
                <a:latin typeface="Calibri" pitchFamily="34" charset="0"/>
                <a:cs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endParaRPr lang="en-US" dirty="0" smtClean="0">
                <a:latin typeface="Calibri" pitchFamily="34" charset="0"/>
                <a:cs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endParaRPr lang="en-US" dirty="0" smtClean="0">
                <a:latin typeface="Calibri" pitchFamily="34" charset="0"/>
                <a:cs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endParaRPr lang="en-US" dirty="0" smtClean="0">
                <a:latin typeface="Calibri" pitchFamily="34" charset="0"/>
                <a:cs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u="sng" dirty="0" smtClean="0">
                  <a:latin typeface="Calibri" pitchFamily="34" charset="0"/>
                  <a:cs typeface="Calibri" pitchFamily="34" charset="0"/>
                </a:rPr>
                <a:t>Further Inspection:</a:t>
              </a: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Manually look at Edits done by Edimir (Fig.2),</a:t>
              </a:r>
              <a:r>
                <a:rPr lang="en-US" baseline="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VictoriaV,Augustin.</a:t>
              </a: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latin typeface="Calibri" pitchFamily="34" charset="0"/>
                <a:cs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latin typeface="Calibri" pitchFamily="34" charset="0"/>
                <a:cs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latin typeface="Calibri" pitchFamily="34" charset="0"/>
                <a:cs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latin typeface="Calibri" pitchFamily="34" charset="0"/>
                <a:cs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latin typeface="Calibri" pitchFamily="34" charset="0"/>
                <a:cs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latin typeface="Calibri" pitchFamily="34" charset="0"/>
                <a:cs typeface="Calibri" pitchFamily="34" charset="0"/>
              </a:endParaRPr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Note: Visualization gave direction to solution, not the entire solution. Visualization+Analysis gave the proper answer.</a:t>
              </a:r>
              <a:endPara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3" name="Picture 5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 l="4319" t="37500" r="24231" b="4167"/>
            <a:stretch>
              <a:fillRect/>
            </a:stretch>
          </p:blipFill>
          <p:spPr bwMode="auto">
            <a:xfrm>
              <a:off x="5257800" y="13944600"/>
              <a:ext cx="3733799" cy="17526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4" name="Picture 2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 l="2928" t="37500" r="36165" b="5208"/>
            <a:stretch>
              <a:fillRect/>
            </a:stretch>
          </p:blipFill>
          <p:spPr bwMode="auto">
            <a:xfrm>
              <a:off x="9067800" y="13944600"/>
              <a:ext cx="3505200" cy="17526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5" name="Text Box 180"/>
            <p:cNvSpPr txBox="1">
              <a:spLocks noChangeArrowheads="1"/>
            </p:cNvSpPr>
            <p:nvPr userDrawn="1"/>
          </p:nvSpPr>
          <p:spPr bwMode="auto">
            <a:xfrm>
              <a:off x="6019800" y="15697200"/>
              <a:ext cx="57667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4389438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4389438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4389438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4389438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4389438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</a:rPr>
                <a:t>Figure 1. </a:t>
              </a:r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</a:rPr>
                <a:t>Wiki-edits done by user ‘Agustin’ &amp; ‘Edimir’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458200" y="18364200"/>
              <a:ext cx="3505200" cy="1887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 Box 180"/>
            <p:cNvSpPr txBox="1">
              <a:spLocks noChangeArrowheads="1"/>
            </p:cNvSpPr>
            <p:nvPr userDrawn="1"/>
          </p:nvSpPr>
          <p:spPr bwMode="auto">
            <a:xfrm>
              <a:off x="8534400" y="20269200"/>
              <a:ext cx="338079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4389438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4389438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4389438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4389438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4389438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</a:rPr>
                <a:t>Figure 2. Edit history of Edimir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40" name="TextBox 39"/>
            <p:cNvSpPr txBox="1"/>
            <p:nvPr userDrawn="1"/>
          </p:nvSpPr>
          <p:spPr>
            <a:xfrm>
              <a:off x="9372600" y="14020800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Edimir</a:t>
              </a:r>
              <a:endParaRPr lang="en-GB" sz="1200" dirty="0"/>
            </a:p>
          </p:txBody>
        </p:sp>
        <p:sp>
          <p:nvSpPr>
            <p:cNvPr id="41" name="TextBox 40"/>
            <p:cNvSpPr txBox="1"/>
            <p:nvPr userDrawn="1"/>
          </p:nvSpPr>
          <p:spPr>
            <a:xfrm>
              <a:off x="5410200" y="14020800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Agustin</a:t>
              </a:r>
              <a:endParaRPr lang="en-GB" sz="1200" dirty="0"/>
            </a:p>
          </p:txBody>
        </p:sp>
      </p:grpSp>
      <p:graphicFrame>
        <p:nvGraphicFramePr>
          <p:cNvPr id="36" name="Table 35"/>
          <p:cNvGraphicFramePr>
            <a:graphicFrameLocks noGrp="1"/>
          </p:cNvGraphicFramePr>
          <p:nvPr userDrawn="1"/>
        </p:nvGraphicFramePr>
        <p:xfrm>
          <a:off x="5867400" y="18044160"/>
          <a:ext cx="2209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Group1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Group 2</a:t>
                      </a:r>
                      <a:endParaRPr lang="en-GB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VictoriaV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Rm99</a:t>
                      </a:r>
                      <a:endParaRPr lang="en-GB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Sara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Augustin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 userDrawn="1"/>
        </p:nvGraphicFramePr>
        <p:xfrm>
          <a:off x="5791200" y="21259800"/>
          <a:ext cx="3124200" cy="1466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689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Pro-Paraiso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Anti-Paraiso</a:t>
                      </a:r>
                      <a:endParaRPr lang="en-GB" sz="1800" dirty="0"/>
                    </a:p>
                  </a:txBody>
                  <a:tcPr/>
                </a:tc>
              </a:tr>
              <a:tr h="33421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VictoriaV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Rm99</a:t>
                      </a:r>
                      <a:endParaRPr lang="en-GB" sz="1800" dirty="0"/>
                    </a:p>
                  </a:txBody>
                  <a:tcPr/>
                </a:tc>
              </a:tr>
              <a:tr h="33421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Sara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Augustin</a:t>
                      </a:r>
                      <a:endParaRPr lang="en-GB" sz="1800" dirty="0"/>
                    </a:p>
                  </a:txBody>
                  <a:tcPr/>
                </a:tc>
              </a:tr>
              <a:tr h="33421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Edimir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 Box 135"/>
          <p:cNvSpPr txBox="1">
            <a:spLocks noChangeArrowheads="1"/>
          </p:cNvSpPr>
          <p:nvPr userDrawn="1"/>
        </p:nvSpPr>
        <p:spPr bwMode="auto">
          <a:xfrm>
            <a:off x="5410200" y="24079200"/>
            <a:ext cx="7467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 smtClean="0">
                <a:latin typeface="Calibri" pitchFamily="34" charset="0"/>
              </a:rPr>
              <a:t>Mini-Challenge 2 (Boat Migration)</a:t>
            </a:r>
            <a:endParaRPr lang="en-US" sz="4000" b="1" dirty="0">
              <a:latin typeface="Calibri" pitchFamily="34" charset="0"/>
            </a:endParaRPr>
          </a:p>
        </p:txBody>
      </p:sp>
      <p:sp>
        <p:nvSpPr>
          <p:cNvPr id="54" name="Oval 53"/>
          <p:cNvSpPr/>
          <p:nvPr userDrawn="1"/>
        </p:nvSpPr>
        <p:spPr bwMode="auto">
          <a:xfrm>
            <a:off x="8382000" y="30175200"/>
            <a:ext cx="228600" cy="228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0" name="Group 69"/>
          <p:cNvGrpSpPr/>
          <p:nvPr userDrawn="1"/>
        </p:nvGrpSpPr>
        <p:grpSpPr>
          <a:xfrm>
            <a:off x="5486400" y="25069800"/>
            <a:ext cx="7391400" cy="7140416"/>
            <a:chOff x="5257800" y="25069800"/>
            <a:chExt cx="7391400" cy="7140416"/>
          </a:xfrm>
        </p:grpSpPr>
        <p:sp>
          <p:nvSpPr>
            <p:cNvPr id="46" name="Text Box 190"/>
            <p:cNvSpPr txBox="1">
              <a:spLocks noChangeArrowheads="1"/>
            </p:cNvSpPr>
            <p:nvPr userDrawn="1"/>
          </p:nvSpPr>
          <p:spPr bwMode="auto">
            <a:xfrm>
              <a:off x="5334000" y="25069800"/>
              <a:ext cx="7315200" cy="7140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82880" tIns="182880" rIns="182880" bIns="18288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Involves working with Map data (.kmz</a:t>
              </a:r>
              <a:r>
                <a:rPr lang="en-US" baseline="0" dirty="0" smtClean="0">
                  <a:latin typeface="Calibri" pitchFamily="34" charset="0"/>
                  <a:cs typeface="Calibri" pitchFamily="34" charset="0"/>
                </a:rPr>
                <a:t> files)</a:t>
              </a: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.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 Used Google</a:t>
              </a:r>
              <a:r>
                <a:rPr lang="en-US" baseline="0" dirty="0" smtClean="0">
                  <a:latin typeface="Calibri" pitchFamily="34" charset="0"/>
                  <a:cs typeface="Calibri" pitchFamily="34" charset="0"/>
                </a:rPr>
                <a:t> Map handler in bokeh.</a:t>
              </a:r>
            </a:p>
            <a:p>
              <a:pPr>
                <a:buFont typeface="Arial" pitchFamily="34" charset="0"/>
                <a:buChar char="•"/>
              </a:pPr>
              <a:r>
                <a:rPr lang="en-US" baseline="0" dirty="0" smtClean="0">
                  <a:latin typeface="Calibri" pitchFamily="34" charset="0"/>
                  <a:cs typeface="Calibri" pitchFamily="34" charset="0"/>
                </a:rPr>
                <a:t>Every record can be filtered on the dashboard.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baseline="0" dirty="0" smtClean="0">
                  <a:latin typeface="Calibri" pitchFamily="34" charset="0"/>
                  <a:cs typeface="Calibri" pitchFamily="34" charset="0"/>
                </a:rPr>
                <a:t>Record Type – Interdiction/Landing/Both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baseline="0" dirty="0" smtClean="0">
                  <a:latin typeface="Calibri" pitchFamily="34" charset="0"/>
                  <a:cs typeface="Calibri" pitchFamily="34" charset="0"/>
                </a:rPr>
                <a:t>Vessel Type – Raft/Go Fast/Rustic</a:t>
              </a:r>
            </a:p>
            <a:p>
              <a:pPr marL="457200" indent="-457200">
                <a:buFont typeface="+mj-lt"/>
                <a:buAutoNum type="arabicPeriod"/>
              </a:pPr>
              <a:endParaRPr lang="en-US" baseline="0" dirty="0" smtClean="0"/>
            </a:p>
            <a:p>
              <a:pPr>
                <a:buFont typeface="Arial" pitchFamily="34" charset="0"/>
                <a:buChar char="•"/>
              </a:pPr>
              <a:endParaRPr lang="en-US" baseline="0" dirty="0" smtClean="0"/>
            </a:p>
            <a:p>
              <a:pPr>
                <a:buFont typeface="Arial" pitchFamily="34" charset="0"/>
                <a:buChar char="•"/>
              </a:pPr>
              <a:endParaRPr lang="en-US" baseline="0" dirty="0" smtClean="0"/>
            </a:p>
            <a:p>
              <a:pPr>
                <a:buFont typeface="Arial" pitchFamily="34" charset="0"/>
                <a:buChar char="•"/>
              </a:pPr>
              <a:endParaRPr lang="en-US" baseline="0" dirty="0" smtClean="0"/>
            </a:p>
            <a:p>
              <a:pPr>
                <a:buFont typeface="Arial" pitchFamily="34" charset="0"/>
                <a:buChar char="•"/>
              </a:pPr>
              <a:endParaRPr lang="en-US" baseline="0" dirty="0" smtClean="0"/>
            </a:p>
            <a:p>
              <a:pPr>
                <a:buFont typeface="Arial" pitchFamily="34" charset="0"/>
                <a:buChar char="•"/>
              </a:pPr>
              <a:endParaRPr lang="en-US" baseline="0" dirty="0" smtClean="0"/>
            </a:p>
            <a:p>
              <a:pPr>
                <a:buFont typeface="Arial" pitchFamily="34" charset="0"/>
                <a:buChar char="•"/>
              </a:pPr>
              <a:endParaRPr lang="en-US" baseline="0" dirty="0" smtClean="0"/>
            </a:p>
            <a:p>
              <a:pPr>
                <a:buFont typeface="Arial" pitchFamily="34" charset="0"/>
                <a:buChar char="•"/>
              </a:pPr>
              <a:endParaRPr lang="en-US" baseline="0" dirty="0" smtClean="0"/>
            </a:p>
            <a:p>
              <a:pPr>
                <a:buFont typeface="Arial" pitchFamily="34" charset="0"/>
                <a:buChar char="•"/>
              </a:pPr>
              <a:endParaRPr lang="en-US" baseline="0" dirty="0" smtClean="0"/>
            </a:p>
            <a:p>
              <a:pPr>
                <a:buFont typeface="Arial" pitchFamily="34" charset="0"/>
                <a:buChar char="•"/>
              </a:pPr>
              <a:endParaRPr lang="en-US" baseline="0" dirty="0" smtClean="0"/>
            </a:p>
            <a:p>
              <a:pPr>
                <a:buFont typeface="Arial" pitchFamily="34" charset="0"/>
                <a:buChar char="•"/>
              </a:pPr>
              <a:endParaRPr lang="en-US" baseline="0" dirty="0" smtClean="0"/>
            </a:p>
            <a:p>
              <a:pPr>
                <a:buFont typeface="Arial" pitchFamily="34" charset="0"/>
                <a:buChar char="•"/>
              </a:pPr>
              <a:endParaRPr lang="en-US" baseline="0" dirty="0" smtClean="0"/>
            </a:p>
            <a:p>
              <a:pPr>
                <a:buFont typeface="Arial" pitchFamily="34" charset="0"/>
                <a:buChar char="•"/>
              </a:pPr>
              <a:endParaRPr lang="en-US" baseline="0" dirty="0" smtClean="0"/>
            </a:p>
            <a:p>
              <a:pPr>
                <a:buFont typeface="Arial" pitchFamily="34" charset="0"/>
                <a:buChar char="•"/>
              </a:pPr>
              <a:endParaRPr lang="en-US" dirty="0" smtClean="0"/>
            </a:p>
            <a:p>
              <a:pPr lvl="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 l="2928" t="11458" r="29136" b="4104"/>
            <a:stretch>
              <a:fillRect/>
            </a:stretch>
          </p:blipFill>
          <p:spPr bwMode="auto">
            <a:xfrm>
              <a:off x="5257800" y="27026191"/>
              <a:ext cx="6477000" cy="4368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1" name="Straight Arrow Connector 50"/>
            <p:cNvCxnSpPr/>
            <p:nvPr userDrawn="1"/>
          </p:nvCxnSpPr>
          <p:spPr bwMode="auto">
            <a:xfrm>
              <a:off x="7239000" y="29718000"/>
              <a:ext cx="22860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Box 52"/>
            <p:cNvSpPr txBox="1"/>
            <p:nvPr userDrawn="1"/>
          </p:nvSpPr>
          <p:spPr>
            <a:xfrm>
              <a:off x="6400800" y="29489400"/>
              <a:ext cx="1010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Landing site</a:t>
              </a:r>
              <a:endParaRPr lang="en-GB" sz="1200" dirty="0"/>
            </a:p>
          </p:txBody>
        </p:sp>
        <p:pic>
          <p:nvPicPr>
            <p:cNvPr id="55" name="Picture 54" descr="Isla Del Sueño.jpg"/>
            <p:cNvPicPr>
              <a:picLocks noChangeAspect="1"/>
            </p:cNvPicPr>
            <p:nvPr userDrawn="1"/>
          </p:nvPicPr>
          <p:blipFill>
            <a:blip r:embed="rId9" cstate="print"/>
            <a:stretch>
              <a:fillRect/>
            </a:stretch>
          </p:blipFill>
          <p:spPr>
            <a:xfrm rot="10800000" flipH="1" flipV="1">
              <a:off x="9753601" y="29108400"/>
              <a:ext cx="2607012" cy="2042160"/>
            </a:xfrm>
            <a:prstGeom prst="rect">
              <a:avLst/>
            </a:prstGeom>
          </p:spPr>
        </p:pic>
        <p:cxnSp>
          <p:nvCxnSpPr>
            <p:cNvPr id="57" name="Straight Arrow Connector 56"/>
            <p:cNvCxnSpPr>
              <a:stCxn id="54" idx="7"/>
            </p:cNvCxnSpPr>
            <p:nvPr userDrawn="1"/>
          </p:nvCxnSpPr>
          <p:spPr bwMode="auto">
            <a:xfrm flipV="1">
              <a:off x="8577122" y="29184600"/>
              <a:ext cx="1176478" cy="10240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54" idx="5"/>
            </p:cNvCxnSpPr>
            <p:nvPr userDrawn="1"/>
          </p:nvCxnSpPr>
          <p:spPr bwMode="auto">
            <a:xfrm>
              <a:off x="8577122" y="30370322"/>
              <a:ext cx="1176478" cy="719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Text Box 180"/>
            <p:cNvSpPr txBox="1">
              <a:spLocks noChangeArrowheads="1"/>
            </p:cNvSpPr>
            <p:nvPr userDrawn="1"/>
          </p:nvSpPr>
          <p:spPr bwMode="auto">
            <a:xfrm>
              <a:off x="5715000" y="31470600"/>
              <a:ext cx="31022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4389438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4389438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4389438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4389438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4389438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</a:rPr>
                <a:t>Figure 3. </a:t>
              </a:r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</a:rPr>
                <a:t>Migration Records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8" name="Text Box 180"/>
            <p:cNvSpPr txBox="1">
              <a:spLocks noChangeArrowheads="1"/>
            </p:cNvSpPr>
            <p:nvPr userDrawn="1"/>
          </p:nvSpPr>
          <p:spPr bwMode="auto">
            <a:xfrm>
              <a:off x="9753600" y="31527690"/>
              <a:ext cx="2667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4389438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4389438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4389438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4389438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4389438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43894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</a:rPr>
                <a:t>Figure 4. </a:t>
              </a:r>
              <a:r>
                <a:rPr lang="en-GB" sz="2000" b="1" dirty="0" smtClean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Isla Del Sueño 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</p:grpSp>
      <p:sp>
        <p:nvSpPr>
          <p:cNvPr id="71" name="Text Box 135"/>
          <p:cNvSpPr txBox="1">
            <a:spLocks noChangeArrowheads="1"/>
          </p:cNvSpPr>
          <p:nvPr userDrawn="1"/>
        </p:nvSpPr>
        <p:spPr bwMode="auto">
          <a:xfrm>
            <a:off x="14173200" y="3962400"/>
            <a:ext cx="7467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 smtClean="0">
                <a:latin typeface="Calibri" pitchFamily="34" charset="0"/>
              </a:rPr>
              <a:t>MC2-Observations</a:t>
            </a:r>
            <a:endParaRPr lang="en-US" sz="4000" b="1" dirty="0">
              <a:latin typeface="Calibri" pitchFamily="34" charset="0"/>
            </a:endParaRPr>
          </a:p>
        </p:txBody>
      </p:sp>
      <p:grpSp>
        <p:nvGrpSpPr>
          <p:cNvPr id="107" name="Group 106"/>
          <p:cNvGrpSpPr/>
          <p:nvPr userDrawn="1"/>
        </p:nvGrpSpPr>
        <p:grpSpPr>
          <a:xfrm>
            <a:off x="14097000" y="4953000"/>
            <a:ext cx="7315200" cy="11541621"/>
            <a:chOff x="14097000" y="4953000"/>
            <a:chExt cx="7315200" cy="11541621"/>
          </a:xfrm>
        </p:grpSpPr>
        <p:sp>
          <p:nvSpPr>
            <p:cNvPr id="79" name="Text Box 190"/>
            <p:cNvSpPr txBox="1">
              <a:spLocks noChangeArrowheads="1"/>
            </p:cNvSpPr>
            <p:nvPr userDrawn="1"/>
          </p:nvSpPr>
          <p:spPr bwMode="auto">
            <a:xfrm>
              <a:off x="14097000" y="4953000"/>
              <a:ext cx="7315200" cy="11541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82880" tIns="182880" rIns="182880" bIns="182880">
              <a:spAutoFit/>
            </a:bodyPr>
            <a:lstStyle/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none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u="none" dirty="0" smtClean="0">
                  <a:latin typeface="Calibri" pitchFamily="34" charset="0"/>
                </a:rPr>
                <a:t>There are lot of records</a:t>
              </a:r>
              <a:r>
                <a:rPr lang="en-US" u="none" baseline="0" dirty="0" smtClean="0">
                  <a:latin typeface="Calibri" pitchFamily="34" charset="0"/>
                </a:rPr>
                <a:t> involving deaths. The migration is not safe.</a:t>
              </a:r>
              <a:endParaRPr lang="en-US" u="none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</a:pPr>
              <a:endParaRPr lang="en-US" u="sng" dirty="0" smtClean="0">
                <a:latin typeface="Calibri" pitchFamily="34" charset="0"/>
              </a:endParaRPr>
            </a:p>
            <a:p>
              <a:pPr marL="457200" indent="-457200" defTabSz="4023067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u="sng" dirty="0" smtClean="0">
                  <a:latin typeface="Calibri" pitchFamily="34" charset="0"/>
                </a:rPr>
                <a:t>Landing pattern changes over time. Migrants move farther</a:t>
              </a:r>
              <a:r>
                <a:rPr lang="en-US" u="sng" baseline="0" dirty="0" smtClean="0">
                  <a:latin typeface="Calibri" pitchFamily="34" charset="0"/>
                </a:rPr>
                <a:t> up coast in 2006. </a:t>
              </a:r>
              <a:r>
                <a:rPr lang="en-US" u="sng" dirty="0" smtClean="0">
                  <a:latin typeface="Calibri" pitchFamily="34" charset="0"/>
                </a:rPr>
                <a:t>Then they try to move to Mexico(land route) in 2007.</a:t>
              </a:r>
            </a:p>
          </p:txBody>
        </p:sp>
        <p:grpSp>
          <p:nvGrpSpPr>
            <p:cNvPr id="84" name="Group 83"/>
            <p:cNvGrpSpPr/>
            <p:nvPr userDrawn="1"/>
          </p:nvGrpSpPr>
          <p:grpSpPr>
            <a:xfrm>
              <a:off x="14554200" y="5029200"/>
              <a:ext cx="3048000" cy="3755886"/>
              <a:chOff x="14554200" y="5029200"/>
              <a:chExt cx="3048000" cy="3755886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 userDrawn="1"/>
            </p:nvPicPr>
            <p:blipFill>
              <a:blip r:embed="rId10" cstate="print"/>
              <a:srcRect l="2928" t="16666" r="50805" b="5156"/>
              <a:stretch>
                <a:fillRect/>
              </a:stretch>
            </p:blipFill>
            <p:spPr bwMode="auto">
              <a:xfrm>
                <a:off x="14554200" y="5029200"/>
                <a:ext cx="3048000" cy="28956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75" name="Text Box 180"/>
              <p:cNvSpPr txBox="1">
                <a:spLocks noChangeArrowheads="1"/>
              </p:cNvSpPr>
              <p:nvPr userDrawn="1"/>
            </p:nvSpPr>
            <p:spPr bwMode="auto">
              <a:xfrm>
                <a:off x="14706599" y="8077200"/>
                <a:ext cx="2819401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defTabSz="4389438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389438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389438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389438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389438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38943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38943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38943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38943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Calibri" pitchFamily="34" charset="0"/>
                  </a:rPr>
                  <a:t>Figure</a:t>
                </a:r>
                <a:r>
                  <a:rPr lang="en-US" sz="2000" baseline="0" dirty="0" smtClean="0">
                    <a:solidFill>
                      <a:schemeClr val="accent1">
                        <a:lumMod val="50000"/>
                      </a:schemeClr>
                    </a:solidFill>
                    <a:latin typeface="Calibri" pitchFamily="34" charset="0"/>
                  </a:rPr>
                  <a:t> 5. (No deaths)-7229 records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85" name="Group 84"/>
            <p:cNvGrpSpPr/>
            <p:nvPr userDrawn="1"/>
          </p:nvGrpSpPr>
          <p:grpSpPr>
            <a:xfrm>
              <a:off x="18135600" y="5105400"/>
              <a:ext cx="2971800" cy="3603486"/>
              <a:chOff x="18135600" y="5105400"/>
              <a:chExt cx="2971800" cy="3603486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 userDrawn="1"/>
            </p:nvPicPr>
            <p:blipFill>
              <a:blip r:embed="rId11" cstate="print"/>
              <a:srcRect l="4319" t="15625" r="51757" b="4167"/>
              <a:stretch>
                <a:fillRect/>
              </a:stretch>
            </p:blipFill>
            <p:spPr bwMode="auto">
              <a:xfrm>
                <a:off x="18135600" y="5105400"/>
                <a:ext cx="2895600" cy="28194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76" name="Text Box 180"/>
              <p:cNvSpPr txBox="1">
                <a:spLocks noChangeArrowheads="1"/>
              </p:cNvSpPr>
              <p:nvPr userDrawn="1"/>
            </p:nvSpPr>
            <p:spPr bwMode="auto">
              <a:xfrm>
                <a:off x="18211800" y="8001000"/>
                <a:ext cx="2895600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defTabSz="4389438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4389438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4389438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4389438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4389438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438943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438943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438943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438943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Calibri" pitchFamily="34" charset="0"/>
                  </a:rPr>
                  <a:t>Figure</a:t>
                </a:r>
                <a:r>
                  <a:rPr lang="en-US" sz="2000" baseline="0" dirty="0" smtClean="0">
                    <a:solidFill>
                      <a:schemeClr val="accent1">
                        <a:lumMod val="50000"/>
                      </a:schemeClr>
                    </a:solidFill>
                    <a:latin typeface="Calibri" pitchFamily="34" charset="0"/>
                  </a:rPr>
                  <a:t> 6. (1 or more deaths) – 1143 records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0" name="Group 89"/>
            <p:cNvGrpSpPr/>
            <p:nvPr userDrawn="1"/>
          </p:nvGrpSpPr>
          <p:grpSpPr>
            <a:xfrm>
              <a:off x="14458950" y="9677400"/>
              <a:ext cx="3143250" cy="2286001"/>
              <a:chOff x="14611350" y="9677400"/>
              <a:chExt cx="3143250" cy="2286001"/>
            </a:xfrm>
          </p:grpSpPr>
          <p:pic>
            <p:nvPicPr>
              <p:cNvPr id="4" name="Picture 8"/>
              <p:cNvPicPr>
                <a:picLocks noChangeAspect="1" noChangeArrowheads="1"/>
              </p:cNvPicPr>
              <p:nvPr userDrawn="1"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14611350" y="9677400"/>
                <a:ext cx="3143250" cy="22860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7" name="TextBox 86"/>
              <p:cNvSpPr txBox="1"/>
              <p:nvPr userDrawn="1"/>
            </p:nvSpPr>
            <p:spPr>
              <a:xfrm>
                <a:off x="14782800" y="9906000"/>
                <a:ext cx="37221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GB" dirty="0"/>
              </a:p>
            </p:txBody>
          </p:sp>
        </p:grpSp>
        <p:grpSp>
          <p:nvGrpSpPr>
            <p:cNvPr id="91" name="Group 90"/>
            <p:cNvGrpSpPr/>
            <p:nvPr userDrawn="1"/>
          </p:nvGrpSpPr>
          <p:grpSpPr>
            <a:xfrm>
              <a:off x="14478000" y="12192000"/>
              <a:ext cx="3117483" cy="2514600"/>
              <a:chOff x="14401800" y="12192000"/>
              <a:chExt cx="3117483" cy="2514600"/>
            </a:xfrm>
          </p:grpSpPr>
          <p:pic>
            <p:nvPicPr>
              <p:cNvPr id="3" name="Picture 7"/>
              <p:cNvPicPr>
                <a:picLocks noChangeAspect="1" noChangeArrowheads="1"/>
              </p:cNvPicPr>
              <p:nvPr userDrawn="1"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14401800" y="12192000"/>
                <a:ext cx="3117483" cy="2514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8" name="TextBox 87"/>
              <p:cNvSpPr txBox="1"/>
              <p:nvPr userDrawn="1"/>
            </p:nvSpPr>
            <p:spPr>
              <a:xfrm>
                <a:off x="14715382" y="12446913"/>
                <a:ext cx="37221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GB" dirty="0"/>
              </a:p>
            </p:txBody>
          </p:sp>
        </p:grpSp>
        <p:grpSp>
          <p:nvGrpSpPr>
            <p:cNvPr id="92" name="Group 91"/>
            <p:cNvGrpSpPr/>
            <p:nvPr userDrawn="1"/>
          </p:nvGrpSpPr>
          <p:grpSpPr>
            <a:xfrm>
              <a:off x="17830800" y="9753600"/>
              <a:ext cx="3276600" cy="4811111"/>
              <a:chOff x="17830800" y="9753600"/>
              <a:chExt cx="3276600" cy="4811111"/>
            </a:xfrm>
          </p:grpSpPr>
          <p:grpSp>
            <p:nvGrpSpPr>
              <p:cNvPr id="82" name="Group 81"/>
              <p:cNvGrpSpPr/>
              <p:nvPr userDrawn="1"/>
            </p:nvGrpSpPr>
            <p:grpSpPr>
              <a:xfrm>
                <a:off x="17830800" y="9753600"/>
                <a:ext cx="3276600" cy="4811111"/>
                <a:chOff x="14554200" y="7391400"/>
                <a:chExt cx="3276600" cy="4811111"/>
              </a:xfrm>
            </p:grpSpPr>
            <p:pic>
              <p:nvPicPr>
                <p:cNvPr id="1030" name="Picture 6"/>
                <p:cNvPicPr>
                  <a:picLocks noChangeAspect="1" noChangeArrowheads="1"/>
                </p:cNvPicPr>
                <p:nvPr userDrawn="1"/>
              </p:nvPicPr>
              <p:blipFill>
                <a:blip r:embed="rId14" cstate="print"/>
                <a:srcRect b="23131"/>
                <a:stretch>
                  <a:fillRect/>
                </a:stretch>
              </p:blipFill>
              <p:spPr bwMode="auto">
                <a:xfrm>
                  <a:off x="14630400" y="9774621"/>
                  <a:ext cx="3200400" cy="24278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8" name="TextBox 77"/>
                <p:cNvSpPr txBox="1"/>
                <p:nvPr userDrawn="1"/>
              </p:nvSpPr>
              <p:spPr>
                <a:xfrm>
                  <a:off x="14554200" y="7391400"/>
                  <a:ext cx="2438400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libri" pitchFamily="34" charset="0"/>
                      <a:cs typeface="Calibri" pitchFamily="34" charset="0"/>
                    </a:rPr>
                    <a:t>Successful Landings (June-Aug period )</a:t>
                  </a:r>
                </a:p>
                <a:p>
                  <a:pPr marL="457200" indent="-457200">
                    <a:buAutoNum type="alphaUcPeriod"/>
                  </a:pPr>
                  <a:r>
                    <a:rPr lang="en-US" sz="20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libri" pitchFamily="34" charset="0"/>
                      <a:cs typeface="Calibri" pitchFamily="34" charset="0"/>
                    </a:rPr>
                    <a:t>2005</a:t>
                  </a:r>
                </a:p>
                <a:p>
                  <a:pPr marL="457200" indent="-457200">
                    <a:buAutoNum type="alphaUcPeriod"/>
                  </a:pPr>
                  <a:r>
                    <a:rPr lang="en-US" sz="20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libri" pitchFamily="34" charset="0"/>
                      <a:cs typeface="Calibri" pitchFamily="34" charset="0"/>
                    </a:rPr>
                    <a:t>2006</a:t>
                  </a:r>
                </a:p>
                <a:p>
                  <a:pPr marL="457200" indent="-457200">
                    <a:buAutoNum type="alphaUcPeriod"/>
                  </a:pPr>
                  <a:r>
                    <a:rPr lang="en-US" sz="20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libri" pitchFamily="34" charset="0"/>
                      <a:cs typeface="Calibri" pitchFamily="34" charset="0"/>
                    </a:rPr>
                    <a:t>2007</a:t>
                  </a:r>
                  <a:endParaRPr lang="en-GB" sz="2000" dirty="0">
                    <a:solidFill>
                      <a:schemeClr val="accent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89" name="TextBox 88"/>
              <p:cNvSpPr txBox="1"/>
              <p:nvPr userDrawn="1"/>
            </p:nvSpPr>
            <p:spPr>
              <a:xfrm>
                <a:off x="18280752" y="12420600"/>
                <a:ext cx="38824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GB" dirty="0"/>
              </a:p>
            </p:txBody>
          </p:sp>
        </p:grpSp>
      </p:grpSp>
      <p:sp>
        <p:nvSpPr>
          <p:cNvPr id="93" name="Text Box 135"/>
          <p:cNvSpPr txBox="1">
            <a:spLocks noChangeArrowheads="1"/>
          </p:cNvSpPr>
          <p:nvPr userDrawn="1"/>
        </p:nvSpPr>
        <p:spPr bwMode="auto">
          <a:xfrm>
            <a:off x="14020800" y="16764000"/>
            <a:ext cx="7467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 smtClean="0">
                <a:latin typeface="Calibri" pitchFamily="34" charset="0"/>
              </a:rPr>
              <a:t>Mini-Challenge 3 (Cell records)</a:t>
            </a:r>
            <a:endParaRPr lang="en-US" sz="4000" b="1" dirty="0">
              <a:latin typeface="Calibri" pitchFamily="34" charset="0"/>
            </a:endParaRPr>
          </a:p>
        </p:txBody>
      </p:sp>
      <p:sp>
        <p:nvSpPr>
          <p:cNvPr id="94" name="Text Box 190"/>
          <p:cNvSpPr txBox="1">
            <a:spLocks noChangeArrowheads="1"/>
          </p:cNvSpPr>
          <p:nvPr userDrawn="1"/>
        </p:nvSpPr>
        <p:spPr bwMode="auto">
          <a:xfrm>
            <a:off x="14020800" y="17907000"/>
            <a:ext cx="7391400" cy="14325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Cell phone records are given (From/To, Date/Time, Duration, ID</a:t>
            </a:r>
            <a:r>
              <a:rPr lang="en-US" baseline="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Have to find some pattern and identify the ‘Vidro/Catalano’ network.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Vidro</a:t>
            </a:r>
            <a:r>
              <a:rPr lang="en-US" baseline="0" dirty="0" smtClean="0">
                <a:latin typeface="Calibri" pitchFamily="34" charset="0"/>
                <a:cs typeface="Calibri" pitchFamily="34" charset="0"/>
              </a:rPr>
              <a:t> ID-200 given.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i="1" u="sng" baseline="0" dirty="0" smtClean="0">
                <a:latin typeface="Calibri" pitchFamily="34" charset="0"/>
                <a:cs typeface="Calibri" pitchFamily="34" charset="0"/>
              </a:rPr>
              <a:t>Approach:</a:t>
            </a:r>
          </a:p>
          <a:p>
            <a:pPr>
              <a:buFont typeface="Arial" pitchFamily="34" charset="0"/>
              <a:buNone/>
            </a:pPr>
            <a:r>
              <a:rPr lang="en-US" i="0" u="none" baseline="0" dirty="0" smtClean="0">
                <a:latin typeface="Calibri" pitchFamily="34" charset="0"/>
                <a:cs typeface="Calibri" pitchFamily="34" charset="0"/>
              </a:rPr>
              <a:t>Narrow down callers related to ID 200. Use network graph and find patterns.</a:t>
            </a:r>
          </a:p>
          <a:p>
            <a:pPr>
              <a:buFont typeface="Arial" pitchFamily="34" charset="0"/>
              <a:buNone/>
            </a:pPr>
            <a:r>
              <a:rPr lang="en-US" i="0" u="sng" baseline="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i="0" u="sng" baseline="0" dirty="0" smtClean="0">
                <a:latin typeface="Calibri" pitchFamily="34" charset="0"/>
                <a:cs typeface="Calibri" pitchFamily="34" charset="0"/>
              </a:rPr>
            </a:br>
            <a:r>
              <a:rPr lang="en-US" i="0" u="sng" baseline="0" dirty="0" smtClean="0">
                <a:latin typeface="Calibri" pitchFamily="34" charset="0"/>
                <a:cs typeface="Calibri" pitchFamily="34" charset="0"/>
              </a:rPr>
              <a:t>Visualization 1: Scatter plot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baseline="0" dirty="0" smtClean="0"/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IDs in contact with 200: 1,5,2,3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Make graph of all the calls from/to 1,5,2,3,200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Day</a:t>
            </a:r>
            <a:r>
              <a:rPr lang="en-US" baseline="0" dirty="0" smtClean="0">
                <a:solidFill>
                  <a:prstClr val="black"/>
                </a:solidFill>
                <a:latin typeface="Calibri" pitchFamily="34" charset="0"/>
              </a:rPr>
              <a:t> 8 had almost no activity from any of 5 targeted callers.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baseline="0" dirty="0" smtClean="0">
                <a:solidFill>
                  <a:prstClr val="black"/>
                </a:solidFill>
                <a:latin typeface="Calibri" pitchFamily="34" charset="0"/>
              </a:rPr>
              <a:t>Possibility – Catalano/Vidro family stopped using these cell phones after 1 week.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baseline="0" dirty="0" smtClean="0">
                <a:solidFill>
                  <a:prstClr val="black"/>
                </a:solidFill>
                <a:latin typeface="Calibri" pitchFamily="34" charset="0"/>
              </a:rPr>
              <a:t>ID 1 is most active. It operated the whole network.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baseline="0" dirty="0" smtClean="0">
              <a:solidFill>
                <a:prstClr val="black"/>
              </a:solidFill>
              <a:latin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baseline="0" dirty="0" smtClean="0">
              <a:solidFill>
                <a:prstClr val="black"/>
              </a:solidFill>
              <a:latin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baseline="0" dirty="0" smtClean="0">
              <a:solidFill>
                <a:prstClr val="black"/>
              </a:solidFill>
              <a:latin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baseline="0" dirty="0" smtClean="0">
              <a:solidFill>
                <a:prstClr val="black"/>
              </a:solidFill>
              <a:latin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baseline="0" dirty="0" smtClean="0">
              <a:solidFill>
                <a:prstClr val="black"/>
              </a:solidFill>
              <a:latin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baseline="0" dirty="0" smtClean="0">
              <a:solidFill>
                <a:prstClr val="black"/>
              </a:solidFill>
              <a:latin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baseline="0" dirty="0" smtClean="0">
              <a:solidFill>
                <a:prstClr val="black"/>
              </a:solidFill>
              <a:latin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 l="1757" t="11458" r="29722" b="6250"/>
          <a:stretch>
            <a:fillRect/>
          </a:stretch>
        </p:blipFill>
        <p:spPr bwMode="auto">
          <a:xfrm>
            <a:off x="14020800" y="21869400"/>
            <a:ext cx="366386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Oval 95"/>
          <p:cNvSpPr/>
          <p:nvPr userDrawn="1"/>
        </p:nvSpPr>
        <p:spPr bwMode="auto">
          <a:xfrm>
            <a:off x="15773400" y="22021800"/>
            <a:ext cx="228600" cy="1981200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7" name="Picture 3"/>
          <p:cNvPicPr>
            <a:picLocks noChangeAspect="1" noChangeArrowheads="1"/>
          </p:cNvPicPr>
          <p:nvPr userDrawn="1"/>
        </p:nvPicPr>
        <p:blipFill>
          <a:blip r:embed="rId16" cstate="print"/>
          <a:srcRect t="11458" r="21523" b="3125"/>
          <a:stretch>
            <a:fillRect/>
          </a:stretch>
        </p:blipFill>
        <p:spPr bwMode="auto">
          <a:xfrm>
            <a:off x="17830800" y="21869400"/>
            <a:ext cx="3338977" cy="215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TextBox 97"/>
          <p:cNvSpPr txBox="1"/>
          <p:nvPr userDrawn="1"/>
        </p:nvSpPr>
        <p:spPr>
          <a:xfrm>
            <a:off x="7162800" y="4267200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99" name="TextBox 98"/>
          <p:cNvSpPr txBox="1"/>
          <p:nvPr userDrawn="1"/>
        </p:nvSpPr>
        <p:spPr>
          <a:xfrm>
            <a:off x="17830800" y="21412200"/>
            <a:ext cx="36619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Calibri" pitchFamily="34" charset="0"/>
                <a:cs typeface="Calibri" pitchFamily="34" charset="0"/>
              </a:rPr>
              <a:t>Visualization 2:Network Graph</a:t>
            </a:r>
            <a:endParaRPr lang="en-GB" u="sng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4325600" y="25222200"/>
            <a:ext cx="3429000" cy="2259687"/>
            <a:chOff x="14325600" y="25222200"/>
            <a:chExt cx="3429000" cy="2259687"/>
          </a:xfrm>
        </p:grpSpPr>
        <p:pic>
          <p:nvPicPr>
            <p:cNvPr id="1034" name="Picture 10"/>
            <p:cNvPicPr>
              <a:picLocks noChangeAspect="1" noChangeArrowheads="1"/>
            </p:cNvPicPr>
            <p:nvPr userDrawn="1"/>
          </p:nvPicPr>
          <p:blipFill>
            <a:blip r:embed="rId17" cstate="print"/>
            <a:srcRect l="14861" t="27083" r="20717" b="11458"/>
            <a:stretch>
              <a:fillRect/>
            </a:stretch>
          </p:blipFill>
          <p:spPr bwMode="auto">
            <a:xfrm>
              <a:off x="14325600" y="25222200"/>
              <a:ext cx="3429000" cy="1839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01"/>
            <p:cNvSpPr txBox="1"/>
            <p:nvPr userDrawn="1"/>
          </p:nvSpPr>
          <p:spPr>
            <a:xfrm>
              <a:off x="15392400" y="27051000"/>
              <a:ext cx="10514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Day 1-7</a:t>
              </a:r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5" name="Group 104"/>
          <p:cNvGrpSpPr/>
          <p:nvPr userDrawn="1"/>
        </p:nvGrpSpPr>
        <p:grpSpPr>
          <a:xfrm>
            <a:off x="17847778" y="25222200"/>
            <a:ext cx="3259622" cy="2259687"/>
            <a:chOff x="17847778" y="25222200"/>
            <a:chExt cx="3259622" cy="2259687"/>
          </a:xfrm>
        </p:grpSpPr>
        <p:pic>
          <p:nvPicPr>
            <p:cNvPr id="5" name="Picture 9"/>
            <p:cNvPicPr>
              <a:picLocks noChangeAspect="1" noChangeArrowheads="1"/>
            </p:cNvPicPr>
            <p:nvPr userDrawn="1"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17847778" y="25222200"/>
              <a:ext cx="3259622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" name="TextBox 102"/>
            <p:cNvSpPr txBox="1"/>
            <p:nvPr userDrawn="1"/>
          </p:nvSpPr>
          <p:spPr>
            <a:xfrm>
              <a:off x="19126200" y="27051000"/>
              <a:ext cx="8222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Day 8</a:t>
              </a:r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19" cstate="print"/>
          <a:srcRect l="16032" t="25000" r="23646" b="15625"/>
          <a:stretch>
            <a:fillRect/>
          </a:stretch>
        </p:blipFill>
        <p:spPr bwMode="auto">
          <a:xfrm>
            <a:off x="14630400" y="28879800"/>
            <a:ext cx="5181600" cy="286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107" descr="UMass Wordmark Vertical (RGB-color)1500pxwide@72.jpg"/>
          <p:cNvPicPr>
            <a:picLocks noChangeAspect="1"/>
          </p:cNvPicPr>
          <p:nvPr userDrawn="1"/>
        </p:nvPicPr>
        <p:blipFill>
          <a:blip r:embed="rId20" cstate="print"/>
          <a:stretch>
            <a:fillRect/>
          </a:stretch>
        </p:blipFill>
        <p:spPr>
          <a:xfrm>
            <a:off x="762000" y="2362200"/>
            <a:ext cx="3124200" cy="1282150"/>
          </a:xfrm>
          <a:prstGeom prst="rect">
            <a:avLst/>
          </a:prstGeom>
        </p:spPr>
      </p:pic>
      <p:pic>
        <p:nvPicPr>
          <p:cNvPr id="109" name="Picture 108" descr="seals_NEW_watermark.jpeg"/>
          <p:cNvPicPr>
            <a:picLocks noChangeAspect="1"/>
          </p:cNvPicPr>
          <p:nvPr userDrawn="1"/>
        </p:nvPicPr>
        <p:blipFill>
          <a:blip r:embed="rId21" cstate="print"/>
          <a:srcRect l="2000" r="53429"/>
          <a:stretch>
            <a:fillRect/>
          </a:stretch>
        </p:blipFill>
        <p:spPr>
          <a:xfrm>
            <a:off x="609600" y="0"/>
            <a:ext cx="3962400" cy="3860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Text Box 122"/>
          <p:cNvSpPr txBox="1">
            <a:spLocks noChangeArrowheads="1"/>
          </p:cNvSpPr>
          <p:nvPr/>
        </p:nvSpPr>
        <p:spPr bwMode="auto">
          <a:xfrm>
            <a:off x="3655484" y="2"/>
            <a:ext cx="1828165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82880" rIns="182880" bIns="18288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Calibri" pitchFamily="34" charset="0"/>
              </a:rPr>
              <a:t>690V-abhsinghal</a:t>
            </a:r>
          </a:p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Calibri" pitchFamily="34" charset="0"/>
              </a:rPr>
              <a:t>2008 VAST Challenge</a:t>
            </a:r>
            <a:endParaRPr lang="en-US" sz="66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Genigraphics 800.790.4001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Genigraphics 800.790.4001</dc:creator>
  <dc:description>To order poster prints visit us at www.genigraphics.com</dc:description>
  <cp:lastModifiedBy>abhishek</cp:lastModifiedBy>
  <cp:revision>99</cp:revision>
  <dcterms:created xsi:type="dcterms:W3CDTF">2008-05-03T03:01:56Z</dcterms:created>
  <dcterms:modified xsi:type="dcterms:W3CDTF">2017-12-15T04:33:57Z</dcterms:modified>
</cp:coreProperties>
</file>