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56" r:id="rId2"/>
    <p:sldId id="257" r:id="rId3"/>
    <p:sldId id="268" r:id="rId4"/>
    <p:sldId id="258" r:id="rId5"/>
    <p:sldId id="277" r:id="rId6"/>
    <p:sldId id="259" r:id="rId7"/>
    <p:sldId id="260" r:id="rId8"/>
    <p:sldId id="269" r:id="rId9"/>
    <p:sldId id="270" r:id="rId10"/>
    <p:sldId id="271" r:id="rId11"/>
    <p:sldId id="261" r:id="rId12"/>
    <p:sldId id="263" r:id="rId13"/>
    <p:sldId id="264" r:id="rId14"/>
    <p:sldId id="272" r:id="rId15"/>
    <p:sldId id="262" r:id="rId16"/>
    <p:sldId id="273" r:id="rId17"/>
    <p:sldId id="274" r:id="rId18"/>
    <p:sldId id="275" r:id="rId19"/>
    <p:sldId id="276" r:id="rId20"/>
    <p:sldId id="278" r:id="rId21"/>
    <p:sldId id="279"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921F065-529B-4EE1-8D2C-36E82BC15D95}">
          <p14:sldIdLst>
            <p14:sldId id="256"/>
            <p14:sldId id="257"/>
            <p14:sldId id="268"/>
            <p14:sldId id="258"/>
            <p14:sldId id="277"/>
            <p14:sldId id="259"/>
            <p14:sldId id="260"/>
            <p14:sldId id="269"/>
            <p14:sldId id="270"/>
            <p14:sldId id="271"/>
            <p14:sldId id="261"/>
            <p14:sldId id="263"/>
            <p14:sldId id="264"/>
            <p14:sldId id="272"/>
            <p14:sldId id="262"/>
            <p14:sldId id="273"/>
            <p14:sldId id="274"/>
            <p14:sldId id="275"/>
            <p14:sldId id="276"/>
            <p14:sldId id="278"/>
            <p14:sldId id="279"/>
            <p14:sldId id="2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47" d="100"/>
          <a:sy n="47" d="100"/>
        </p:scale>
        <p:origin x="957" y="-99"/>
      </p:cViewPr>
      <p:guideLst/>
    </p:cSldViewPr>
  </p:slideViewPr>
  <p:notesTextViewPr>
    <p:cViewPr>
      <p:scale>
        <a:sx n="1" d="1"/>
        <a:sy n="1" d="1"/>
      </p:scale>
      <p:origin x="0" y="0"/>
    </p:cViewPr>
  </p:notesTextViewPr>
  <p:notesViewPr>
    <p:cSldViewPr snapToGrid="0">
      <p:cViewPr varScale="1">
        <p:scale>
          <a:sx n="39" d="100"/>
          <a:sy n="39" d="100"/>
        </p:scale>
        <p:origin x="1550" y="4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A51824-943D-4B5F-968A-0AAEF0C16665}" type="datetimeFigureOut">
              <a:rPr lang="en-US" smtClean="0"/>
              <a:t>4/2/2025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8E5162-00B6-4B38-8B75-263A8C4EC15C}" type="slidenum">
              <a:rPr lang="en-US" smtClean="0"/>
              <a:t>‹#›</a:t>
            </a:fld>
            <a:endParaRPr lang="en-US"/>
          </a:p>
        </p:txBody>
      </p:sp>
    </p:spTree>
    <p:extLst>
      <p:ext uri="{BB962C8B-B14F-4D97-AF65-F5344CB8AC3E}">
        <p14:creationId xmlns:p14="http://schemas.microsoft.com/office/powerpoint/2010/main" val="2654827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8CD491-7DE2-4D9E-ACCF-21085DB34C30}"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0AF22-EDDB-43CF-B058-4E1DEFC2184A}" type="slidenum">
              <a:rPr lang="en-IN" smtClean="0"/>
              <a:t>‹#›</a:t>
            </a:fld>
            <a:endParaRPr lang="en-IN"/>
          </a:p>
        </p:txBody>
      </p:sp>
    </p:spTree>
    <p:extLst>
      <p:ext uri="{BB962C8B-B14F-4D97-AF65-F5344CB8AC3E}">
        <p14:creationId xmlns:p14="http://schemas.microsoft.com/office/powerpoint/2010/main" val="3184102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CD491-7DE2-4D9E-ACCF-21085DB34C30}"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0AF22-EDDB-43CF-B058-4E1DEFC2184A}" type="slidenum">
              <a:rPr lang="en-IN" smtClean="0"/>
              <a:t>‹#›</a:t>
            </a:fld>
            <a:endParaRPr lang="en-IN"/>
          </a:p>
        </p:txBody>
      </p:sp>
    </p:spTree>
    <p:extLst>
      <p:ext uri="{BB962C8B-B14F-4D97-AF65-F5344CB8AC3E}">
        <p14:creationId xmlns:p14="http://schemas.microsoft.com/office/powerpoint/2010/main" val="179844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CD491-7DE2-4D9E-ACCF-21085DB34C30}"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0AF22-EDDB-43CF-B058-4E1DEFC2184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24621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CD491-7DE2-4D9E-ACCF-21085DB34C30}"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0AF22-EDDB-43CF-B058-4E1DEFC2184A}" type="slidenum">
              <a:rPr lang="en-IN" smtClean="0"/>
              <a:t>‹#›</a:t>
            </a:fld>
            <a:endParaRPr lang="en-IN"/>
          </a:p>
        </p:txBody>
      </p:sp>
    </p:spTree>
    <p:extLst>
      <p:ext uri="{BB962C8B-B14F-4D97-AF65-F5344CB8AC3E}">
        <p14:creationId xmlns:p14="http://schemas.microsoft.com/office/powerpoint/2010/main" val="895842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CD491-7DE2-4D9E-ACCF-21085DB34C30}"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0AF22-EDDB-43CF-B058-4E1DEFC2184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1828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CD491-7DE2-4D9E-ACCF-21085DB34C30}"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0AF22-EDDB-43CF-B058-4E1DEFC2184A}" type="slidenum">
              <a:rPr lang="en-IN" smtClean="0"/>
              <a:t>‹#›</a:t>
            </a:fld>
            <a:endParaRPr lang="en-IN"/>
          </a:p>
        </p:txBody>
      </p:sp>
    </p:spTree>
    <p:extLst>
      <p:ext uri="{BB962C8B-B14F-4D97-AF65-F5344CB8AC3E}">
        <p14:creationId xmlns:p14="http://schemas.microsoft.com/office/powerpoint/2010/main" val="31636616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CD491-7DE2-4D9E-ACCF-21085DB34C30}"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0AF22-EDDB-43CF-B058-4E1DEFC2184A}" type="slidenum">
              <a:rPr lang="en-IN" smtClean="0"/>
              <a:t>‹#›</a:t>
            </a:fld>
            <a:endParaRPr lang="en-IN"/>
          </a:p>
        </p:txBody>
      </p:sp>
    </p:spTree>
    <p:extLst>
      <p:ext uri="{BB962C8B-B14F-4D97-AF65-F5344CB8AC3E}">
        <p14:creationId xmlns:p14="http://schemas.microsoft.com/office/powerpoint/2010/main" val="1078347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CD491-7DE2-4D9E-ACCF-21085DB34C30}"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0AF22-EDDB-43CF-B058-4E1DEFC2184A}" type="slidenum">
              <a:rPr lang="en-IN" smtClean="0"/>
              <a:t>‹#›</a:t>
            </a:fld>
            <a:endParaRPr lang="en-IN"/>
          </a:p>
        </p:txBody>
      </p:sp>
    </p:spTree>
    <p:extLst>
      <p:ext uri="{BB962C8B-B14F-4D97-AF65-F5344CB8AC3E}">
        <p14:creationId xmlns:p14="http://schemas.microsoft.com/office/powerpoint/2010/main" val="2415281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8CD491-7DE2-4D9E-ACCF-21085DB34C30}"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0AF22-EDDB-43CF-B058-4E1DEFC2184A}" type="slidenum">
              <a:rPr lang="en-IN" smtClean="0"/>
              <a:t>‹#›</a:t>
            </a:fld>
            <a:endParaRPr lang="en-IN"/>
          </a:p>
        </p:txBody>
      </p:sp>
    </p:spTree>
    <p:extLst>
      <p:ext uri="{BB962C8B-B14F-4D97-AF65-F5344CB8AC3E}">
        <p14:creationId xmlns:p14="http://schemas.microsoft.com/office/powerpoint/2010/main" val="299359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8CD491-7DE2-4D9E-ACCF-21085DB34C30}"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0AF22-EDDB-43CF-B058-4E1DEFC2184A}" type="slidenum">
              <a:rPr lang="en-IN" smtClean="0"/>
              <a:t>‹#›</a:t>
            </a:fld>
            <a:endParaRPr lang="en-IN"/>
          </a:p>
        </p:txBody>
      </p:sp>
    </p:spTree>
    <p:extLst>
      <p:ext uri="{BB962C8B-B14F-4D97-AF65-F5344CB8AC3E}">
        <p14:creationId xmlns:p14="http://schemas.microsoft.com/office/powerpoint/2010/main" val="1164160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8CD491-7DE2-4D9E-ACCF-21085DB34C30}" type="datetimeFigureOut">
              <a:rPr lang="en-IN" smtClean="0"/>
              <a:t>02-04-2025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80AF22-EDDB-43CF-B058-4E1DEFC2184A}" type="slidenum">
              <a:rPr lang="en-IN" smtClean="0"/>
              <a:t>‹#›</a:t>
            </a:fld>
            <a:endParaRPr lang="en-IN"/>
          </a:p>
        </p:txBody>
      </p:sp>
    </p:spTree>
    <p:extLst>
      <p:ext uri="{BB962C8B-B14F-4D97-AF65-F5344CB8AC3E}">
        <p14:creationId xmlns:p14="http://schemas.microsoft.com/office/powerpoint/2010/main" val="2668878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8CD491-7DE2-4D9E-ACCF-21085DB34C30}" type="datetimeFigureOut">
              <a:rPr lang="en-IN" smtClean="0"/>
              <a:t>02-04-2025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80AF22-EDDB-43CF-B058-4E1DEFC2184A}" type="slidenum">
              <a:rPr lang="en-IN" smtClean="0"/>
              <a:t>‹#›</a:t>
            </a:fld>
            <a:endParaRPr lang="en-IN"/>
          </a:p>
        </p:txBody>
      </p:sp>
    </p:spTree>
    <p:extLst>
      <p:ext uri="{BB962C8B-B14F-4D97-AF65-F5344CB8AC3E}">
        <p14:creationId xmlns:p14="http://schemas.microsoft.com/office/powerpoint/2010/main" val="2038682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8CD491-7DE2-4D9E-ACCF-21085DB34C30}" type="datetimeFigureOut">
              <a:rPr lang="en-IN" smtClean="0"/>
              <a:t>02-04-2025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80AF22-EDDB-43CF-B058-4E1DEFC2184A}" type="slidenum">
              <a:rPr lang="en-IN" smtClean="0"/>
              <a:t>‹#›</a:t>
            </a:fld>
            <a:endParaRPr lang="en-IN"/>
          </a:p>
        </p:txBody>
      </p:sp>
    </p:spTree>
    <p:extLst>
      <p:ext uri="{BB962C8B-B14F-4D97-AF65-F5344CB8AC3E}">
        <p14:creationId xmlns:p14="http://schemas.microsoft.com/office/powerpoint/2010/main" val="659944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8CD491-7DE2-4D9E-ACCF-21085DB34C30}" type="datetimeFigureOut">
              <a:rPr lang="en-IN" smtClean="0"/>
              <a:t>02-04-2025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80AF22-EDDB-43CF-B058-4E1DEFC2184A}" type="slidenum">
              <a:rPr lang="en-IN" smtClean="0"/>
              <a:t>‹#›</a:t>
            </a:fld>
            <a:endParaRPr lang="en-IN"/>
          </a:p>
        </p:txBody>
      </p:sp>
    </p:spTree>
    <p:extLst>
      <p:ext uri="{BB962C8B-B14F-4D97-AF65-F5344CB8AC3E}">
        <p14:creationId xmlns:p14="http://schemas.microsoft.com/office/powerpoint/2010/main" val="331633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8CD491-7DE2-4D9E-ACCF-21085DB34C30}" type="datetimeFigureOut">
              <a:rPr lang="en-IN" smtClean="0"/>
              <a:t>02-04-2025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80AF22-EDDB-43CF-B058-4E1DEFC2184A}" type="slidenum">
              <a:rPr lang="en-IN" smtClean="0"/>
              <a:t>‹#›</a:t>
            </a:fld>
            <a:endParaRPr lang="en-IN"/>
          </a:p>
        </p:txBody>
      </p:sp>
    </p:spTree>
    <p:extLst>
      <p:ext uri="{BB962C8B-B14F-4D97-AF65-F5344CB8AC3E}">
        <p14:creationId xmlns:p14="http://schemas.microsoft.com/office/powerpoint/2010/main" val="2621317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8CD491-7DE2-4D9E-ACCF-21085DB34C30}" type="datetimeFigureOut">
              <a:rPr lang="en-IN" smtClean="0"/>
              <a:t>02-04-2025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80AF22-EDDB-43CF-B058-4E1DEFC2184A}" type="slidenum">
              <a:rPr lang="en-IN" smtClean="0"/>
              <a:t>‹#›</a:t>
            </a:fld>
            <a:endParaRPr lang="en-IN"/>
          </a:p>
        </p:txBody>
      </p:sp>
    </p:spTree>
    <p:extLst>
      <p:ext uri="{BB962C8B-B14F-4D97-AF65-F5344CB8AC3E}">
        <p14:creationId xmlns:p14="http://schemas.microsoft.com/office/powerpoint/2010/main" val="277253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8CD491-7DE2-4D9E-ACCF-21085DB34C30}" type="datetimeFigureOut">
              <a:rPr lang="en-IN" smtClean="0"/>
              <a:t>02-04-2025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80AF22-EDDB-43CF-B058-4E1DEFC2184A}" type="slidenum">
              <a:rPr lang="en-IN" smtClean="0"/>
              <a:t>‹#›</a:t>
            </a:fld>
            <a:endParaRPr lang="en-IN"/>
          </a:p>
        </p:txBody>
      </p:sp>
    </p:spTree>
    <p:extLst>
      <p:ext uri="{BB962C8B-B14F-4D97-AF65-F5344CB8AC3E}">
        <p14:creationId xmlns:p14="http://schemas.microsoft.com/office/powerpoint/2010/main" val="90421704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F52506-EC00-D55B-4B85-1F0C9F765F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951" y="369999"/>
            <a:ext cx="1900329" cy="856192"/>
          </a:xfrm>
          <a:prstGeom prst="rect">
            <a:avLst/>
          </a:prstGeom>
        </p:spPr>
      </p:pic>
      <p:sp>
        <p:nvSpPr>
          <p:cNvPr id="5" name="Rectangle 4">
            <a:extLst>
              <a:ext uri="{FF2B5EF4-FFF2-40B4-BE49-F238E27FC236}">
                <a16:creationId xmlns:a16="http://schemas.microsoft.com/office/drawing/2014/main" id="{CE885BC6-BB03-EEEF-2F37-50149B40C9DA}"/>
              </a:ext>
            </a:extLst>
          </p:cNvPr>
          <p:cNvSpPr/>
          <p:nvPr/>
        </p:nvSpPr>
        <p:spPr>
          <a:xfrm>
            <a:off x="1338944" y="642257"/>
            <a:ext cx="10616106" cy="324929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200" b="1" dirty="0">
                <a:solidFill>
                  <a:srgbClr val="FF0000"/>
                </a:solidFill>
                <a:latin typeface="Times New Roman" panose="02020603050405020304" pitchFamily="18" charset="0"/>
                <a:cs typeface="Times New Roman" panose="02020603050405020304" pitchFamily="18" charset="0"/>
              </a:rPr>
              <a:t>GURU NANAK INSTITUTE OF TECHNOLOGY</a:t>
            </a:r>
            <a:br>
              <a:rPr lang="en-US" sz="1800" dirty="0">
                <a:solidFill>
                  <a:srgbClr val="FF0000"/>
                </a:solidFill>
                <a:latin typeface="Times New Roman" panose="02020603050405020304" pitchFamily="18"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Department of Computer Science and Engineering</a:t>
            </a:r>
          </a:p>
          <a:p>
            <a:pPr algn="ctr"/>
            <a:endParaRPr lang="en-US" sz="2000" b="1" dirty="0">
              <a:solidFill>
                <a:schemeClr val="tx1"/>
              </a:solidFill>
              <a:latin typeface="Times New Roman" panose="02020603050405020304" pitchFamily="18" charset="0"/>
              <a:cs typeface="Times New Roman" panose="02020603050405020304" pitchFamily="18" charset="0"/>
            </a:endParaRPr>
          </a:p>
          <a:p>
            <a:pPr algn="ctr"/>
            <a:r>
              <a:rPr lang="en-US" sz="2400" b="1" dirty="0">
                <a:solidFill>
                  <a:srgbClr val="FF0000"/>
                </a:solidFill>
                <a:latin typeface="Times New Roman" panose="02020603050405020304" pitchFamily="18" charset="0"/>
                <a:cs typeface="Times New Roman" panose="02020603050405020304" pitchFamily="18" charset="0"/>
              </a:rPr>
              <a:t>Privacy Preserving And Trusted Keyword Search For Multi-Tenancy Cloud</a:t>
            </a:r>
          </a:p>
          <a:p>
            <a:pPr algn="ctr"/>
            <a:endParaRPr lang="en-US" b="1" dirty="0">
              <a:solidFill>
                <a:srgbClr val="FF0000"/>
              </a:solidFill>
              <a:latin typeface="Times New Roman" panose="02020603050405020304" pitchFamily="18" charset="0"/>
              <a:cs typeface="Times New Roman" panose="02020603050405020304" pitchFamily="18" charset="0"/>
            </a:endParaRPr>
          </a:p>
          <a:p>
            <a:pPr algn="ctr"/>
            <a:endParaRPr lang="en-US" sz="2800" b="1" dirty="0">
              <a:solidFill>
                <a:schemeClr val="tx1"/>
              </a:solidFill>
              <a:latin typeface="Times New Roman" panose="02020603050405020304" pitchFamily="18" charset="0"/>
              <a:cs typeface="Times New Roman" panose="02020603050405020304" pitchFamily="18" charset="0"/>
            </a:endParaRPr>
          </a:p>
          <a:p>
            <a:pPr algn="ctr"/>
            <a:endParaRPr lang="en-US" sz="1800" b="1" dirty="0">
              <a:solidFill>
                <a:schemeClr val="tx1"/>
              </a:solidFill>
              <a:latin typeface="Times New Roman" panose="02020603050405020304" pitchFamily="18" charset="0"/>
              <a:cs typeface="Times New Roman" panose="02020603050405020304" pitchFamily="18" charset="0"/>
            </a:endParaRPr>
          </a:p>
          <a:p>
            <a:pPr algn="ctr"/>
            <a:br>
              <a:rPr lang="en-US" sz="1800" b="1"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a:p>
            <a:pPr algn="ctr"/>
            <a:endParaRPr lang="en-IN" dirty="0"/>
          </a:p>
        </p:txBody>
      </p:sp>
      <p:sp>
        <p:nvSpPr>
          <p:cNvPr id="7" name="TextBox 9">
            <a:extLst>
              <a:ext uri="{FF2B5EF4-FFF2-40B4-BE49-F238E27FC236}">
                <a16:creationId xmlns:a16="http://schemas.microsoft.com/office/drawing/2014/main" id="{7E236445-C6C2-6167-DA38-A31C4157881C}"/>
              </a:ext>
            </a:extLst>
          </p:cNvPr>
          <p:cNvSpPr txBox="1"/>
          <p:nvPr/>
        </p:nvSpPr>
        <p:spPr>
          <a:xfrm>
            <a:off x="4251158" y="2326105"/>
            <a:ext cx="3683455"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latin typeface="Times New Roman" panose="02020603050405020304" pitchFamily="18" charset="0"/>
                <a:cs typeface="Times New Roman" panose="02020603050405020304" pitchFamily="18" charset="0"/>
              </a:rPr>
              <a:t>UNDER THE GUIDANCE OF </a:t>
            </a:r>
          </a:p>
          <a:p>
            <a:pPr algn="ctr"/>
            <a:r>
              <a:rPr lang="en-US" b="1" dirty="0">
                <a:latin typeface="Times New Roman" panose="02020603050405020304" pitchFamily="18" charset="0"/>
                <a:cs typeface="Times New Roman" panose="02020603050405020304" pitchFamily="18" charset="0"/>
              </a:rPr>
              <a:t>Mr. G .LAKPATHI</a:t>
            </a:r>
          </a:p>
          <a:p>
            <a:pPr algn="ctr"/>
            <a:r>
              <a:rPr lang="en-US" b="1" dirty="0">
                <a:latin typeface="Times New Roman" panose="02020603050405020304" pitchFamily="18" charset="0"/>
                <a:cs typeface="Times New Roman" panose="02020603050405020304" pitchFamily="18" charset="0"/>
              </a:rPr>
              <a:t> Assistant Professor</a:t>
            </a:r>
          </a:p>
          <a:p>
            <a:endParaRPr lang="en-US" dirty="0"/>
          </a:p>
        </p:txBody>
      </p:sp>
      <p:sp>
        <p:nvSpPr>
          <p:cNvPr id="9" name="TextBox 8">
            <a:extLst>
              <a:ext uri="{FF2B5EF4-FFF2-40B4-BE49-F238E27FC236}">
                <a16:creationId xmlns:a16="http://schemas.microsoft.com/office/drawing/2014/main" id="{F166CD66-B98A-DCEB-D16B-FE5FA7D994AD}"/>
              </a:ext>
            </a:extLst>
          </p:cNvPr>
          <p:cNvSpPr txBox="1"/>
          <p:nvPr/>
        </p:nvSpPr>
        <p:spPr>
          <a:xfrm>
            <a:off x="2342148" y="3429000"/>
            <a:ext cx="8510908" cy="1692771"/>
          </a:xfrm>
          <a:prstGeom prst="rect">
            <a:avLst/>
          </a:prstGeom>
          <a:noFill/>
        </p:spPr>
        <p:txBody>
          <a:bodyPr wrap="square">
            <a:spAutoFit/>
          </a:bodyPr>
          <a:lstStyle/>
          <a:p>
            <a:pPr algn="ctr"/>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TEAM MEMBERS</a:t>
            </a:r>
          </a:p>
          <a:p>
            <a:pPr algn="ctr"/>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TTTTTTTTTT</a:t>
            </a:r>
          </a:p>
          <a:p>
            <a:pPr algn="just"/>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SANTOSH YADAV                            - 21831A05H7</a:t>
            </a:r>
          </a:p>
          <a:p>
            <a:pPr algn="just"/>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MD.MOTIBUL RAEEN                     - 21831A05E8</a:t>
            </a:r>
          </a:p>
          <a:p>
            <a:pPr algn="just"/>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KAUSHAL BABU YADAV                 - 21831A05E5</a:t>
            </a:r>
          </a:p>
        </p:txBody>
      </p:sp>
      <p:sp>
        <p:nvSpPr>
          <p:cNvPr id="12" name="TextBox 11">
            <a:extLst>
              <a:ext uri="{FF2B5EF4-FFF2-40B4-BE49-F238E27FC236}">
                <a16:creationId xmlns:a16="http://schemas.microsoft.com/office/drawing/2014/main" id="{A1D8C630-7CD7-D922-9D44-665C31B41561}"/>
              </a:ext>
            </a:extLst>
          </p:cNvPr>
          <p:cNvSpPr txBox="1"/>
          <p:nvPr/>
        </p:nvSpPr>
        <p:spPr>
          <a:xfrm>
            <a:off x="2855495" y="3882190"/>
            <a:ext cx="6481010" cy="1692771"/>
          </a:xfrm>
          <a:prstGeom prst="rect">
            <a:avLst/>
          </a:prstGeom>
          <a:noFill/>
        </p:spPr>
        <p:txBody>
          <a:bodyPr wrap="square">
            <a:spAutoFit/>
          </a:bodyPr>
          <a:lstStyle/>
          <a:p>
            <a:pPr algn="ctr"/>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TEAM MEMBERS</a:t>
            </a:r>
          </a:p>
          <a:p>
            <a:pPr algn="ctr"/>
            <a:endParaRPr lang="en-US" sz="2000" b="1"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SANTOSH YADAV                             - 21831A05H7</a:t>
            </a:r>
          </a:p>
          <a:p>
            <a:pPr algn="just"/>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MD.MOTIBUL RAEEN                     - 21831A05E8</a:t>
            </a:r>
          </a:p>
          <a:p>
            <a:pPr algn="just"/>
            <a:r>
              <a:rPr lang="en-US" sz="2000" b="1" dirty="0">
                <a:solidFill>
                  <a:schemeClr val="bg1">
                    <a:lumMod val="95000"/>
                    <a:lumOff val="5000"/>
                  </a:schemeClr>
                </a:solidFill>
                <a:latin typeface="Times New Roman" panose="02020603050405020304" pitchFamily="18" charset="0"/>
                <a:cs typeface="Times New Roman" panose="02020603050405020304" pitchFamily="18" charset="0"/>
              </a:rPr>
              <a:t>KAUSHAL BABU YADAV                 - 21831A05E5</a:t>
            </a:r>
          </a:p>
        </p:txBody>
      </p:sp>
      <p:sp>
        <p:nvSpPr>
          <p:cNvPr id="15" name="TextBox 14">
            <a:extLst>
              <a:ext uri="{FF2B5EF4-FFF2-40B4-BE49-F238E27FC236}">
                <a16:creationId xmlns:a16="http://schemas.microsoft.com/office/drawing/2014/main" id="{82E45637-F358-9098-E163-66FC0CB4A619}"/>
              </a:ext>
            </a:extLst>
          </p:cNvPr>
          <p:cNvSpPr txBox="1"/>
          <p:nvPr/>
        </p:nvSpPr>
        <p:spPr>
          <a:xfrm>
            <a:off x="2855495" y="3425141"/>
            <a:ext cx="6285390" cy="1661993"/>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TEAM MEMBERS</a:t>
            </a:r>
          </a:p>
          <a:p>
            <a:pPr algn="ctr"/>
            <a:endParaRPr lang="en-US" sz="18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SAURAV KUMAR MANDAL                  21831A05M1</a:t>
            </a:r>
          </a:p>
          <a:p>
            <a:pPr algn="just"/>
            <a:r>
              <a:rPr lang="en-US" sz="2000" b="1" dirty="0">
                <a:latin typeface="Times New Roman" panose="02020603050405020304" pitchFamily="18" charset="0"/>
                <a:cs typeface="Times New Roman" panose="02020603050405020304" pitchFamily="18" charset="0"/>
              </a:rPr>
              <a:t>DEEKSHITA THUMMA                          21831A05K9</a:t>
            </a:r>
          </a:p>
          <a:p>
            <a:pPr algn="just"/>
            <a:r>
              <a:rPr lang="en-US" sz="2000" b="1" dirty="0">
                <a:latin typeface="Times New Roman" panose="02020603050405020304" pitchFamily="18" charset="0"/>
                <a:cs typeface="Times New Roman" panose="02020603050405020304" pitchFamily="18" charset="0"/>
              </a:rPr>
              <a:t>HEERAKAR ABHISHEK                         20831A0561</a:t>
            </a:r>
          </a:p>
        </p:txBody>
      </p:sp>
    </p:spTree>
    <p:extLst>
      <p:ext uri="{BB962C8B-B14F-4D97-AF65-F5344CB8AC3E}">
        <p14:creationId xmlns:p14="http://schemas.microsoft.com/office/powerpoint/2010/main" val="42034340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9BD8-7178-BBED-1BB8-60F1A8EE57DC}"/>
              </a:ext>
            </a:extLst>
          </p:cNvPr>
          <p:cNvSpPr>
            <a:spLocks noGrp="1"/>
          </p:cNvSpPr>
          <p:nvPr>
            <p:ph type="title"/>
          </p:nvPr>
        </p:nvSpPr>
        <p:spPr/>
        <p:txBody>
          <a:bodyPr/>
          <a:lstStyle/>
          <a:p>
            <a:r>
              <a:rPr lang="en-US" dirty="0">
                <a:solidFill>
                  <a:srgbClr val="FF0000"/>
                </a:solidFill>
              </a:rPr>
              <a:t>EXISTING SYSTEM DISADVANTAGE</a:t>
            </a:r>
          </a:p>
        </p:txBody>
      </p:sp>
      <p:sp>
        <p:nvSpPr>
          <p:cNvPr id="3" name="Content Placeholder 2">
            <a:extLst>
              <a:ext uri="{FF2B5EF4-FFF2-40B4-BE49-F238E27FC236}">
                <a16:creationId xmlns:a16="http://schemas.microsoft.com/office/drawing/2014/main" id="{5ACBC886-D8C2-74E2-FD03-86D29E69CE8C}"/>
              </a:ext>
            </a:extLst>
          </p:cNvPr>
          <p:cNvSpPr>
            <a:spLocks noGrp="1"/>
          </p:cNvSpPr>
          <p:nvPr>
            <p:ph idx="1"/>
          </p:nvPr>
        </p:nvSpPr>
        <p:spPr/>
        <p:txBody>
          <a:bodyPr/>
          <a:lstStyle/>
          <a:p>
            <a:pPr algn="just" rtl="0" fontAlgn="base">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rPr>
              <a:t>Low security of data processing.</a:t>
            </a:r>
          </a:p>
          <a:p>
            <a:pPr algn="just" rtl="0" fontAlgn="base">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rPr>
              <a:t>This is a critical feature that allows a flexible number of data owners in the system, who have complete control of their multiple data owners, and allows a legitimate client to search across parties</a:t>
            </a:r>
          </a:p>
        </p:txBody>
      </p:sp>
    </p:spTree>
    <p:extLst>
      <p:ext uri="{BB962C8B-B14F-4D97-AF65-F5344CB8AC3E}">
        <p14:creationId xmlns:p14="http://schemas.microsoft.com/office/powerpoint/2010/main" val="168987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BC571F47-9B63-3FB0-E085-949C394C0127}"/>
              </a:ext>
            </a:extLst>
          </p:cNvPr>
          <p:cNvSpPr txBox="1"/>
          <p:nvPr/>
        </p:nvSpPr>
        <p:spPr>
          <a:xfrm>
            <a:off x="0" y="198948"/>
            <a:ext cx="4462272"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dirty="0">
                <a:solidFill>
                  <a:srgbClr val="C00000"/>
                </a:solidFill>
                <a:latin typeface="Times New Roman" panose="02020603050405020304" pitchFamily="18" charset="0"/>
                <a:cs typeface="Times New Roman" panose="02020603050405020304" pitchFamily="18" charset="0"/>
              </a:rPr>
              <a:t>Proposed System</a:t>
            </a:r>
            <a:r>
              <a:rPr lang="en-US" sz="3200" b="1" dirty="0">
                <a:solidFill>
                  <a:srgbClr val="C00000"/>
                </a:solidFill>
                <a:latin typeface="Times New Roman" panose="02020603050405020304" pitchFamily="18" charset="0"/>
                <a:cs typeface="Times New Roman" panose="02020603050405020304" pitchFamily="18" charset="0"/>
              </a:rPr>
              <a:t>:</a:t>
            </a:r>
          </a:p>
        </p:txBody>
      </p:sp>
      <p:graphicFrame>
        <p:nvGraphicFramePr>
          <p:cNvPr id="3" name="Table 2">
            <a:extLst>
              <a:ext uri="{FF2B5EF4-FFF2-40B4-BE49-F238E27FC236}">
                <a16:creationId xmlns:a16="http://schemas.microsoft.com/office/drawing/2014/main" id="{529174BF-87A6-0FCA-F603-5151EB3B1A7C}"/>
              </a:ext>
            </a:extLst>
          </p:cNvPr>
          <p:cNvGraphicFramePr>
            <a:graphicFrameLocks noGrp="1"/>
          </p:cNvGraphicFramePr>
          <p:nvPr>
            <p:extLst>
              <p:ext uri="{D42A27DB-BD31-4B8C-83A1-F6EECF244321}">
                <p14:modId xmlns:p14="http://schemas.microsoft.com/office/powerpoint/2010/main" val="2887072504"/>
              </p:ext>
            </p:extLst>
          </p:nvPr>
        </p:nvGraphicFramePr>
        <p:xfrm>
          <a:off x="146304" y="1023218"/>
          <a:ext cx="10802112" cy="5690188"/>
        </p:xfrm>
        <a:graphic>
          <a:graphicData uri="http://schemas.openxmlformats.org/drawingml/2006/table">
            <a:tbl>
              <a:tblPr/>
              <a:tblGrid>
                <a:gridCol w="10802112">
                  <a:extLst>
                    <a:ext uri="{9D8B030D-6E8A-4147-A177-3AD203B41FA5}">
                      <a16:colId xmlns:a16="http://schemas.microsoft.com/office/drawing/2014/main" val="21584878"/>
                    </a:ext>
                  </a:extLst>
                </a:gridCol>
              </a:tblGrid>
              <a:tr h="5690188">
                <a:tc>
                  <a:txBody>
                    <a:bodyPr/>
                    <a:lstStyle/>
                    <a:p>
                      <a:pPr marL="342900" indent="-342900" algn="l" rtl="0" fontAlgn="base">
                        <a:buFont typeface="Wingdings" panose="05000000000000000000" pitchFamily="2" charset="2"/>
                        <a:buChar char="Ø"/>
                      </a:pPr>
                      <a:r>
                        <a:rPr lang="en-US" sz="2400" b="0" i="0" u="none" strike="noStrike" dirty="0">
                          <a:solidFill>
                            <a:srgbClr val="000000"/>
                          </a:solidFill>
                          <a:effectLst/>
                          <a:latin typeface="Times New Roman" panose="02020603050405020304" pitchFamily="18" charset="0"/>
                        </a:rPr>
                        <a:t>This paper proposed an authenticated Merkle hash tree to verify the search result. The proposed privacy-aware attribute-based encryption with user accountability and applied it to the file storage system. </a:t>
                      </a:r>
                    </a:p>
                    <a:p>
                      <a:pPr marL="342900" indent="-342900" algn="l" rtl="0" fontAlgn="base">
                        <a:buFont typeface="Wingdings" panose="05000000000000000000" pitchFamily="2" charset="2"/>
                        <a:buChar char="Ø"/>
                      </a:pPr>
                      <a:r>
                        <a:rPr lang="en-US" sz="2400" b="0" i="0" u="none" strike="noStrike" dirty="0">
                          <a:solidFill>
                            <a:srgbClr val="000000"/>
                          </a:solidFill>
                          <a:effectLst/>
                          <a:latin typeface="Times New Roman" panose="02020603050405020304" pitchFamily="18" charset="0"/>
                        </a:rPr>
                        <a:t>However, their scheme relied on attribute-based encryption, which is different from SSE because SSE uses symmetric encryption.</a:t>
                      </a:r>
                    </a:p>
                    <a:p>
                      <a:pPr marL="342900" indent="-342900" algn="l" rtl="0" fontAlgn="base">
                        <a:buFont typeface="Wingdings" panose="05000000000000000000" pitchFamily="2" charset="2"/>
                        <a:buChar char="Ø"/>
                      </a:pPr>
                      <a:r>
                        <a:rPr lang="en-US" sz="2400" b="0" i="0" u="none" strike="noStrike" dirty="0">
                          <a:solidFill>
                            <a:srgbClr val="000000"/>
                          </a:solidFill>
                          <a:effectLst/>
                          <a:latin typeface="Times New Roman" panose="02020603050405020304" pitchFamily="18" charset="0"/>
                        </a:rPr>
                        <a:t>In the proposed scheme, each data owner encrypts its own data (with its unique key) and outsources the storage and processing tasks for operations to the CSP.</a:t>
                      </a:r>
                    </a:p>
                    <a:p>
                      <a:pPr marL="342900" indent="-342900" algn="l" rtl="0" fontAlgn="base">
                        <a:buFont typeface="Wingdings" panose="05000000000000000000" pitchFamily="2" charset="2"/>
                        <a:buChar char="Ø"/>
                      </a:pPr>
                      <a:r>
                        <a:rPr lang="en-US" sz="2400" b="0" i="0" u="none" strike="noStrike" dirty="0">
                          <a:solidFill>
                            <a:srgbClr val="000000"/>
                          </a:solidFill>
                          <a:effectLst/>
                          <a:latin typeface="Times New Roman" panose="02020603050405020304" pitchFamily="18" charset="0"/>
                        </a:rPr>
                        <a:t>In their scheme, each keyword is encrypted in two layers. The first layer is implemented via pseudo-random permutation and used to hide the keyword. The second layer is realized by the pseudo-random function and used to support encrypted keyword searches. To improve search efficiency</a:t>
                      </a: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68188694"/>
                  </a:ext>
                </a:extLst>
              </a:tr>
            </a:tbl>
          </a:graphicData>
        </a:graphic>
      </p:graphicFrame>
      <p:sp>
        <p:nvSpPr>
          <p:cNvPr id="4" name="Rectangle 1">
            <a:extLst>
              <a:ext uri="{FF2B5EF4-FFF2-40B4-BE49-F238E27FC236}">
                <a16:creationId xmlns:a16="http://schemas.microsoft.com/office/drawing/2014/main" id="{C83560FD-4066-D906-1E64-4583233D150A}"/>
              </a:ext>
            </a:extLst>
          </p:cNvPr>
          <p:cNvSpPr>
            <a:spLocks noChangeArrowheads="1"/>
          </p:cNvSpPr>
          <p:nvPr/>
        </p:nvSpPr>
        <p:spPr bwMode="auto">
          <a:xfrm>
            <a:off x="-11769879" y="2086984"/>
            <a:ext cx="28208378" cy="530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7885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7DFD170B-E964-54B0-C934-352EDE7E0AD7}"/>
              </a:ext>
            </a:extLst>
          </p:cNvPr>
          <p:cNvSpPr txBox="1"/>
          <p:nvPr/>
        </p:nvSpPr>
        <p:spPr>
          <a:xfrm>
            <a:off x="468923" y="152400"/>
            <a:ext cx="7432430"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b="1" dirty="0">
                <a:solidFill>
                  <a:srgbClr val="C00000"/>
                </a:solidFill>
                <a:latin typeface="Times New Roman" panose="02020603050405020304" pitchFamily="18" charset="0"/>
                <a:cs typeface="Times New Roman" panose="02020603050405020304" pitchFamily="18" charset="0"/>
              </a:rPr>
              <a:t>Advantage Of Purposed System:</a:t>
            </a:r>
          </a:p>
        </p:txBody>
      </p:sp>
      <p:sp>
        <p:nvSpPr>
          <p:cNvPr id="5" name="TextBox 4">
            <a:extLst>
              <a:ext uri="{FF2B5EF4-FFF2-40B4-BE49-F238E27FC236}">
                <a16:creationId xmlns:a16="http://schemas.microsoft.com/office/drawing/2014/main" id="{F00E00E0-0A7A-DCF4-18FA-854F4AAC2BC7}"/>
              </a:ext>
            </a:extLst>
          </p:cNvPr>
          <p:cNvSpPr txBox="1"/>
          <p:nvPr/>
        </p:nvSpPr>
        <p:spPr>
          <a:xfrm>
            <a:off x="269631" y="754905"/>
            <a:ext cx="8827476" cy="518385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t>Enhanced Privacy: Uses encryption to secure keyword searches.</a:t>
            </a:r>
          </a:p>
          <a:p>
            <a:pPr marL="457200" indent="-457200">
              <a:lnSpc>
                <a:spcPct val="150000"/>
              </a:lnSpc>
              <a:buFont typeface="Wingdings" panose="05000000000000000000" pitchFamily="2" charset="2"/>
              <a:buChar char="Ø"/>
            </a:pPr>
            <a:r>
              <a:rPr lang="en-US" sz="2800" dirty="0"/>
              <a:t>Efficient Search: Optimized algorithms reduce latency.</a:t>
            </a:r>
          </a:p>
          <a:p>
            <a:pPr marL="457200" indent="-457200">
              <a:lnSpc>
                <a:spcPct val="150000"/>
              </a:lnSpc>
              <a:buFont typeface="Wingdings" panose="05000000000000000000" pitchFamily="2" charset="2"/>
              <a:buChar char="Ø"/>
            </a:pPr>
            <a:r>
              <a:rPr lang="en-US" sz="2800" dirty="0"/>
              <a:t>Multi-Tenancy Support: Ensures data isolation and role-based access.</a:t>
            </a:r>
          </a:p>
          <a:p>
            <a:pPr marL="457200" indent="-457200">
              <a:lnSpc>
                <a:spcPct val="150000"/>
              </a:lnSpc>
              <a:buFont typeface="Wingdings" panose="05000000000000000000" pitchFamily="2" charset="2"/>
              <a:buChar char="Ø"/>
            </a:pPr>
            <a:r>
              <a:rPr lang="en-US" sz="2800" dirty="0"/>
              <a:t>Trust Establishment: Cryptographic verification of search queries.</a:t>
            </a:r>
          </a:p>
        </p:txBody>
      </p:sp>
    </p:spTree>
    <p:extLst>
      <p:ext uri="{BB962C8B-B14F-4D97-AF65-F5344CB8AC3E}">
        <p14:creationId xmlns:p14="http://schemas.microsoft.com/office/powerpoint/2010/main" val="1492749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9C8645-A14E-EAFD-0AF4-4A7FD8FA2018}"/>
              </a:ext>
            </a:extLst>
          </p:cNvPr>
          <p:cNvSpPr txBox="1"/>
          <p:nvPr/>
        </p:nvSpPr>
        <p:spPr>
          <a:xfrm>
            <a:off x="-176463" y="311895"/>
            <a:ext cx="6434667" cy="5232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rgbClr val="C00000"/>
                </a:solidFill>
                <a:latin typeface="Times New Roman" panose="02020603050405020304" pitchFamily="18" charset="0"/>
                <a:cs typeface="Times New Roman" panose="02020603050405020304" pitchFamily="18" charset="0"/>
              </a:rPr>
              <a:t>Disadvantage Of Purposed System:</a:t>
            </a:r>
          </a:p>
        </p:txBody>
      </p:sp>
      <p:sp>
        <p:nvSpPr>
          <p:cNvPr id="5" name="TextBox 4">
            <a:extLst>
              <a:ext uri="{FF2B5EF4-FFF2-40B4-BE49-F238E27FC236}">
                <a16:creationId xmlns:a16="http://schemas.microsoft.com/office/drawing/2014/main" id="{FECDB82C-8365-E17E-4E82-B070A07D2BEF}"/>
              </a:ext>
            </a:extLst>
          </p:cNvPr>
          <p:cNvSpPr txBox="1"/>
          <p:nvPr/>
        </p:nvSpPr>
        <p:spPr>
          <a:xfrm>
            <a:off x="1289538" y="996462"/>
            <a:ext cx="7810500" cy="5142305"/>
          </a:xfrm>
          <a:prstGeom prst="rect">
            <a:avLst/>
          </a:prstGeom>
          <a:noFill/>
        </p:spPr>
        <p:txBody>
          <a:bodyPr wrap="square">
            <a:spAutoFit/>
          </a:bodyPr>
          <a:lstStyle/>
          <a:p>
            <a:pPr marL="457200" indent="-457200">
              <a:lnSpc>
                <a:spcPct val="200000"/>
              </a:lnSpc>
              <a:buFont typeface="Wingdings" panose="05000000000000000000" pitchFamily="2" charset="2"/>
              <a:buChar char="Ø"/>
            </a:pPr>
            <a:r>
              <a:rPr lang="en-US" sz="2800" dirty="0"/>
              <a:t>Computational Overhead: Encryption increases processing time.</a:t>
            </a:r>
          </a:p>
          <a:p>
            <a:pPr marL="457200" indent="-457200">
              <a:lnSpc>
                <a:spcPct val="200000"/>
              </a:lnSpc>
              <a:buFont typeface="Wingdings" panose="05000000000000000000" pitchFamily="2" charset="2"/>
              <a:buChar char="Ø"/>
            </a:pPr>
            <a:r>
              <a:rPr lang="en-US" sz="2800" dirty="0"/>
              <a:t>Storage Overhead: Encrypted indexes require more space.</a:t>
            </a:r>
          </a:p>
          <a:p>
            <a:pPr marL="457200" indent="-457200">
              <a:lnSpc>
                <a:spcPct val="200000"/>
              </a:lnSpc>
              <a:buFont typeface="Wingdings" panose="05000000000000000000" pitchFamily="2" charset="2"/>
              <a:buChar char="Ø"/>
            </a:pPr>
            <a:r>
              <a:rPr lang="en-US" sz="2800" dirty="0"/>
              <a:t>Complex Key Management: Secure key distribution is necessary.</a:t>
            </a:r>
          </a:p>
        </p:txBody>
      </p:sp>
    </p:spTree>
    <p:extLst>
      <p:ext uri="{BB962C8B-B14F-4D97-AF65-F5344CB8AC3E}">
        <p14:creationId xmlns:p14="http://schemas.microsoft.com/office/powerpoint/2010/main" val="3842193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BE02-56F1-4C94-701D-B6DC9ED3DCBD}"/>
              </a:ext>
            </a:extLst>
          </p:cNvPr>
          <p:cNvSpPr>
            <a:spLocks noGrp="1"/>
          </p:cNvSpPr>
          <p:nvPr>
            <p:ph type="ctrTitle"/>
          </p:nvPr>
        </p:nvSpPr>
        <p:spPr>
          <a:xfrm>
            <a:off x="902677" y="351692"/>
            <a:ext cx="7619366" cy="761087"/>
          </a:xfrm>
        </p:spPr>
        <p:txBody>
          <a:bodyPr/>
          <a:lstStyle/>
          <a:p>
            <a:pPr algn="l"/>
            <a:r>
              <a:rPr lang="en-US" sz="4000" dirty="0">
                <a:solidFill>
                  <a:srgbClr val="FF0000"/>
                </a:solidFill>
              </a:rPr>
              <a:t>S</a:t>
            </a:r>
            <a:r>
              <a:rPr lang="en-US" dirty="0">
                <a:solidFill>
                  <a:srgbClr val="FF0000"/>
                </a:solidFill>
              </a:rPr>
              <a:t>YSTEM ARCHITECTURE</a:t>
            </a:r>
          </a:p>
        </p:txBody>
      </p:sp>
      <p:pic>
        <p:nvPicPr>
          <p:cNvPr id="4" name="Picture 3">
            <a:extLst>
              <a:ext uri="{FF2B5EF4-FFF2-40B4-BE49-F238E27FC236}">
                <a16:creationId xmlns:a16="http://schemas.microsoft.com/office/drawing/2014/main" id="{DE39EC05-AB6D-94E5-FBF7-972F29967E3B}"/>
              </a:ext>
            </a:extLst>
          </p:cNvPr>
          <p:cNvPicPr>
            <a:picLocks noChangeAspect="1"/>
          </p:cNvPicPr>
          <p:nvPr/>
        </p:nvPicPr>
        <p:blipFill>
          <a:blip r:embed="rId2"/>
          <a:stretch>
            <a:fillRect/>
          </a:stretch>
        </p:blipFill>
        <p:spPr>
          <a:xfrm>
            <a:off x="197609" y="1711568"/>
            <a:ext cx="10892422" cy="4654061"/>
          </a:xfrm>
          <a:prstGeom prst="rect">
            <a:avLst/>
          </a:prstGeom>
        </p:spPr>
      </p:pic>
      <p:sp>
        <p:nvSpPr>
          <p:cNvPr id="6" name="TextBox 5">
            <a:extLst>
              <a:ext uri="{FF2B5EF4-FFF2-40B4-BE49-F238E27FC236}">
                <a16:creationId xmlns:a16="http://schemas.microsoft.com/office/drawing/2014/main" id="{72C1760B-B933-B140-2080-379448C9C7AB}"/>
              </a:ext>
            </a:extLst>
          </p:cNvPr>
          <p:cNvSpPr txBox="1"/>
          <p:nvPr/>
        </p:nvSpPr>
        <p:spPr>
          <a:xfrm>
            <a:off x="3786344" y="5375889"/>
            <a:ext cx="4516521" cy="369332"/>
          </a:xfrm>
          <a:prstGeom prst="rect">
            <a:avLst/>
          </a:prstGeom>
          <a:noFill/>
        </p:spPr>
        <p:txBody>
          <a:bodyPr wrap="square">
            <a:spAutoFit/>
          </a:bodyPr>
          <a:lstStyle/>
          <a:p>
            <a:pPr algn="r"/>
            <a:r>
              <a:rPr lang="en-US" sz="1800" b="0" i="0" u="none" strike="noStrike" dirty="0">
                <a:solidFill>
                  <a:srgbClr val="000000"/>
                </a:solidFill>
                <a:effectLst/>
                <a:latin typeface="Times New Roman" panose="02020603050405020304" pitchFamily="18" charset="0"/>
              </a:rPr>
              <a:t>Fig 1: System Architecture</a:t>
            </a:r>
            <a:endParaRPr lang="en-US" dirty="0"/>
          </a:p>
        </p:txBody>
      </p:sp>
    </p:spTree>
    <p:extLst>
      <p:ext uri="{BB962C8B-B14F-4D97-AF65-F5344CB8AC3E}">
        <p14:creationId xmlns:p14="http://schemas.microsoft.com/office/powerpoint/2010/main" val="1478789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F83826D9-B9BF-3E4C-0839-4A2737C62305}"/>
              </a:ext>
            </a:extLst>
          </p:cNvPr>
          <p:cNvSpPr txBox="1"/>
          <p:nvPr/>
        </p:nvSpPr>
        <p:spPr>
          <a:xfrm>
            <a:off x="-521370" y="296507"/>
            <a:ext cx="4572001" cy="553998"/>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000" b="1" dirty="0">
                <a:solidFill>
                  <a:srgbClr val="C00000"/>
                </a:solidFill>
                <a:latin typeface="Times New Roman" panose="02020603050405020304" pitchFamily="18" charset="0"/>
                <a:cs typeface="Times New Roman" panose="02020603050405020304" pitchFamily="18" charset="0"/>
              </a:rPr>
              <a:t>Technology Used:</a:t>
            </a:r>
          </a:p>
        </p:txBody>
      </p:sp>
      <p:sp>
        <p:nvSpPr>
          <p:cNvPr id="5" name="TextBox 4">
            <a:extLst>
              <a:ext uri="{FF2B5EF4-FFF2-40B4-BE49-F238E27FC236}">
                <a16:creationId xmlns:a16="http://schemas.microsoft.com/office/drawing/2014/main" id="{260ADB72-5699-D3F1-8C22-CC357F2D88CF}"/>
              </a:ext>
            </a:extLst>
          </p:cNvPr>
          <p:cNvSpPr txBox="1"/>
          <p:nvPr/>
        </p:nvSpPr>
        <p:spPr>
          <a:xfrm>
            <a:off x="984738" y="984738"/>
            <a:ext cx="8030307" cy="6004080"/>
          </a:xfrm>
          <a:prstGeom prst="rect">
            <a:avLst/>
          </a:prstGeom>
          <a:noFill/>
        </p:spPr>
        <p:txBody>
          <a:bodyPr wrap="square">
            <a:spAutoFit/>
          </a:bodyPr>
          <a:lstStyle/>
          <a:p>
            <a:pPr marL="457200" indent="-457200">
              <a:lnSpc>
                <a:spcPct val="200000"/>
              </a:lnSpc>
              <a:buFont typeface="Wingdings" panose="05000000000000000000" pitchFamily="2" charset="2"/>
              <a:buChar char="Ø"/>
            </a:pPr>
            <a:r>
              <a:rPr lang="en-US" sz="2800" dirty="0"/>
              <a:t>Programming Language: Java</a:t>
            </a:r>
          </a:p>
          <a:p>
            <a:pPr marL="457200" indent="-457200">
              <a:lnSpc>
                <a:spcPct val="200000"/>
              </a:lnSpc>
              <a:buFont typeface="Wingdings" panose="05000000000000000000" pitchFamily="2" charset="2"/>
              <a:buChar char="Ø"/>
            </a:pPr>
            <a:r>
              <a:rPr lang="en-US" sz="2800" dirty="0"/>
              <a:t> cloud Platform: AWS / Google Cloud / Azure (Specify if applicable)</a:t>
            </a:r>
          </a:p>
          <a:p>
            <a:pPr marL="457200" indent="-457200">
              <a:lnSpc>
                <a:spcPct val="200000"/>
              </a:lnSpc>
              <a:buFont typeface="Wingdings" panose="05000000000000000000" pitchFamily="2" charset="2"/>
              <a:buChar char="Ø"/>
            </a:pPr>
            <a:r>
              <a:rPr lang="en-US" sz="2800" dirty="0"/>
              <a:t>Security Algorithms: AES, RSA, Bloom Filters, Homomorphic Encryption</a:t>
            </a:r>
          </a:p>
          <a:p>
            <a:pPr marL="457200" indent="-457200">
              <a:lnSpc>
                <a:spcPct val="200000"/>
              </a:lnSpc>
              <a:buFont typeface="Wingdings" panose="05000000000000000000" pitchFamily="2" charset="2"/>
              <a:buChar char="Ø"/>
            </a:pPr>
            <a:r>
              <a:rPr lang="en-US" sz="2800" dirty="0"/>
              <a:t>Database: MySQL / MongoDB Frameworks: Spring Boot /</a:t>
            </a:r>
          </a:p>
        </p:txBody>
      </p:sp>
    </p:spTree>
    <p:extLst>
      <p:ext uri="{BB962C8B-B14F-4D97-AF65-F5344CB8AC3E}">
        <p14:creationId xmlns:p14="http://schemas.microsoft.com/office/powerpoint/2010/main" val="1881326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C4382-5246-EB57-6105-A2899380B208}"/>
              </a:ext>
            </a:extLst>
          </p:cNvPr>
          <p:cNvSpPr>
            <a:spLocks noGrp="1"/>
          </p:cNvSpPr>
          <p:nvPr>
            <p:ph type="ctrTitle"/>
          </p:nvPr>
        </p:nvSpPr>
        <p:spPr>
          <a:xfrm>
            <a:off x="745067" y="281354"/>
            <a:ext cx="8528936" cy="2473569"/>
          </a:xfrm>
        </p:spPr>
        <p:txBody>
          <a:bodyPr/>
          <a:lstStyle/>
          <a:p>
            <a:pPr algn="l"/>
            <a:br>
              <a:rPr lang="en-US" sz="4000" b="1" i="0" u="none" strike="noStrike" dirty="0">
                <a:solidFill>
                  <a:srgbClr val="FF0000"/>
                </a:solidFill>
                <a:effectLst/>
                <a:latin typeface="Times New Roman" panose="02020603050405020304" pitchFamily="18" charset="0"/>
              </a:rPr>
            </a:br>
            <a:r>
              <a:rPr lang="en-US" sz="4000" b="1" dirty="0">
                <a:solidFill>
                  <a:srgbClr val="FF0000"/>
                </a:solidFill>
                <a:latin typeface="Times New Roman" panose="02020603050405020304" pitchFamily="18" charset="0"/>
              </a:rPr>
              <a:t>SYSTEM REQUIREMENTS:</a:t>
            </a:r>
            <a:br>
              <a:rPr lang="en-US" sz="4000" b="1" i="0" u="none" strike="noStrike" dirty="0">
                <a:solidFill>
                  <a:srgbClr val="FF0000"/>
                </a:solidFill>
                <a:effectLst/>
                <a:latin typeface="Times New Roman" panose="02020603050405020304" pitchFamily="18" charset="0"/>
              </a:rPr>
            </a:br>
            <a:br>
              <a:rPr lang="en-US" sz="4000" b="1" i="0" u="none" strike="noStrike" dirty="0">
                <a:solidFill>
                  <a:srgbClr val="FF0000"/>
                </a:solidFill>
                <a:effectLst/>
                <a:latin typeface="Times New Roman" panose="02020603050405020304" pitchFamily="18" charset="0"/>
              </a:rPr>
            </a:br>
            <a:r>
              <a:rPr lang="en-US" sz="2800" b="1" i="0" u="none" strike="noStrike" dirty="0">
                <a:solidFill>
                  <a:srgbClr val="FF0000"/>
                </a:solidFill>
                <a:effectLst/>
                <a:latin typeface="Times New Roman" panose="02020603050405020304" pitchFamily="18" charset="0"/>
              </a:rPr>
              <a:t>HARDWARE REQUIREMENTS</a:t>
            </a:r>
            <a:br>
              <a:rPr lang="en-US" sz="4000" b="0" dirty="0">
                <a:effectLst/>
              </a:rPr>
            </a:br>
            <a:endParaRPr lang="en-US" sz="4000" dirty="0"/>
          </a:p>
        </p:txBody>
      </p:sp>
      <p:sp>
        <p:nvSpPr>
          <p:cNvPr id="3" name="Subtitle 2">
            <a:extLst>
              <a:ext uri="{FF2B5EF4-FFF2-40B4-BE49-F238E27FC236}">
                <a16:creationId xmlns:a16="http://schemas.microsoft.com/office/drawing/2014/main" id="{F752C330-1FF0-5E62-A504-BCD6E2C25639}"/>
              </a:ext>
            </a:extLst>
          </p:cNvPr>
          <p:cNvSpPr>
            <a:spLocks noGrp="1"/>
          </p:cNvSpPr>
          <p:nvPr>
            <p:ph type="subTitle" idx="1"/>
          </p:nvPr>
        </p:nvSpPr>
        <p:spPr>
          <a:xfrm>
            <a:off x="745067" y="2426678"/>
            <a:ext cx="7766936" cy="2773021"/>
          </a:xfrm>
        </p:spPr>
        <p:txBody>
          <a:bodyPr>
            <a:normAutofit fontScale="25000" lnSpcReduction="20000"/>
          </a:bodyPr>
          <a:lstStyle/>
          <a:p>
            <a:pPr algn="l" rtl="0">
              <a:spcAft>
                <a:spcPts val="1000"/>
              </a:spcAft>
            </a:pPr>
            <a:r>
              <a:rPr lang="en-US" sz="9600" b="1" i="0" u="none" strike="noStrike" dirty="0">
                <a:solidFill>
                  <a:srgbClr val="000000"/>
                </a:solidFill>
                <a:effectLst/>
                <a:latin typeface="Times New Roman" panose="02020603050405020304" pitchFamily="18" charset="0"/>
              </a:rPr>
              <a:t>MINIMUMSYSTEM REQUIREMENTS</a:t>
            </a:r>
          </a:p>
          <a:p>
            <a:pPr algn="l" rtl="0" fontAlgn="base"/>
            <a:r>
              <a:rPr lang="pt-BR" sz="9600" b="0" i="0" u="none" strike="noStrike" dirty="0">
                <a:solidFill>
                  <a:srgbClr val="000000"/>
                </a:solidFill>
                <a:effectLst/>
                <a:latin typeface="Times New Roman" panose="02020603050405020304" pitchFamily="18" charset="0"/>
              </a:rPr>
              <a:t>Processor :  Dual core 2 duo.</a:t>
            </a:r>
          </a:p>
          <a:p>
            <a:pPr algn="l" rtl="0" fontAlgn="base">
              <a:buFont typeface="Arial" panose="020B0604020202020204" pitchFamily="34" charset="0"/>
              <a:buChar char="•"/>
            </a:pPr>
            <a:r>
              <a:rPr lang="pt-BR" sz="9600" b="0" i="0" u="none" strike="noStrike" dirty="0">
                <a:solidFill>
                  <a:srgbClr val="000000"/>
                </a:solidFill>
                <a:effectLst/>
                <a:latin typeface="Times New Roman" panose="02020603050405020304" pitchFamily="18" charset="0"/>
              </a:rPr>
              <a:t>Ram : 8 Gb DD RAM </a:t>
            </a:r>
          </a:p>
          <a:p>
            <a:pPr algn="l" rtl="0" fontAlgn="base">
              <a:buFont typeface="Arial" panose="020B0604020202020204" pitchFamily="34" charset="0"/>
              <a:buChar char="•"/>
            </a:pPr>
            <a:r>
              <a:rPr lang="en-US" sz="9600" b="0" i="0" u="none" strike="noStrike" dirty="0">
                <a:solidFill>
                  <a:srgbClr val="000000"/>
                </a:solidFill>
                <a:effectLst/>
                <a:latin typeface="Times New Roman" panose="02020603050405020304" pitchFamily="18" charset="0"/>
              </a:rPr>
              <a:t>Hard disk : 250 Gb</a:t>
            </a:r>
            <a:endParaRPr lang="pt-BR" sz="9600" b="0" i="0" u="none" strike="noStrike" dirty="0">
              <a:solidFill>
                <a:srgbClr val="000000"/>
              </a:solidFill>
              <a:effectLst/>
              <a:latin typeface="Times New Roman" panose="02020603050405020304" pitchFamily="18" charset="0"/>
            </a:endParaRPr>
          </a:p>
          <a:p>
            <a:pPr algn="just" rtl="0" fontAlgn="base">
              <a:buFont typeface="Arial" panose="020B0604020202020204" pitchFamily="34" charset="0"/>
              <a:buChar char="•"/>
            </a:pPr>
            <a:endParaRPr lang="pt-BR" sz="9600" b="0" i="0" u="none" strike="noStrike" dirty="0">
              <a:solidFill>
                <a:srgbClr val="000000"/>
              </a:solidFill>
              <a:effectLst/>
              <a:latin typeface="Times New Roman" panose="02020603050405020304" pitchFamily="18" charset="0"/>
            </a:endParaRPr>
          </a:p>
          <a:p>
            <a:br>
              <a:rPr lang="en-US" dirty="0"/>
            </a:br>
            <a:endParaRPr lang="en-US" dirty="0"/>
          </a:p>
        </p:txBody>
      </p:sp>
    </p:spTree>
    <p:extLst>
      <p:ext uri="{BB962C8B-B14F-4D97-AF65-F5344CB8AC3E}">
        <p14:creationId xmlns:p14="http://schemas.microsoft.com/office/powerpoint/2010/main" val="3238703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3EF66-CFF4-1AC0-090C-04375AB7FA07}"/>
              </a:ext>
            </a:extLst>
          </p:cNvPr>
          <p:cNvSpPr>
            <a:spLocks noGrp="1"/>
          </p:cNvSpPr>
          <p:nvPr>
            <p:ph type="title"/>
          </p:nvPr>
        </p:nvSpPr>
        <p:spPr/>
        <p:txBody>
          <a:bodyPr>
            <a:normAutofit/>
          </a:bodyPr>
          <a:lstStyle/>
          <a:p>
            <a:r>
              <a:rPr lang="en-US" sz="4000" dirty="0">
                <a:solidFill>
                  <a:srgbClr val="FF0000"/>
                </a:solidFill>
              </a:rPr>
              <a:t>SOFTWARE REQUIREMENTS</a:t>
            </a:r>
          </a:p>
        </p:txBody>
      </p:sp>
      <p:sp>
        <p:nvSpPr>
          <p:cNvPr id="3" name="Content Placeholder 2">
            <a:extLst>
              <a:ext uri="{FF2B5EF4-FFF2-40B4-BE49-F238E27FC236}">
                <a16:creationId xmlns:a16="http://schemas.microsoft.com/office/drawing/2014/main" id="{93046D6C-5BAF-C26A-83B7-842B9E98B684}"/>
              </a:ext>
            </a:extLst>
          </p:cNvPr>
          <p:cNvSpPr>
            <a:spLocks noGrp="1"/>
          </p:cNvSpPr>
          <p:nvPr>
            <p:ph idx="1"/>
          </p:nvPr>
        </p:nvSpPr>
        <p:spPr/>
        <p:txBody>
          <a:bodyPr/>
          <a:lstStyle/>
          <a:p>
            <a:pPr algn="just" rtl="0" fontAlgn="base">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Front End : J2ee (jsp, servlet)</a:t>
            </a:r>
          </a:p>
          <a:p>
            <a:pPr algn="just" rtl="0" fontAlgn="base">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Back End : My Sql 5.5</a:t>
            </a:r>
          </a:p>
          <a:p>
            <a:pPr algn="just" rtl="0" fontAlgn="base">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Operating System :  Windows 10</a:t>
            </a:r>
          </a:p>
          <a:p>
            <a:pPr algn="just" rtl="0" fontAlgn="base">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Ide : Eclipse</a:t>
            </a:r>
          </a:p>
          <a:p>
            <a:endParaRPr lang="en-US" dirty="0"/>
          </a:p>
        </p:txBody>
      </p:sp>
    </p:spTree>
    <p:extLst>
      <p:ext uri="{BB962C8B-B14F-4D97-AF65-F5344CB8AC3E}">
        <p14:creationId xmlns:p14="http://schemas.microsoft.com/office/powerpoint/2010/main" val="3928991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9EDD-00FC-EA49-9DE4-E52221380C85}"/>
              </a:ext>
            </a:extLst>
          </p:cNvPr>
          <p:cNvSpPr>
            <a:spLocks noGrp="1"/>
          </p:cNvSpPr>
          <p:nvPr>
            <p:ph type="title"/>
          </p:nvPr>
        </p:nvSpPr>
        <p:spPr/>
        <p:txBody>
          <a:bodyPr/>
          <a:lstStyle/>
          <a:p>
            <a:r>
              <a:rPr lang="en-US" b="1" dirty="0">
                <a:solidFill>
                  <a:srgbClr val="FF0000"/>
                </a:solidFill>
              </a:rPr>
              <a:t>F</a:t>
            </a:r>
            <a:r>
              <a:rPr lang="en-US" b="1" i="1" dirty="0">
                <a:solidFill>
                  <a:srgbClr val="FF0000"/>
                </a:solidFill>
              </a:rPr>
              <a:t>utur</a:t>
            </a:r>
            <a:r>
              <a:rPr lang="en-US" i="1" dirty="0">
                <a:solidFill>
                  <a:srgbClr val="FF0000"/>
                </a:solidFill>
              </a:rPr>
              <a:t>e</a:t>
            </a:r>
            <a:r>
              <a:rPr lang="en-US" dirty="0">
                <a:solidFill>
                  <a:srgbClr val="FF0000"/>
                </a:solidFill>
              </a:rPr>
              <a:t> </a:t>
            </a:r>
            <a:r>
              <a:rPr lang="en-US" b="1" dirty="0">
                <a:solidFill>
                  <a:srgbClr val="FF0000"/>
                </a:solidFill>
              </a:rPr>
              <a:t>Enhancement</a:t>
            </a:r>
          </a:p>
        </p:txBody>
      </p:sp>
      <p:sp>
        <p:nvSpPr>
          <p:cNvPr id="3" name="Content Placeholder 2">
            <a:extLst>
              <a:ext uri="{FF2B5EF4-FFF2-40B4-BE49-F238E27FC236}">
                <a16:creationId xmlns:a16="http://schemas.microsoft.com/office/drawing/2014/main" id="{DFCC7ECE-D228-A78E-B764-869EB078C190}"/>
              </a:ext>
            </a:extLst>
          </p:cNvPr>
          <p:cNvSpPr>
            <a:spLocks noGrp="1"/>
          </p:cNvSpPr>
          <p:nvPr>
            <p:ph idx="1"/>
          </p:nvPr>
        </p:nvSpPr>
        <p:spPr>
          <a:xfrm>
            <a:off x="515815" y="1664677"/>
            <a:ext cx="8758187" cy="4376685"/>
          </a:xfrm>
        </p:spPr>
        <p:txBody>
          <a:bodyPr>
            <a:normAutofit fontScale="77500" lnSpcReduction="20000"/>
          </a:bodyPr>
          <a:lstStyle/>
          <a:p>
            <a:r>
              <a:rPr lang="en-US" sz="2600" dirty="0"/>
              <a:t>Certainly! Here's a concise paragraph summarizing a future enhancement project for privacy-preserving and trusted keyword search in multi-tenancy cloud environments:</a:t>
            </a:r>
          </a:p>
          <a:p>
            <a:r>
              <a:rPr lang="en-US" sz="2600" dirty="0"/>
              <a:t>In a bid to enhance privacy-preserving and trusted keyword search for multi-tenancy cloud environments, a novel project proposes the integration of blockchain and AI technologies. The project aims to develop a blockchain-based searchable encryption scheme that supports multi-keyword, multi-owner models, addressing issues like single-point failures and privacy breaches. By leveraging AI algorithms, the system will optimize index construction and improve query processing efficiency. Additionally, incorporating decentralized storage solutions, such as IPFS, will ensure data availability and robustness. Security proofs and experiments will be conducted to validate the system's effectiveness. This innovative approach promises to deliver a robust, scalable, and efficient solution for secure keyword search in multi-tenancy clouds, benefiting organizations that handle sensitive data and require advanced privacy-preserving search capabilities</a:t>
            </a:r>
          </a:p>
          <a:p>
            <a:endParaRPr lang="en-US" dirty="0"/>
          </a:p>
        </p:txBody>
      </p:sp>
    </p:spTree>
    <p:extLst>
      <p:ext uri="{BB962C8B-B14F-4D97-AF65-F5344CB8AC3E}">
        <p14:creationId xmlns:p14="http://schemas.microsoft.com/office/powerpoint/2010/main" val="1088418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8AC03-99CD-5839-E480-6DC049F2C352}"/>
              </a:ext>
            </a:extLst>
          </p:cNvPr>
          <p:cNvSpPr>
            <a:spLocks noGrp="1"/>
          </p:cNvSpPr>
          <p:nvPr>
            <p:ph type="title"/>
          </p:nvPr>
        </p:nvSpPr>
        <p:spPr/>
        <p:txBody>
          <a:bodyPr/>
          <a:lstStyle/>
          <a:p>
            <a:r>
              <a:rPr lang="en-US" dirty="0">
                <a:solidFill>
                  <a:srgbClr val="FF0000"/>
                </a:solidFill>
              </a:rPr>
              <a:t>CONCLUSION</a:t>
            </a:r>
          </a:p>
        </p:txBody>
      </p:sp>
      <p:sp>
        <p:nvSpPr>
          <p:cNvPr id="3" name="Content Placeholder 2">
            <a:extLst>
              <a:ext uri="{FF2B5EF4-FFF2-40B4-BE49-F238E27FC236}">
                <a16:creationId xmlns:a16="http://schemas.microsoft.com/office/drawing/2014/main" id="{7B21E59F-B821-90EE-F69B-B07475B5DD09}"/>
              </a:ext>
            </a:extLst>
          </p:cNvPr>
          <p:cNvSpPr>
            <a:spLocks noGrp="1"/>
          </p:cNvSpPr>
          <p:nvPr>
            <p:ph idx="1"/>
          </p:nvPr>
        </p:nvSpPr>
        <p:spPr/>
        <p:txBody>
          <a:bodyPr/>
          <a:lstStyle/>
          <a:p>
            <a:pPr>
              <a:lnSpc>
                <a:spcPct val="150000"/>
              </a:lnSpc>
            </a:pPr>
            <a:r>
              <a:rPr lang="en-US" sz="1800" dirty="0"/>
              <a:t> </a:t>
            </a:r>
            <a:r>
              <a:rPr lang="en-US" dirty="0"/>
              <a:t>P</a:t>
            </a:r>
            <a:r>
              <a:rPr lang="en-US" sz="1800" dirty="0"/>
              <a:t>roject ensures privacy-preserving, efficient, and trusted keyword search in a cloud-based multi-tenant environment.</a:t>
            </a:r>
          </a:p>
          <a:p>
            <a:pPr>
              <a:lnSpc>
                <a:spcPct val="150000"/>
              </a:lnSpc>
            </a:pPr>
            <a:r>
              <a:rPr lang="en-US" sz="1800" dirty="0"/>
              <a:t>It balances security and performance using advanced encryption techniques.</a:t>
            </a:r>
          </a:p>
          <a:p>
            <a:pPr>
              <a:lnSpc>
                <a:spcPct val="150000"/>
              </a:lnSpc>
            </a:pPr>
            <a:r>
              <a:rPr lang="en-US" sz="1800" dirty="0"/>
              <a:t>Future scope includes machine learning-based optimizations for improved search accuracy</a:t>
            </a:r>
          </a:p>
          <a:p>
            <a:endParaRPr lang="en-US" dirty="0"/>
          </a:p>
        </p:txBody>
      </p:sp>
    </p:spTree>
    <p:extLst>
      <p:ext uri="{BB962C8B-B14F-4D97-AF65-F5344CB8AC3E}">
        <p14:creationId xmlns:p14="http://schemas.microsoft.com/office/powerpoint/2010/main" val="2559366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F98E2E-C362-826A-48B8-04B43A663659}"/>
              </a:ext>
            </a:extLst>
          </p:cNvPr>
          <p:cNvSpPr txBox="1"/>
          <p:nvPr/>
        </p:nvSpPr>
        <p:spPr>
          <a:xfrm>
            <a:off x="0" y="234462"/>
            <a:ext cx="3514876" cy="52322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b="1" dirty="0">
                <a:solidFill>
                  <a:srgbClr val="C00000"/>
                </a:solidFill>
                <a:latin typeface="Times New Roman" panose="02020603050405020304" pitchFamily="18" charset="0"/>
                <a:cs typeface="Times New Roman" panose="02020603050405020304" pitchFamily="18" charset="0"/>
              </a:rPr>
              <a:t>Table Of Content:</a:t>
            </a:r>
          </a:p>
        </p:txBody>
      </p:sp>
      <p:sp>
        <p:nvSpPr>
          <p:cNvPr id="5" name="TextBox 4">
            <a:extLst>
              <a:ext uri="{FF2B5EF4-FFF2-40B4-BE49-F238E27FC236}">
                <a16:creationId xmlns:a16="http://schemas.microsoft.com/office/drawing/2014/main" id="{DB24741C-DB1C-95FD-9E0F-8B7FA0198C55}"/>
              </a:ext>
            </a:extLst>
          </p:cNvPr>
          <p:cNvSpPr txBox="1"/>
          <p:nvPr/>
        </p:nvSpPr>
        <p:spPr>
          <a:xfrm>
            <a:off x="105508" y="644770"/>
            <a:ext cx="10098035" cy="69044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sz="1600" b="1" dirty="0"/>
              <a:t>INTRODUCTION</a:t>
            </a:r>
          </a:p>
          <a:p>
            <a:pPr marL="342900" indent="-342900">
              <a:lnSpc>
                <a:spcPct val="150000"/>
              </a:lnSpc>
              <a:buFont typeface="Arial" panose="020B0604020202020204" pitchFamily="34" charset="0"/>
              <a:buChar char="•"/>
            </a:pPr>
            <a:r>
              <a:rPr lang="en-US" sz="1600" b="1" dirty="0"/>
              <a:t>Abstract</a:t>
            </a:r>
          </a:p>
          <a:p>
            <a:pPr marL="342900" indent="-342900">
              <a:lnSpc>
                <a:spcPct val="150000"/>
              </a:lnSpc>
              <a:buFont typeface="Arial" panose="020B0604020202020204" pitchFamily="34" charset="0"/>
              <a:buChar char="•"/>
            </a:pPr>
            <a:r>
              <a:rPr lang="en-US" sz="1600" b="1" dirty="0"/>
              <a:t>Introduction</a:t>
            </a:r>
          </a:p>
          <a:p>
            <a:pPr marL="342900" indent="-342900">
              <a:lnSpc>
                <a:spcPct val="150000"/>
              </a:lnSpc>
              <a:buFont typeface="Arial" panose="020B0604020202020204" pitchFamily="34" charset="0"/>
              <a:buChar char="•"/>
            </a:pPr>
            <a:r>
              <a:rPr lang="en-US" sz="1600" b="1" dirty="0"/>
              <a:t>objective</a:t>
            </a:r>
          </a:p>
          <a:p>
            <a:pPr marL="342900" indent="-342900">
              <a:lnSpc>
                <a:spcPct val="150000"/>
              </a:lnSpc>
              <a:buFont typeface="Arial" panose="020B0604020202020204" pitchFamily="34" charset="0"/>
              <a:buChar char="•"/>
            </a:pPr>
            <a:r>
              <a:rPr lang="en-US" sz="1600" b="1" dirty="0"/>
              <a:t>LITERATURE SURVEY</a:t>
            </a:r>
          </a:p>
          <a:p>
            <a:pPr marL="342900" indent="-342900">
              <a:lnSpc>
                <a:spcPct val="150000"/>
              </a:lnSpc>
              <a:buFont typeface="Arial" panose="020B0604020202020204" pitchFamily="34" charset="0"/>
              <a:buChar char="•"/>
            </a:pPr>
            <a:r>
              <a:rPr lang="en-US" sz="1600" b="1" dirty="0"/>
              <a:t>Existing system</a:t>
            </a:r>
          </a:p>
          <a:p>
            <a:pPr marL="342900" indent="-342900">
              <a:lnSpc>
                <a:spcPct val="150000"/>
              </a:lnSpc>
              <a:buFont typeface="Arial" panose="020B0604020202020204" pitchFamily="34" charset="0"/>
              <a:buChar char="•"/>
            </a:pPr>
            <a:r>
              <a:rPr lang="en-US" sz="1600" b="1" dirty="0"/>
              <a:t>Existing system disadvantages</a:t>
            </a:r>
          </a:p>
          <a:p>
            <a:pPr marL="342900" indent="-342900">
              <a:lnSpc>
                <a:spcPct val="150000"/>
              </a:lnSpc>
              <a:buFont typeface="Arial" panose="020B0604020202020204" pitchFamily="34" charset="0"/>
              <a:buChar char="•"/>
            </a:pPr>
            <a:r>
              <a:rPr lang="en-US" sz="1600" b="1" dirty="0"/>
              <a:t>PROPOSED SYSTEM</a:t>
            </a:r>
          </a:p>
          <a:p>
            <a:pPr marL="342900" indent="-342900">
              <a:lnSpc>
                <a:spcPct val="150000"/>
              </a:lnSpc>
              <a:buFont typeface="Arial" panose="020B0604020202020204" pitchFamily="34" charset="0"/>
              <a:buChar char="•"/>
            </a:pPr>
            <a:r>
              <a:rPr lang="en-US" sz="1600" b="1" dirty="0"/>
              <a:t>ADVANTAGES OF PROPOSED SYSTEM</a:t>
            </a:r>
          </a:p>
          <a:p>
            <a:pPr marL="342900" indent="-342900">
              <a:lnSpc>
                <a:spcPct val="150000"/>
              </a:lnSpc>
              <a:buFont typeface="Arial" panose="020B0604020202020204" pitchFamily="34" charset="0"/>
              <a:buChar char="•"/>
            </a:pPr>
            <a:r>
              <a:rPr lang="en-US" sz="1600" b="1" dirty="0"/>
              <a:t>DISADVANTAGES OF PROPOSED SYSTEM</a:t>
            </a:r>
          </a:p>
          <a:p>
            <a:pPr marL="342900" indent="-342900">
              <a:lnSpc>
                <a:spcPct val="150000"/>
              </a:lnSpc>
              <a:buFont typeface="Arial" panose="020B0604020202020204" pitchFamily="34" charset="0"/>
              <a:buChar char="•"/>
            </a:pPr>
            <a:r>
              <a:rPr lang="en-US" sz="1600" b="1" dirty="0"/>
              <a:t>System architecture</a:t>
            </a:r>
          </a:p>
          <a:p>
            <a:pPr marL="342900" indent="-342900">
              <a:lnSpc>
                <a:spcPct val="150000"/>
              </a:lnSpc>
              <a:buFont typeface="Arial" panose="020B0604020202020204" pitchFamily="34" charset="0"/>
              <a:buChar char="•"/>
            </a:pPr>
            <a:r>
              <a:rPr lang="en-US" sz="1600" b="1" dirty="0"/>
              <a:t>Technology used</a:t>
            </a:r>
          </a:p>
          <a:p>
            <a:pPr marL="342900" indent="-342900">
              <a:lnSpc>
                <a:spcPct val="150000"/>
              </a:lnSpc>
              <a:buFont typeface="Arial" panose="020B0604020202020204" pitchFamily="34" charset="0"/>
              <a:buChar char="•"/>
            </a:pPr>
            <a:r>
              <a:rPr lang="en-US" sz="1600" b="1" dirty="0"/>
              <a:t>Hardware Requirement</a:t>
            </a:r>
          </a:p>
          <a:p>
            <a:pPr marL="342900" indent="-342900">
              <a:lnSpc>
                <a:spcPct val="150000"/>
              </a:lnSpc>
              <a:buFont typeface="Arial" panose="020B0604020202020204" pitchFamily="34" charset="0"/>
              <a:buChar char="•"/>
            </a:pPr>
            <a:r>
              <a:rPr lang="en-US" sz="1600" b="1" dirty="0"/>
              <a:t>Software Requirement</a:t>
            </a:r>
          </a:p>
          <a:p>
            <a:pPr marL="342900" indent="-342900">
              <a:lnSpc>
                <a:spcPct val="150000"/>
              </a:lnSpc>
              <a:buFont typeface="Arial" panose="020B0604020202020204" pitchFamily="34" charset="0"/>
              <a:buChar char="•"/>
            </a:pPr>
            <a:r>
              <a:rPr lang="en-US" sz="1600" b="1" dirty="0"/>
              <a:t>Future Enhancement</a:t>
            </a:r>
          </a:p>
          <a:p>
            <a:pPr marL="342900" indent="-342900">
              <a:lnSpc>
                <a:spcPct val="150000"/>
              </a:lnSpc>
              <a:buFont typeface="Arial" panose="020B0604020202020204" pitchFamily="34" charset="0"/>
              <a:buChar char="•"/>
            </a:pPr>
            <a:r>
              <a:rPr lang="en-US" sz="1600" b="1" dirty="0"/>
              <a:t>Conclusion</a:t>
            </a:r>
          </a:p>
          <a:p>
            <a:pPr marL="342900" indent="-342900">
              <a:lnSpc>
                <a:spcPct val="150000"/>
              </a:lnSpc>
              <a:buFont typeface="Arial" panose="020B0604020202020204" pitchFamily="34" charset="0"/>
              <a:buChar char="•"/>
            </a:pPr>
            <a:r>
              <a:rPr lang="en-US" sz="1600" b="1" dirty="0"/>
              <a:t>REFERENCES</a:t>
            </a:r>
            <a:endParaRPr lang="en-US" sz="2000" b="1"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909105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BAA4-7803-70AB-3EC3-FA1949679683}"/>
              </a:ext>
            </a:extLst>
          </p:cNvPr>
          <p:cNvSpPr>
            <a:spLocks noGrp="1"/>
          </p:cNvSpPr>
          <p:nvPr>
            <p:ph type="title"/>
          </p:nvPr>
        </p:nvSpPr>
        <p:spPr/>
        <p:txBody>
          <a:bodyPr/>
          <a:lstStyle/>
          <a:p>
            <a:r>
              <a:rPr lang="en-US" dirty="0">
                <a:solidFill>
                  <a:srgbClr val="FF0000"/>
                </a:solidFill>
              </a:rPr>
              <a:t>REFERENCES:</a:t>
            </a:r>
          </a:p>
        </p:txBody>
      </p:sp>
      <p:sp>
        <p:nvSpPr>
          <p:cNvPr id="3" name="Content Placeholder 2">
            <a:extLst>
              <a:ext uri="{FF2B5EF4-FFF2-40B4-BE49-F238E27FC236}">
                <a16:creationId xmlns:a16="http://schemas.microsoft.com/office/drawing/2014/main" id="{BEF9C334-5933-810A-9780-635599F56F4A}"/>
              </a:ext>
            </a:extLst>
          </p:cNvPr>
          <p:cNvSpPr>
            <a:spLocks noGrp="1"/>
          </p:cNvSpPr>
          <p:nvPr>
            <p:ph idx="1"/>
          </p:nvPr>
        </p:nvSpPr>
        <p:spPr/>
        <p:txBody>
          <a:bodyPr numCol="2">
            <a:normAutofit fontScale="77500" lnSpcReduction="20000"/>
          </a:bodyPr>
          <a:lstStyle/>
          <a:p>
            <a:r>
              <a:rPr lang="en-US" dirty="0"/>
              <a:t>[34] R. A. Mollin, An Introduction to Cryptography. Boca Raton, FL, USA:</a:t>
            </a:r>
          </a:p>
          <a:p>
            <a:r>
              <a:rPr lang="en-US" dirty="0"/>
              <a:t>CRC Press, 2006.</a:t>
            </a:r>
          </a:p>
          <a:p>
            <a:r>
              <a:rPr lang="en-US" dirty="0"/>
              <a:t>[35] R. W. van der Heijden, S. Dietzel, T. </a:t>
            </a:r>
            <a:r>
              <a:rPr lang="en-US" dirty="0" err="1"/>
              <a:t>Leinmüller</a:t>
            </a:r>
            <a:r>
              <a:rPr lang="en-US" dirty="0"/>
              <a:t>, and F. Kargl, “Survey on misbehavior detection in cooperative intelligent transportation</a:t>
            </a:r>
          </a:p>
          <a:p>
            <a:r>
              <a:rPr lang="en-US" dirty="0"/>
              <a:t>systems,” IEEE Commun. Surveys Tuts., vol. 21, no. 1, pp. 779–811,</a:t>
            </a:r>
          </a:p>
          <a:p>
            <a:r>
              <a:rPr lang="en-US" dirty="0"/>
              <a:t>4th Quart., 2018.</a:t>
            </a:r>
          </a:p>
          <a:p>
            <a:r>
              <a:rPr lang="en-US" dirty="0"/>
              <a:t>[36] S. </a:t>
            </a:r>
            <a:r>
              <a:rPr lang="en-US" dirty="0" err="1"/>
              <a:t>Ruj</a:t>
            </a:r>
            <a:r>
              <a:rPr lang="en-US" dirty="0"/>
              <a:t>, M. A. </a:t>
            </a:r>
            <a:r>
              <a:rPr lang="en-US" dirty="0" err="1"/>
              <a:t>Cavenaghi</a:t>
            </a:r>
            <a:r>
              <a:rPr lang="en-US" dirty="0"/>
              <a:t>, Z. Huang, A. Nayak, and I. </a:t>
            </a:r>
            <a:r>
              <a:rPr lang="en-US" dirty="0" err="1"/>
              <a:t>Stojmenovic</a:t>
            </a:r>
            <a:r>
              <a:rPr lang="en-US" dirty="0"/>
              <a:t>,</a:t>
            </a:r>
          </a:p>
          <a:p>
            <a:r>
              <a:rPr lang="en-US" dirty="0"/>
              <a:t>“On data-centric misbehavior detection in VANETs,” in Proc. IEEE Veh.</a:t>
            </a:r>
          </a:p>
          <a:p>
            <a:r>
              <a:rPr lang="en-US" dirty="0"/>
              <a:t>Technol. Conf. (VTC Fall), Sep. 2011, pp. 1–5.</a:t>
            </a:r>
          </a:p>
          <a:p>
            <a:r>
              <a:rPr lang="en-US" dirty="0"/>
              <a:t>[37] (2022). Enron Email Dataset. [Online]. Available: https://www.cs.</a:t>
            </a:r>
          </a:p>
          <a:p>
            <a:r>
              <a:rPr lang="en-US" dirty="0"/>
              <a:t>cmu.edu/</a:t>
            </a:r>
          </a:p>
          <a:p>
            <a:r>
              <a:rPr lang="en-US" dirty="0"/>
              <a:t>[38] (2022). CPU Cores Threads per CPU Core per Instance</a:t>
            </a:r>
          </a:p>
          <a:p>
            <a:r>
              <a:rPr lang="en-US" dirty="0"/>
              <a:t>Type. [Online]. Available: https://docs.aws.amazon.com/AWSEC2/</a:t>
            </a:r>
          </a:p>
          <a:p>
            <a:r>
              <a:rPr lang="en-US" dirty="0"/>
              <a:t>latest/</a:t>
            </a:r>
            <a:r>
              <a:rPr lang="en-US" dirty="0" err="1"/>
              <a:t>UserGuide</a:t>
            </a:r>
            <a:r>
              <a:rPr lang="en-US" dirty="0"/>
              <a:t>/cpu-options-supported-instances-values.html</a:t>
            </a:r>
          </a:p>
          <a:p>
            <a:r>
              <a:rPr lang="en-US" dirty="0"/>
              <a:t>[39] R. </a:t>
            </a:r>
            <a:r>
              <a:rPr lang="en-US" dirty="0" err="1"/>
              <a:t>Curtmola</a:t>
            </a:r>
            <a:r>
              <a:rPr lang="en-US" dirty="0"/>
              <a:t>, J. Garay, S. Kamara, and R. Ostrovsky, “Searchable</a:t>
            </a:r>
          </a:p>
          <a:p>
            <a:r>
              <a:rPr lang="en-US" dirty="0"/>
              <a:t>symmetric encryption: Improved definitions and efficient constructions,”</a:t>
            </a:r>
          </a:p>
          <a:p>
            <a:r>
              <a:rPr lang="en-US" dirty="0"/>
              <a:t>in Proc. 13th ACM Conf. </a:t>
            </a:r>
            <a:r>
              <a:rPr lang="en-US" dirty="0" err="1"/>
              <a:t>Comput</a:t>
            </a:r>
            <a:r>
              <a:rPr lang="en-US" dirty="0"/>
              <a:t>. Commun. </a:t>
            </a:r>
            <a:r>
              <a:rPr lang="en-US" dirty="0" err="1"/>
              <a:t>Secur</a:t>
            </a:r>
            <a:r>
              <a:rPr lang="en-US" dirty="0"/>
              <a:t>., 2006, pp. 79–88.</a:t>
            </a:r>
          </a:p>
        </p:txBody>
      </p:sp>
    </p:spTree>
    <p:extLst>
      <p:ext uri="{BB962C8B-B14F-4D97-AF65-F5344CB8AC3E}">
        <p14:creationId xmlns:p14="http://schemas.microsoft.com/office/powerpoint/2010/main" val="3194104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BAA4-7803-70AB-3EC3-FA1949679683}"/>
              </a:ext>
            </a:extLst>
          </p:cNvPr>
          <p:cNvSpPr>
            <a:spLocks noGrp="1"/>
          </p:cNvSpPr>
          <p:nvPr>
            <p:ph type="title"/>
          </p:nvPr>
        </p:nvSpPr>
        <p:spPr/>
        <p:txBody>
          <a:bodyPr/>
          <a:lstStyle/>
          <a:p>
            <a:r>
              <a:rPr lang="en-US" dirty="0">
                <a:solidFill>
                  <a:srgbClr val="FF0000"/>
                </a:solidFill>
              </a:rPr>
              <a:t>REFERENCES:</a:t>
            </a:r>
          </a:p>
        </p:txBody>
      </p:sp>
      <p:sp>
        <p:nvSpPr>
          <p:cNvPr id="3" name="Content Placeholder 2">
            <a:extLst>
              <a:ext uri="{FF2B5EF4-FFF2-40B4-BE49-F238E27FC236}">
                <a16:creationId xmlns:a16="http://schemas.microsoft.com/office/drawing/2014/main" id="{BEF9C334-5933-810A-9780-635599F56F4A}"/>
              </a:ext>
            </a:extLst>
          </p:cNvPr>
          <p:cNvSpPr>
            <a:spLocks noGrp="1"/>
          </p:cNvSpPr>
          <p:nvPr>
            <p:ph idx="1"/>
          </p:nvPr>
        </p:nvSpPr>
        <p:spPr/>
        <p:txBody>
          <a:bodyPr numCol="2">
            <a:normAutofit fontScale="77500" lnSpcReduction="20000"/>
          </a:bodyPr>
          <a:lstStyle/>
          <a:p>
            <a:r>
              <a:rPr lang="en-US"/>
              <a:t>[</a:t>
            </a:r>
            <a:r>
              <a:rPr lang="en-US" dirty="0"/>
              <a:t>40] A. De Caro and V. Iovino, “JPBC: Java pairing based cryptography,” in</a:t>
            </a:r>
          </a:p>
          <a:p>
            <a:r>
              <a:rPr lang="en-US" dirty="0"/>
              <a:t>Proc. IEEE Symp. </a:t>
            </a:r>
            <a:r>
              <a:rPr lang="en-US" dirty="0" err="1"/>
              <a:t>Comput</a:t>
            </a:r>
            <a:r>
              <a:rPr lang="en-US" dirty="0"/>
              <a:t>. Commun. (ISCC), Jun. 2011, pp. 850–855.</a:t>
            </a:r>
          </a:p>
          <a:p>
            <a:r>
              <a:rPr lang="en-US" dirty="0"/>
              <a:t>[41] (2022). Java Security Message Digest. [Online]. Available: https://</a:t>
            </a:r>
          </a:p>
          <a:p>
            <a:r>
              <a:rPr lang="en-US" dirty="0"/>
              <a:t>docs.oracle.com/</a:t>
            </a:r>
            <a:r>
              <a:rPr lang="en-US" dirty="0" err="1"/>
              <a:t>javase</a:t>
            </a:r>
            <a:r>
              <a:rPr lang="en-US" dirty="0"/>
              <a:t>/7/docs/</a:t>
            </a:r>
            <a:r>
              <a:rPr lang="en-US" dirty="0" err="1"/>
              <a:t>api</a:t>
            </a:r>
            <a:r>
              <a:rPr lang="en-US" dirty="0"/>
              <a:t>/java/security/MessageDigest.html</a:t>
            </a:r>
          </a:p>
          <a:p>
            <a:r>
              <a:rPr lang="en-US" dirty="0"/>
              <a:t>[42] Oracle. </a:t>
            </a:r>
            <a:r>
              <a:rPr lang="en-US" dirty="0" err="1"/>
              <a:t>JavaTM</a:t>
            </a:r>
            <a:r>
              <a:rPr lang="en-US" dirty="0"/>
              <a:t> Platform, Standard Edition 8 API Specification.</a:t>
            </a:r>
          </a:p>
          <a:p>
            <a:r>
              <a:rPr lang="en-US" dirty="0"/>
              <a:t>Accessed: Feb. 1, 2023. [Online]. Available: https://docs.oracle.com/</a:t>
            </a:r>
          </a:p>
          <a:p>
            <a:r>
              <a:rPr lang="en-US" dirty="0" err="1"/>
              <a:t>javase</a:t>
            </a:r>
            <a:r>
              <a:rPr lang="en-US" dirty="0"/>
              <a:t>/8/docs/</a:t>
            </a:r>
            <a:r>
              <a:rPr lang="en-US" dirty="0" err="1"/>
              <a:t>api</a:t>
            </a:r>
            <a:r>
              <a:rPr lang="en-US" dirty="0"/>
              <a:t>/</a:t>
            </a:r>
            <a:r>
              <a:rPr lang="en-US" dirty="0" err="1"/>
              <a:t>javax</a:t>
            </a:r>
            <a:r>
              <a:rPr lang="en-US" dirty="0"/>
              <a:t>/crypto/Cipher.html</a:t>
            </a:r>
          </a:p>
          <a:p>
            <a:r>
              <a:rPr lang="en-US" dirty="0"/>
              <a:t>[43] Wikimedia Foundation. Wikimedia Downloads. Accessed: Feb. 1, 2023.</a:t>
            </a:r>
          </a:p>
          <a:p>
            <a:r>
              <a:rPr lang="en-US" dirty="0"/>
              <a:t>[Online]. Available: https://dumps.wikimedia.org</a:t>
            </a:r>
          </a:p>
          <a:p>
            <a:r>
              <a:rPr lang="en-US" dirty="0"/>
              <a:t>Xiaojie Zhu (Member, IEEE) received the M.S.</a:t>
            </a:r>
          </a:p>
          <a:p>
            <a:r>
              <a:rPr lang="en-US" dirty="0"/>
              <a:t>degree from the University of Chinese Academy of</a:t>
            </a:r>
          </a:p>
          <a:p>
            <a:r>
              <a:rPr lang="en-US" dirty="0"/>
              <a:t>Sciences in 2015 and the Ph.D. degree from the</a:t>
            </a:r>
          </a:p>
          <a:p>
            <a:r>
              <a:rPr lang="en-US" dirty="0"/>
              <a:t>University of Oslo in 2021. He is currently a Staff</a:t>
            </a:r>
          </a:p>
          <a:p>
            <a:r>
              <a:rPr lang="en-US" dirty="0"/>
              <a:t>Research Scientist with KAUST. His research interests include cloud security, applied cryptography,</a:t>
            </a:r>
          </a:p>
          <a:p>
            <a:r>
              <a:rPr lang="en-US" dirty="0"/>
              <a:t>and distributed systems.</a:t>
            </a:r>
          </a:p>
          <a:p>
            <a:r>
              <a:rPr lang="en-US" dirty="0"/>
              <a:t>4330 IEEE</a:t>
            </a:r>
          </a:p>
          <a:p>
            <a:endParaRPr lang="en-US" dirty="0"/>
          </a:p>
        </p:txBody>
      </p:sp>
    </p:spTree>
    <p:extLst>
      <p:ext uri="{BB962C8B-B14F-4D97-AF65-F5344CB8AC3E}">
        <p14:creationId xmlns:p14="http://schemas.microsoft.com/office/powerpoint/2010/main" val="422600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CC197B-9AEB-C122-35C3-F3A0CF1DD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705600"/>
          </a:xfrm>
          <a:prstGeom prst="rect">
            <a:avLst/>
          </a:prstGeom>
        </p:spPr>
      </p:pic>
    </p:spTree>
    <p:extLst>
      <p:ext uri="{BB962C8B-B14F-4D97-AF65-F5344CB8AC3E}">
        <p14:creationId xmlns:p14="http://schemas.microsoft.com/office/powerpoint/2010/main" val="2873019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3FCF-6B9A-F4BA-CB42-8E106FA213B0}"/>
              </a:ext>
            </a:extLst>
          </p:cNvPr>
          <p:cNvSpPr>
            <a:spLocks noGrp="1"/>
          </p:cNvSpPr>
          <p:nvPr>
            <p:ph type="ctrTitle"/>
          </p:nvPr>
        </p:nvSpPr>
        <p:spPr>
          <a:xfrm>
            <a:off x="1507067" y="316524"/>
            <a:ext cx="7766936" cy="1019908"/>
          </a:xfrm>
        </p:spPr>
        <p:txBody>
          <a:bodyPr/>
          <a:lstStyle/>
          <a:p>
            <a:pPr algn="ctr"/>
            <a:r>
              <a:rPr lang="en-US" dirty="0">
                <a:solidFill>
                  <a:srgbClr val="FF0000"/>
                </a:solidFill>
              </a:rPr>
              <a:t>ABSTRACT</a:t>
            </a:r>
          </a:p>
        </p:txBody>
      </p:sp>
      <p:sp>
        <p:nvSpPr>
          <p:cNvPr id="3" name="Subtitle 2">
            <a:extLst>
              <a:ext uri="{FF2B5EF4-FFF2-40B4-BE49-F238E27FC236}">
                <a16:creationId xmlns:a16="http://schemas.microsoft.com/office/drawing/2014/main" id="{A13D2630-4CD2-316D-52DE-8FBC3942EC41}"/>
              </a:ext>
            </a:extLst>
          </p:cNvPr>
          <p:cNvSpPr>
            <a:spLocks noGrp="1"/>
          </p:cNvSpPr>
          <p:nvPr>
            <p:ph type="subTitle" idx="1"/>
          </p:nvPr>
        </p:nvSpPr>
        <p:spPr>
          <a:xfrm>
            <a:off x="445477" y="1512276"/>
            <a:ext cx="11090031" cy="5732585"/>
          </a:xfrm>
        </p:spPr>
        <p:txBody>
          <a:bodyPr>
            <a:normAutofit/>
          </a:bodyPr>
          <a:lstStyle/>
          <a:p>
            <a:pPr algn="l"/>
            <a:r>
              <a:rPr lang="en-US" sz="1800" b="0" i="0" u="none" strike="noStrike" dirty="0">
                <a:solidFill>
                  <a:srgbClr val="000000"/>
                </a:solidFill>
                <a:effectLst/>
                <a:latin typeface="Times New Roman" panose="02020603050405020304" pitchFamily="18" charset="0"/>
              </a:rPr>
              <a:t>Cloud service models intrinsically cater to multiple tenants. In current multi-tenancy model, cloud service providers isolate data within a single tenant boundary with no or minimum cross-tenant interaction. With the booming of cloud applications, allowing a user to search across tenants is crucial to utilize stored data more effectively. However, conducting such a search operation is inherently risky, primarily due to privacy concerns. Moreover, existing schemes typically focus on a single tenant and are not well suited to extend support to a multi-tenancy cloud, where each tenant operates independently. In this article, to address the above issue, we provide a privacy preserving, verifiable, accountable, and parallelizable solution for “privacy-preserving keyword search problem” among multiple independent data owners. We consider a scenario in which each tenant is a data owner and a user’s goal is to efficiently search for granted documents that contain the target keyword among all the data owners. We first propose a verifiable yet accountable keyword searchable encryption (VAKSE) scheme through symmetric bilinear mapping. For verifiability, a message authentication code (MAC) is computed for each associated piece of data. To maintain a consistent size of MAC, the computed MACs undergo an exclusive OR operation. For accountability, we propose a keyword-based accountable token mechanism where the client’s identity is seamlessly embedded without compromising privacy. Furthermore, we introduce the parallel VAKSE scheme, in which the inverted index is partitioned into small segments and all of them can be processed synchronously. We also conduct formal security analysis and comprehensive experiments to demonstrate the data privacy preservation and efficiency of the proposed schemes, respectively.</a:t>
            </a:r>
            <a:endParaRPr lang="en-US" dirty="0"/>
          </a:p>
        </p:txBody>
      </p:sp>
    </p:spTree>
    <p:extLst>
      <p:ext uri="{BB962C8B-B14F-4D97-AF65-F5344CB8AC3E}">
        <p14:creationId xmlns:p14="http://schemas.microsoft.com/office/powerpoint/2010/main" val="2979972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B8E5393E-E438-F2E9-63A7-6FB947FE7795}"/>
              </a:ext>
            </a:extLst>
          </p:cNvPr>
          <p:cNvSpPr txBox="1"/>
          <p:nvPr/>
        </p:nvSpPr>
        <p:spPr>
          <a:xfrm>
            <a:off x="3261793" y="0"/>
            <a:ext cx="4112022"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b="1" dirty="0">
                <a:solidFill>
                  <a:srgbClr val="C00000"/>
                </a:solidFill>
                <a:latin typeface="Times New Roman" panose="02020603050405020304" pitchFamily="18" charset="0"/>
                <a:cs typeface="Times New Roman" panose="02020603050405020304" pitchFamily="18" charset="0"/>
              </a:rPr>
              <a:t>INTRODUTION:</a:t>
            </a:r>
          </a:p>
        </p:txBody>
      </p:sp>
      <p:sp>
        <p:nvSpPr>
          <p:cNvPr id="5" name="TextBox 4">
            <a:extLst>
              <a:ext uri="{FF2B5EF4-FFF2-40B4-BE49-F238E27FC236}">
                <a16:creationId xmlns:a16="http://schemas.microsoft.com/office/drawing/2014/main" id="{D40BD7A9-F46D-EC4E-C450-1F0E435F3625}"/>
              </a:ext>
            </a:extLst>
          </p:cNvPr>
          <p:cNvSpPr txBox="1"/>
          <p:nvPr/>
        </p:nvSpPr>
        <p:spPr>
          <a:xfrm>
            <a:off x="492369" y="973014"/>
            <a:ext cx="8651631" cy="5196166"/>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t>Cloud computing enables data storage and access over the internet.</a:t>
            </a:r>
          </a:p>
          <a:p>
            <a:pPr marL="457200" indent="-457200">
              <a:lnSpc>
                <a:spcPct val="150000"/>
              </a:lnSpc>
              <a:buFont typeface="Wingdings" panose="05000000000000000000" pitchFamily="2" charset="2"/>
              <a:buChar char="Ø"/>
            </a:pPr>
            <a:r>
              <a:rPr lang="en-US" sz="2800" dirty="0"/>
              <a:t> Multi-tenancy allows multiple users (tenants) to share cloud resources securely. </a:t>
            </a:r>
          </a:p>
          <a:p>
            <a:pPr marL="457200" indent="-457200">
              <a:lnSpc>
                <a:spcPct val="150000"/>
              </a:lnSpc>
              <a:buFont typeface="Wingdings" panose="05000000000000000000" pitchFamily="2" charset="2"/>
              <a:buChar char="Ø"/>
            </a:pPr>
            <a:r>
              <a:rPr lang="en-US" sz="2800" dirty="0"/>
              <a:t>Traditional keyword search in the cloud lacks privacy, risking data exposure. </a:t>
            </a:r>
          </a:p>
          <a:p>
            <a:pPr marL="457200" indent="-457200">
              <a:lnSpc>
                <a:spcPct val="150000"/>
              </a:lnSpc>
              <a:buFont typeface="Wingdings" panose="05000000000000000000" pitchFamily="2" charset="2"/>
              <a:buChar char="Ø"/>
            </a:pPr>
            <a:r>
              <a:rPr lang="en-US" sz="2800" dirty="0"/>
              <a:t>This project introduces a privacy-preserving and trusted keyword search method.</a:t>
            </a:r>
          </a:p>
        </p:txBody>
      </p:sp>
    </p:spTree>
    <p:extLst>
      <p:ext uri="{BB962C8B-B14F-4D97-AF65-F5344CB8AC3E}">
        <p14:creationId xmlns:p14="http://schemas.microsoft.com/office/powerpoint/2010/main" val="1598271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D82AB-1282-A50F-F269-768FC0232451}"/>
              </a:ext>
            </a:extLst>
          </p:cNvPr>
          <p:cNvSpPr>
            <a:spLocks noGrp="1"/>
          </p:cNvSpPr>
          <p:nvPr>
            <p:ph type="ctrTitle"/>
          </p:nvPr>
        </p:nvSpPr>
        <p:spPr>
          <a:xfrm>
            <a:off x="339969" y="902678"/>
            <a:ext cx="10961077" cy="5673968"/>
          </a:xfrm>
        </p:spPr>
        <p:txBody>
          <a:bodyPr/>
          <a:lstStyle/>
          <a:p>
            <a:pPr marL="457200" indent="-457200" algn="l">
              <a:buFont typeface="+mj-lt"/>
              <a:buAutoNum type="arabicPeriod"/>
            </a:pPr>
            <a:r>
              <a:rPr lang="en-US" sz="2400" dirty="0"/>
              <a:t>Privacy-Preserving and Trusted Keyword Search for Multi-Tenancy Cloud is a research-driven project focused on enhancing data security and search efficiency in cloud environments. In multi-tenancy cloud systems, multiple users or organizations share the same cloud infrastructure, making privacy protection a critical challenge. Traditional search mechanisms often expose sensitive data to the cloud provider or external attackers, leading to potential breaches. This project aims to develop a secure and efficient keyword search mechanism that ensures data confidentiality while maintaining trust among tenants. By leveraging advanced encryption techniques and access control mechanisms, the system will allow users to search encrypted data without compromising privacy. The solution will also focus on optimizing search performance to ensure scalability and usability, making it a viable approach for real-world cloud</a:t>
            </a:r>
            <a:endParaRPr lang="en-US" dirty="0"/>
          </a:p>
        </p:txBody>
      </p:sp>
      <p:sp>
        <p:nvSpPr>
          <p:cNvPr id="3" name="Subtitle 2">
            <a:extLst>
              <a:ext uri="{FF2B5EF4-FFF2-40B4-BE49-F238E27FC236}">
                <a16:creationId xmlns:a16="http://schemas.microsoft.com/office/drawing/2014/main" id="{7D9FBB45-119C-6989-FEBC-27DE42F5F73F}"/>
              </a:ext>
            </a:extLst>
          </p:cNvPr>
          <p:cNvSpPr>
            <a:spLocks noGrp="1"/>
          </p:cNvSpPr>
          <p:nvPr>
            <p:ph type="subTitle" idx="1"/>
          </p:nvPr>
        </p:nvSpPr>
        <p:spPr>
          <a:xfrm>
            <a:off x="1383323" y="4050836"/>
            <a:ext cx="7890680" cy="1096896"/>
          </a:xfrm>
        </p:spPr>
        <p:txBody>
          <a:bodyPr>
            <a:normAutofit/>
          </a:bodyPr>
          <a:lstStyle/>
          <a:p>
            <a:r>
              <a:rPr lang="en-US" dirty="0"/>
              <a:t>.</a:t>
            </a:r>
          </a:p>
        </p:txBody>
      </p:sp>
    </p:spTree>
    <p:extLst>
      <p:ext uri="{BB962C8B-B14F-4D97-AF65-F5344CB8AC3E}">
        <p14:creationId xmlns:p14="http://schemas.microsoft.com/office/powerpoint/2010/main" val="3296567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9DF40699-53FF-E032-796C-5DB82CF827AC}"/>
              </a:ext>
            </a:extLst>
          </p:cNvPr>
          <p:cNvSpPr txBox="1"/>
          <p:nvPr/>
        </p:nvSpPr>
        <p:spPr>
          <a:xfrm>
            <a:off x="164123" y="297159"/>
            <a:ext cx="2590798"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000" b="1" dirty="0">
                <a:solidFill>
                  <a:srgbClr val="C00000"/>
                </a:solidFill>
                <a:latin typeface="Times New Roman" panose="02020603050405020304" pitchFamily="18" charset="0"/>
                <a:cs typeface="Times New Roman" panose="02020603050405020304" pitchFamily="18" charset="0"/>
              </a:rPr>
              <a:t>Objective</a:t>
            </a:r>
            <a:r>
              <a:rPr lang="en-US" sz="3600" b="1" dirty="0">
                <a:solidFill>
                  <a:srgbClr val="C00000"/>
                </a:solidFill>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E84F8865-0781-EC85-363F-0FE474D2A1C8}"/>
              </a:ext>
            </a:extLst>
          </p:cNvPr>
          <p:cNvSpPr txBox="1"/>
          <p:nvPr/>
        </p:nvSpPr>
        <p:spPr>
          <a:xfrm>
            <a:off x="304800" y="1430214"/>
            <a:ext cx="8839200" cy="3539430"/>
          </a:xfrm>
          <a:prstGeom prst="rect">
            <a:avLst/>
          </a:prstGeom>
          <a:noFill/>
        </p:spPr>
        <p:txBody>
          <a:bodyPr wrap="square">
            <a:spAutoFit/>
          </a:bodyPr>
          <a:lstStyle/>
          <a:p>
            <a:pPr marL="457200" indent="-457200">
              <a:buFont typeface="Wingdings" panose="05000000000000000000" pitchFamily="2" charset="2"/>
              <a:buChar char="Ø"/>
            </a:pPr>
            <a:r>
              <a:rPr lang="en-US" sz="2800" dirty="0"/>
              <a:t>To develop a secure and efficient keyword search mechanism for multi-tenancy cloud environments.</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To ensure data privacy while allowing fast and accurate retrieval</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.To establish trust using cryptographic techniques and access control mechanisms</a:t>
            </a:r>
          </a:p>
        </p:txBody>
      </p:sp>
    </p:spTree>
    <p:extLst>
      <p:ext uri="{BB962C8B-B14F-4D97-AF65-F5344CB8AC3E}">
        <p14:creationId xmlns:p14="http://schemas.microsoft.com/office/powerpoint/2010/main" val="1766859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5CAE79EC-11EC-F892-C65A-FE4C75A7050E}"/>
              </a:ext>
            </a:extLst>
          </p:cNvPr>
          <p:cNvSpPr txBox="1"/>
          <p:nvPr/>
        </p:nvSpPr>
        <p:spPr>
          <a:xfrm>
            <a:off x="261404" y="266308"/>
            <a:ext cx="5705642" cy="169277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a:solidFill>
                  <a:srgbClr val="C00000"/>
                </a:solidFill>
                <a:latin typeface="Times New Roman" panose="02020603050405020304" pitchFamily="18" charset="0"/>
                <a:cs typeface="Times New Roman" panose="02020603050405020304" pitchFamily="18" charset="0"/>
              </a:rPr>
              <a:t>Literature Survey</a:t>
            </a:r>
            <a:r>
              <a:rPr lang="en-US" sz="3200" b="1" dirty="0">
                <a:solidFill>
                  <a:srgbClr val="C00000"/>
                </a:solidFill>
                <a:latin typeface="Times New Roman" panose="02020603050405020304" pitchFamily="18" charset="0"/>
                <a:cs typeface="Times New Roman" panose="02020603050405020304" pitchFamily="18" charset="0"/>
              </a:rPr>
              <a:t>:</a:t>
            </a:r>
          </a:p>
          <a:p>
            <a:endParaRPr lang="en-US" sz="3200" b="1" dirty="0">
              <a:solidFill>
                <a:srgbClr val="C00000"/>
              </a:solidFill>
              <a:latin typeface="Times New Roman" panose="02020603050405020304" pitchFamily="18" charset="0"/>
              <a:cs typeface="Times New Roman" panose="02020603050405020304" pitchFamily="18" charset="0"/>
            </a:endParaRPr>
          </a:p>
          <a:p>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5348A82-DFC6-42EB-3B2B-8805390DF626}"/>
              </a:ext>
            </a:extLst>
          </p:cNvPr>
          <p:cNvSpPr txBox="1"/>
          <p:nvPr/>
        </p:nvSpPr>
        <p:spPr>
          <a:xfrm>
            <a:off x="855785" y="1465385"/>
            <a:ext cx="10738338" cy="4893647"/>
          </a:xfrm>
          <a:prstGeom prst="rect">
            <a:avLst/>
          </a:prstGeom>
          <a:noFill/>
        </p:spPr>
        <p:txBody>
          <a:bodyPr wrap="square">
            <a:spAutoFit/>
          </a:bodyPr>
          <a:lstStyle/>
          <a:p>
            <a:r>
              <a:rPr lang="en-US" sz="2400" b="1" dirty="0"/>
              <a:t>Title</a:t>
            </a:r>
            <a:r>
              <a:rPr lang="en-US" sz="2400" dirty="0"/>
              <a:t>: Efficient Multi-Keyword Search over Encrypted Cloud Data with Privacy </a:t>
            </a:r>
            <a:r>
              <a:rPr lang="en-US" sz="2400" b="1" dirty="0"/>
              <a:t>Protection</a:t>
            </a:r>
          </a:p>
          <a:p>
            <a:r>
              <a:rPr lang="en-US" sz="2400" b="1" dirty="0"/>
              <a:t>Author(s): </a:t>
            </a:r>
            <a:r>
              <a:rPr lang="en-US" sz="2400" dirty="0"/>
              <a:t>Xiaodong Lin, Sherman S. M. Chow  </a:t>
            </a:r>
          </a:p>
          <a:p>
            <a:r>
              <a:rPr lang="en-US" sz="2400" b="1" dirty="0"/>
              <a:t>Year: 2017</a:t>
            </a:r>
          </a:p>
          <a:p>
            <a:r>
              <a:rPr lang="en-US" sz="2400" b="1" dirty="0"/>
              <a:t>Description</a:t>
            </a:r>
            <a:r>
              <a:rPr lang="en-US" sz="2400" dirty="0"/>
              <a:t>:</a:t>
            </a:r>
          </a:p>
          <a:p>
            <a:r>
              <a:rPr lang="en-US" sz="2400" dirty="0"/>
              <a:t>With the increasing use of cloud computing, ensuring data privacy while enabling efficient keyword searches has become a challenge. This paper introduces a privacy-preserving multi-keyword search approach over encrypted cloud data. The system ensures that users can perform searches without revealing the keyword contents to the cloud service provider. It employs an index-based searchable encryption scheme with trapdoor privacy and controlled searchability, preventing unauthorized access and mitigating leakage risks.</a:t>
            </a:r>
          </a:p>
        </p:txBody>
      </p:sp>
    </p:spTree>
    <p:extLst>
      <p:ext uri="{BB962C8B-B14F-4D97-AF65-F5344CB8AC3E}">
        <p14:creationId xmlns:p14="http://schemas.microsoft.com/office/powerpoint/2010/main" val="94863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1BBA4-1EB4-B117-5073-A13E666B031C}"/>
              </a:ext>
            </a:extLst>
          </p:cNvPr>
          <p:cNvSpPr>
            <a:spLocks noGrp="1"/>
          </p:cNvSpPr>
          <p:nvPr>
            <p:ph type="ctrTitle"/>
          </p:nvPr>
        </p:nvSpPr>
        <p:spPr>
          <a:xfrm>
            <a:off x="733344" y="204568"/>
            <a:ext cx="7766936" cy="1055077"/>
          </a:xfrm>
        </p:spPr>
        <p:txBody>
          <a:bodyPr/>
          <a:lstStyle/>
          <a:p>
            <a:pPr algn="l"/>
            <a:r>
              <a:rPr lang="en-US" dirty="0">
                <a:solidFill>
                  <a:srgbClr val="00B0F0"/>
                </a:solidFill>
              </a:rPr>
              <a:t>LITRATURE SURVEY</a:t>
            </a:r>
          </a:p>
        </p:txBody>
      </p:sp>
      <p:sp>
        <p:nvSpPr>
          <p:cNvPr id="3" name="Subtitle 2">
            <a:extLst>
              <a:ext uri="{FF2B5EF4-FFF2-40B4-BE49-F238E27FC236}">
                <a16:creationId xmlns:a16="http://schemas.microsoft.com/office/drawing/2014/main" id="{87148698-A899-3E22-5BC1-3A98FF598B4B}"/>
              </a:ext>
            </a:extLst>
          </p:cNvPr>
          <p:cNvSpPr>
            <a:spLocks noGrp="1"/>
          </p:cNvSpPr>
          <p:nvPr>
            <p:ph type="subTitle" idx="1"/>
          </p:nvPr>
        </p:nvSpPr>
        <p:spPr>
          <a:xfrm>
            <a:off x="445478" y="1582615"/>
            <a:ext cx="9542584" cy="5070817"/>
          </a:xfrm>
        </p:spPr>
        <p:txBody>
          <a:bodyPr>
            <a:normAutofit/>
          </a:bodyPr>
          <a:lstStyle/>
          <a:p>
            <a:pPr algn="l"/>
            <a:r>
              <a:rPr lang="en-US" sz="2400" b="1" dirty="0"/>
              <a:t>Title: Secure and Efficient Multi-Keyword Ranked Search over Encrypted Cloud Data</a:t>
            </a:r>
          </a:p>
          <a:p>
            <a:pPr algn="l"/>
            <a:r>
              <a:rPr lang="en-US" sz="2400" b="1" dirty="0"/>
              <a:t>Author(s): Ning Cao, Cong Wang, Ming Li</a:t>
            </a:r>
          </a:p>
          <a:p>
            <a:pPr algn="l"/>
            <a:r>
              <a:rPr lang="en-US" sz="2400" b="1" dirty="0"/>
              <a:t>Year: 2014</a:t>
            </a:r>
          </a:p>
          <a:p>
            <a:pPr algn="l"/>
            <a:r>
              <a:rPr lang="en-US" sz="2400" b="1" dirty="0"/>
              <a:t>Description</a:t>
            </a:r>
          </a:p>
          <a:p>
            <a:pPr algn="l"/>
            <a:r>
              <a:rPr lang="en-US" dirty="0"/>
              <a:t>:</a:t>
            </a:r>
            <a:r>
              <a:rPr lang="en-US" sz="2000" dirty="0"/>
              <a:t>This paper presents an advanced searchable encryption scheme supporting multi-keyword searches in cloud storage. Unlike conventional single-keyword search approaches, this work implements a ranking mechanism that improves efficiency. By leveraging the "coordinate matching" technique, the proposed scheme ranks search results based on keyword relevance while ensuring strong privacy guarantees. It also introduces a dynamic update mechanism to handle data modifications in multi-user environments.</a:t>
            </a:r>
          </a:p>
        </p:txBody>
      </p:sp>
    </p:spTree>
    <p:extLst>
      <p:ext uri="{BB962C8B-B14F-4D97-AF65-F5344CB8AC3E}">
        <p14:creationId xmlns:p14="http://schemas.microsoft.com/office/powerpoint/2010/main" val="1431193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7978-DDDC-113A-42D6-7619FB8CEA3C}"/>
              </a:ext>
            </a:extLst>
          </p:cNvPr>
          <p:cNvSpPr>
            <a:spLocks noGrp="1"/>
          </p:cNvSpPr>
          <p:nvPr>
            <p:ph type="title"/>
          </p:nvPr>
        </p:nvSpPr>
        <p:spPr/>
        <p:txBody>
          <a:bodyPr/>
          <a:lstStyle/>
          <a:p>
            <a:r>
              <a:rPr lang="en-US" dirty="0">
                <a:solidFill>
                  <a:srgbClr val="FF0000"/>
                </a:solidFill>
              </a:rPr>
              <a:t>EXISTING SYSTEM</a:t>
            </a:r>
          </a:p>
        </p:txBody>
      </p:sp>
      <p:sp>
        <p:nvSpPr>
          <p:cNvPr id="3" name="Content Placeholder 2">
            <a:extLst>
              <a:ext uri="{FF2B5EF4-FFF2-40B4-BE49-F238E27FC236}">
                <a16:creationId xmlns:a16="http://schemas.microsoft.com/office/drawing/2014/main" id="{8FB2642E-48B6-CB3C-FB04-99BC30FD2EB6}"/>
              </a:ext>
            </a:extLst>
          </p:cNvPr>
          <p:cNvSpPr>
            <a:spLocks noGrp="1"/>
          </p:cNvSpPr>
          <p:nvPr>
            <p:ph idx="1"/>
          </p:nvPr>
        </p:nvSpPr>
        <p:spPr>
          <a:xfrm>
            <a:off x="433754" y="1793631"/>
            <a:ext cx="8840248" cy="4247732"/>
          </a:xfrm>
        </p:spPr>
        <p:txBody>
          <a:bodyPr>
            <a:normAutofit/>
          </a:bodyPr>
          <a:lstStyle/>
          <a:p>
            <a:pPr rtl="0" fontAlgn="base">
              <a:buFont typeface="Wingdings" panose="05000000000000000000" pitchFamily="2" charset="2"/>
              <a:buChar char="Ø"/>
            </a:pPr>
            <a:r>
              <a:rPr lang="en-US" sz="2400" b="0" i="0" u="none" strike="noStrike" dirty="0">
                <a:solidFill>
                  <a:srgbClr val="000000"/>
                </a:solidFill>
                <a:effectLst/>
                <a:latin typeface="Times New Roman" panose="02020603050405020304" pitchFamily="18" charset="0"/>
              </a:rPr>
              <a:t>In early research, most works on SSE focused on the </a:t>
            </a:r>
            <a:r>
              <a:rPr lang="en-US" sz="2400" b="0" i="0" u="none" strike="noStrike" dirty="0" err="1">
                <a:solidFill>
                  <a:srgbClr val="000000"/>
                </a:solidFill>
                <a:effectLst/>
                <a:latin typeface="Times New Roman" panose="02020603050405020304" pitchFamily="18" charset="0"/>
              </a:rPr>
              <a:t>honestbut</a:t>
            </a:r>
            <a:r>
              <a:rPr lang="en-US" sz="2400" b="0" i="0" u="none" strike="noStrike" dirty="0">
                <a:solidFill>
                  <a:srgbClr val="000000"/>
                </a:solidFill>
                <a:effectLst/>
                <a:latin typeface="Times New Roman" panose="02020603050405020304" pitchFamily="18" charset="0"/>
              </a:rPr>
              <a:t>-curious cloud service provider (CSP). </a:t>
            </a:r>
          </a:p>
          <a:p>
            <a:pPr rtl="0" fontAlgn="base">
              <a:buFont typeface="Wingdings" panose="05000000000000000000" pitchFamily="2" charset="2"/>
              <a:buChar char="Ø"/>
            </a:pPr>
            <a:r>
              <a:rPr lang="en-US" sz="2400" b="0" i="0" u="none" strike="noStrike" dirty="0">
                <a:solidFill>
                  <a:srgbClr val="000000"/>
                </a:solidFill>
                <a:effectLst/>
                <a:latin typeface="Times New Roman" panose="02020603050405020304" pitchFamily="18" charset="0"/>
              </a:rPr>
              <a:t>In such a model, the search result is fully trusted and the CSP is assumed to honestly follow the protocol specification.</a:t>
            </a:r>
          </a:p>
          <a:p>
            <a:pPr rtl="0" fontAlgn="base">
              <a:buFont typeface="Wingdings" panose="05000000000000000000" pitchFamily="2" charset="2"/>
              <a:buChar char="Ø"/>
            </a:pPr>
            <a:r>
              <a:rPr lang="en-US" sz="2400" b="0" i="0" u="none" strike="noStrike" dirty="0">
                <a:solidFill>
                  <a:srgbClr val="000000"/>
                </a:solidFill>
                <a:effectLst/>
                <a:latin typeface="Times New Roman" panose="02020603050405020304" pitchFamily="18" charset="0"/>
              </a:rPr>
              <a:t>Search results in practice may contain corrupted data due to underlying hardware/software failures. </a:t>
            </a:r>
          </a:p>
          <a:p>
            <a:pPr rtl="0" fontAlgn="base">
              <a:buFont typeface="Wingdings" panose="05000000000000000000" pitchFamily="2" charset="2"/>
              <a:buChar char="Ø"/>
            </a:pPr>
            <a:r>
              <a:rPr lang="en-US" sz="2400" b="0" i="0" u="none" strike="noStrike" dirty="0">
                <a:solidFill>
                  <a:srgbClr val="000000"/>
                </a:solidFill>
                <a:effectLst/>
                <a:latin typeface="Times New Roman" panose="02020603050405020304" pitchFamily="18" charset="0"/>
              </a:rPr>
              <a:t>In addition, for self-interest, the CSP may deviate from the protocol specification. For example, to reduce computational costs, CSP may randomly choose data as a search result.</a:t>
            </a:r>
          </a:p>
          <a:p>
            <a:endParaRPr lang="en-US" sz="2400" dirty="0"/>
          </a:p>
        </p:txBody>
      </p:sp>
    </p:spTree>
    <p:extLst>
      <p:ext uri="{BB962C8B-B14F-4D97-AF65-F5344CB8AC3E}">
        <p14:creationId xmlns:p14="http://schemas.microsoft.com/office/powerpoint/2010/main" val="8304502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253</TotalTime>
  <Words>1980</Words>
  <Application>Microsoft Office PowerPoint</Application>
  <PresentationFormat>Widescreen</PresentationFormat>
  <Paragraphs>152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Times New Roman</vt:lpstr>
      <vt:lpstr>Trebuchet MS</vt:lpstr>
      <vt:lpstr>Wingdings</vt:lpstr>
      <vt:lpstr>Wingdings 3</vt:lpstr>
      <vt:lpstr>Facet</vt:lpstr>
      <vt:lpstr>PowerPoint Presentation</vt:lpstr>
      <vt:lpstr>PowerPoint Presentation</vt:lpstr>
      <vt:lpstr>ABSTRACT</vt:lpstr>
      <vt:lpstr>PowerPoint Presentation</vt:lpstr>
      <vt:lpstr>Privacy-Preserving and Trusted Keyword Search for Multi-Tenancy Cloud is a research-driven project focused on enhancing data security and search efficiency in cloud environments. In multi-tenancy cloud systems, multiple users or organizations share the same cloud infrastructure, making privacy protection a critical challenge. Traditional search mechanisms often expose sensitive data to the cloud provider or external attackers, leading to potential breaches. This project aims to develop a secure and efficient keyword search mechanism that ensures data confidentiality while maintaining trust among tenants. By leveraging advanced encryption techniques and access control mechanisms, the system will allow users to search encrypted data without compromising privacy. The solution will also focus on optimizing search performance to ensure scalability and usability, making it a viable approach for real-world cloud</vt:lpstr>
      <vt:lpstr>PowerPoint Presentation</vt:lpstr>
      <vt:lpstr>PowerPoint Presentation</vt:lpstr>
      <vt:lpstr>LITRATURE SURVEY</vt:lpstr>
      <vt:lpstr>EXISTING SYSTEM</vt:lpstr>
      <vt:lpstr>EXISTING SYSTEM DISADVANTAGE</vt:lpstr>
      <vt:lpstr>PowerPoint Presentation</vt:lpstr>
      <vt:lpstr>PowerPoint Presentation</vt:lpstr>
      <vt:lpstr>PowerPoint Presentation</vt:lpstr>
      <vt:lpstr>SYSTEM ARCHITECTURE</vt:lpstr>
      <vt:lpstr>PowerPoint Presentation</vt:lpstr>
      <vt:lpstr> SYSTEM REQUIREMENTS:  HARDWARE REQUIREMENTS </vt:lpstr>
      <vt:lpstr>SOFTWARE REQUIREMENTS</vt:lpstr>
      <vt:lpstr>Future Enhancement</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santosh yadav</dc:creator>
  <cp:lastModifiedBy>saurav mandal</cp:lastModifiedBy>
  <cp:revision>13</cp:revision>
  <dcterms:created xsi:type="dcterms:W3CDTF">2025-01-29T10:21:40Z</dcterms:created>
  <dcterms:modified xsi:type="dcterms:W3CDTF">2025-04-02T17:08:15Z</dcterms:modified>
</cp:coreProperties>
</file>