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277" r:id="rId4"/>
    <p:sldId id="258" r:id="rId5"/>
    <p:sldId id="259" r:id="rId6"/>
    <p:sldId id="262" r:id="rId7"/>
    <p:sldId id="278" r:id="rId8"/>
    <p:sldId id="260" r:id="rId9"/>
    <p:sldId id="264" r:id="rId10"/>
    <p:sldId id="279" r:id="rId11"/>
    <p:sldId id="265" r:id="rId12"/>
    <p:sldId id="266" r:id="rId13"/>
    <p:sldId id="267" r:id="rId14"/>
    <p:sldId id="280" r:id="rId15"/>
    <p:sldId id="281" r:id="rId16"/>
    <p:sldId id="282" r:id="rId17"/>
    <p:sldId id="283" r:id="rId18"/>
    <p:sldId id="271" r:id="rId19"/>
    <p:sldId id="288" r:id="rId20"/>
    <p:sldId id="289" r:id="rId21"/>
    <p:sldId id="290" r:id="rId22"/>
    <p:sldId id="291" r:id="rId23"/>
    <p:sldId id="292" r:id="rId24"/>
    <p:sldId id="293" r:id="rId25"/>
    <p:sldId id="294" r:id="rId26"/>
    <p:sldId id="295" r:id="rId27"/>
    <p:sldId id="287" r:id="rId28"/>
    <p:sldId id="274"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00B594E-8B3B-4E9D-AEE0-8C9C02731548}">
          <p14:sldIdLst>
            <p14:sldId id="256"/>
            <p14:sldId id="257"/>
            <p14:sldId id="277"/>
            <p14:sldId id="258"/>
            <p14:sldId id="259"/>
            <p14:sldId id="262"/>
            <p14:sldId id="278"/>
            <p14:sldId id="260"/>
            <p14:sldId id="264"/>
            <p14:sldId id="279"/>
            <p14:sldId id="265"/>
            <p14:sldId id="266"/>
            <p14:sldId id="267"/>
            <p14:sldId id="280"/>
            <p14:sldId id="281"/>
            <p14:sldId id="282"/>
            <p14:sldId id="283"/>
            <p14:sldId id="271"/>
            <p14:sldId id="288"/>
            <p14:sldId id="289"/>
            <p14:sldId id="290"/>
            <p14:sldId id="291"/>
            <p14:sldId id="292"/>
            <p14:sldId id="293"/>
            <p14:sldId id="294"/>
            <p14:sldId id="295"/>
            <p14:sldId id="287"/>
            <p14:sldId id="274"/>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MONDAL" initials="AM" lastIdx="1" clrIdx="0">
    <p:extLst>
      <p:ext uri="{19B8F6BF-5375-455C-9EA6-DF929625EA0E}">
        <p15:presenceInfo xmlns:p15="http://schemas.microsoft.com/office/powerpoint/2012/main" userId="db8407edae1940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p:cViewPr varScale="1">
        <p:scale>
          <a:sx n="86" d="100"/>
          <a:sy n="86" d="100"/>
        </p:scale>
        <p:origin x="9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6CFD0-FAB4-4EA5-8933-5316F64F0EAA}" type="datetimeFigureOut">
              <a:rPr lang="en-IN" smtClean="0"/>
              <a:t>15-06-2022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C3D48-EBD6-4D91-A077-47157D0AF3F9}" type="slidenum">
              <a:rPr lang="en-IN" smtClean="0"/>
              <a:t>‹#›</a:t>
            </a:fld>
            <a:endParaRPr lang="en-IN" dirty="0"/>
          </a:p>
        </p:txBody>
      </p:sp>
    </p:spTree>
    <p:extLst>
      <p:ext uri="{BB962C8B-B14F-4D97-AF65-F5344CB8AC3E}">
        <p14:creationId xmlns:p14="http://schemas.microsoft.com/office/powerpoint/2010/main" val="2406248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15-06-2022</a:t>
            </a:r>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15-06-2022</a:t>
            </a:r>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15-06-2022</a:t>
            </a:r>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15-06-2022</a:t>
            </a:r>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15-06-2022</a:t>
            </a:r>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15-06-2022</a:t>
            </a:r>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15-06-2022</a:t>
            </a:r>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15-06-2022</a:t>
            </a:r>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15-06-2022</a:t>
            </a:r>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999BD56-464E-4C0A-87E9-946834701AF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15-06-2022</a:t>
            </a:r>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99BD56-464E-4C0A-87E9-946834701AFB}" type="slidenum">
              <a:rPr lang="en-IN" smtClean="0"/>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15-06-2022</a:t>
            </a:r>
            <a:endParaRPr lang="en-IN" dirty="0"/>
          </a:p>
        </p:txBody>
      </p:sp>
      <p:sp>
        <p:nvSpPr>
          <p:cNvPr id="9" name="Slide Number Placeholder 8"/>
          <p:cNvSpPr>
            <a:spLocks noGrp="1"/>
          </p:cNvSpPr>
          <p:nvPr>
            <p:ph type="sldNum" sz="quarter" idx="11"/>
          </p:nvPr>
        </p:nvSpPr>
        <p:spPr/>
        <p:txBody>
          <a:bodyPr/>
          <a:lstStyle/>
          <a:p>
            <a:fld id="{E999BD56-464E-4C0A-87E9-946834701AFB}" type="slidenum">
              <a:rPr lang="en-IN" smtClean="0"/>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999BD56-464E-4C0A-87E9-946834701AFB}" type="slidenum">
              <a:rPr lang="en-IN" smtClean="0"/>
              <a:t>‹#›</a:t>
            </a:fld>
            <a:endParaRPr lang="en-IN"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a:t>15-06-2022</a:t>
            </a:r>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536" y="353123"/>
            <a:ext cx="7543800" cy="2592288"/>
          </a:xfrm>
        </p:spPr>
        <p:txBody>
          <a:bodyPr/>
          <a:lstStyle/>
          <a:p>
            <a:pPr algn="ctr"/>
            <a:br>
              <a:rPr lang="en-US" sz="3200" dirty="0"/>
            </a:br>
            <a:br>
              <a:rPr lang="en-US" sz="3200" dirty="0"/>
            </a:br>
            <a:br>
              <a:rPr lang="en-US" sz="3200" dirty="0"/>
            </a:br>
            <a:br>
              <a:rPr lang="en-US" sz="3200" dirty="0"/>
            </a:br>
            <a:br>
              <a:rPr lang="en-US" sz="3200" b="1" dirty="0"/>
            </a:br>
            <a:r>
              <a:rPr lang="en-US" sz="3200" b="1" dirty="0">
                <a:latin typeface="Times New Roman" panose="02020603050405020304" pitchFamily="18" charset="0"/>
                <a:cs typeface="Times New Roman" panose="02020603050405020304" pitchFamily="18" charset="0"/>
              </a:rPr>
              <a:t>Presentation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on</a:t>
            </a:r>
            <a:br>
              <a:rPr lang="en-US" sz="3200" b="1" dirty="0"/>
            </a:br>
            <a:br>
              <a:rPr lang="en-US" sz="3200" dirty="0"/>
            </a:br>
            <a:endParaRPr lang="en-IN" sz="3200" dirty="0"/>
          </a:p>
        </p:txBody>
      </p:sp>
      <p:sp>
        <p:nvSpPr>
          <p:cNvPr id="3" name="Subtitle 2"/>
          <p:cNvSpPr>
            <a:spLocks noGrp="1"/>
          </p:cNvSpPr>
          <p:nvPr>
            <p:ph type="subTitle" idx="1"/>
          </p:nvPr>
        </p:nvSpPr>
        <p:spPr>
          <a:xfrm>
            <a:off x="457134" y="2060848"/>
            <a:ext cx="7420604" cy="2221650"/>
          </a:xfrm>
        </p:spPr>
        <p:txBody>
          <a:bodyPr>
            <a:noAutofit/>
          </a:bodyPr>
          <a:lstStyle/>
          <a:p>
            <a:pPr algn="ctr"/>
            <a:r>
              <a:rPr lang="en-IN" sz="3200" b="1" dirty="0">
                <a:solidFill>
                  <a:schemeClr val="tx1">
                    <a:lumMod val="75000"/>
                    <a:lumOff val="25000"/>
                  </a:schemeClr>
                </a:solidFill>
                <a:latin typeface="Times New Roman" panose="02020603050405020304" pitchFamily="18" charset="0"/>
                <a:cs typeface="Times New Roman" panose="02020603050405020304" pitchFamily="18" charset="0"/>
              </a:rPr>
              <a:t>SOURCE CAMERA IDENTIFICATION BY FEATURE EXTRACTION USING LOCAL BINARY PATTERN</a:t>
            </a:r>
          </a:p>
        </p:txBody>
      </p:sp>
      <p:sp>
        <p:nvSpPr>
          <p:cNvPr id="4" name="TextBox 3"/>
          <p:cNvSpPr txBox="1"/>
          <p:nvPr/>
        </p:nvSpPr>
        <p:spPr>
          <a:xfrm>
            <a:off x="1619672" y="4581128"/>
            <a:ext cx="5616624" cy="369332"/>
          </a:xfrm>
          <a:prstGeom prst="rect">
            <a:avLst/>
          </a:prstGeom>
          <a:noFill/>
        </p:spPr>
        <p:txBody>
          <a:bodyPr wrap="square" rtlCol="0">
            <a:spAutoFit/>
          </a:bodyPr>
          <a:lstStyle/>
          <a:p>
            <a:r>
              <a:rPr lang="en-US" dirty="0"/>
              <a:t> </a:t>
            </a:r>
            <a:endParaRPr lang="en-IN" dirty="0"/>
          </a:p>
        </p:txBody>
      </p:sp>
      <p:sp>
        <p:nvSpPr>
          <p:cNvPr id="5" name="TextBox 4"/>
          <p:cNvSpPr txBox="1"/>
          <p:nvPr/>
        </p:nvSpPr>
        <p:spPr>
          <a:xfrm>
            <a:off x="1012826" y="4949779"/>
            <a:ext cx="630922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Ramkrishna Mahato Government Engineering College</a:t>
            </a:r>
          </a:p>
          <a:p>
            <a:pPr algn="ctr"/>
            <a:r>
              <a:rPr lang="en-US" sz="2000" b="1" dirty="0">
                <a:latin typeface="Times New Roman" panose="02020603050405020304" pitchFamily="18" charset="0"/>
                <a:cs typeface="Times New Roman" panose="02020603050405020304" pitchFamily="18" charset="0"/>
              </a:rPr>
              <a:t>Purulia – 723103, West Bengal</a:t>
            </a:r>
            <a:endParaRPr lang="en-IN"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09859" y="4565739"/>
            <a:ext cx="571515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Department  of Computer Science &amp; Engineering</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95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0BD40D-94FE-463D-9403-1BA6DD6606A5}"/>
              </a:ext>
            </a:extLst>
          </p:cNvPr>
          <p:cNvSpPr txBox="1"/>
          <p:nvPr/>
        </p:nvSpPr>
        <p:spPr>
          <a:xfrm>
            <a:off x="1121460" y="1206622"/>
            <a:ext cx="3965705"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De-noising</a:t>
            </a:r>
          </a:p>
        </p:txBody>
      </p:sp>
      <p:pic>
        <p:nvPicPr>
          <p:cNvPr id="3" name="Picture 2">
            <a:extLst>
              <a:ext uri="{FF2B5EF4-FFF2-40B4-BE49-F238E27FC236}">
                <a16:creationId xmlns:a16="http://schemas.microsoft.com/office/drawing/2014/main" id="{95F38B6B-92D9-44F9-94A5-2C35F8E5E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60" y="2005175"/>
            <a:ext cx="1905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C4D7D883-EB8C-4FDC-8662-326CC4C3D02A}"/>
              </a:ext>
            </a:extLst>
          </p:cNvPr>
          <p:cNvSpPr txBox="1"/>
          <p:nvPr/>
        </p:nvSpPr>
        <p:spPr>
          <a:xfrm>
            <a:off x="3995936" y="2101497"/>
            <a:ext cx="1368152" cy="369332"/>
          </a:xfrm>
          <a:prstGeom prst="rect">
            <a:avLst/>
          </a:prstGeom>
          <a:noFill/>
        </p:spPr>
        <p:txBody>
          <a:bodyPr wrap="square">
            <a:spAutoFit/>
          </a:bodyPr>
          <a:lstStyle/>
          <a:p>
            <a:r>
              <a:rPr lang="en-IN" b="1" i="1" dirty="0"/>
              <a:t>N</a:t>
            </a:r>
            <a:r>
              <a:rPr lang="en-IN" sz="1200" b="1" i="1" dirty="0"/>
              <a:t>r</a:t>
            </a:r>
            <a:r>
              <a:rPr lang="en-IN" b="1" i="1" dirty="0"/>
              <a:t>=I-F(I)</a:t>
            </a:r>
          </a:p>
        </p:txBody>
      </p:sp>
      <p:sp>
        <p:nvSpPr>
          <p:cNvPr id="7" name="TextBox 6">
            <a:extLst>
              <a:ext uri="{FF2B5EF4-FFF2-40B4-BE49-F238E27FC236}">
                <a16:creationId xmlns:a16="http://schemas.microsoft.com/office/drawing/2014/main" id="{0B3CA267-8AB8-4634-A8A6-A7A595C92E63}"/>
              </a:ext>
            </a:extLst>
          </p:cNvPr>
          <p:cNvSpPr txBox="1"/>
          <p:nvPr/>
        </p:nvSpPr>
        <p:spPr>
          <a:xfrm>
            <a:off x="1066385" y="2780928"/>
            <a:ext cx="7011229" cy="2585323"/>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I is the actual sensor output, I</a:t>
            </a:r>
            <a:r>
              <a:rPr lang="en-US" sz="9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the noiseless sensor output and Nr represents the additive random noise.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KI</a:t>
            </a:r>
            <a:r>
              <a:rPr lang="en-US" sz="9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the signal of our interest, that is, SPN noise.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it is difficult to extract the SPN directly from the actual output I.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Instead, we can first estimate the noiseless output I</a:t>
            </a:r>
            <a:r>
              <a:rPr lang="en-US" sz="9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by de-noising the actual sensor output I where F represents the de-noising algorithm and KI</a:t>
            </a:r>
            <a:r>
              <a:rPr lang="en-US" sz="9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an approximate estimation of I</a:t>
            </a:r>
            <a:r>
              <a:rPr lang="en-US" sz="9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estimated SPN can be obtained by subtracting I</a:t>
            </a:r>
            <a:r>
              <a:rPr lang="en-US" sz="9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from I.</a:t>
            </a:r>
            <a:endParaRPr lang="en-IN"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5459298-35A4-4C96-8042-AD0113EBFFFD}"/>
              </a:ext>
            </a:extLst>
          </p:cNvPr>
          <p:cNvSpPr>
            <a:spLocks noGrp="1"/>
          </p:cNvSpPr>
          <p:nvPr>
            <p:ph type="dt" sz="half" idx="10"/>
          </p:nvPr>
        </p:nvSpPr>
        <p:spPr/>
        <p:txBody>
          <a:bodyPr/>
          <a:lstStyle/>
          <a:p>
            <a:r>
              <a:rPr lang="en-US"/>
              <a:t>15-06-2022</a:t>
            </a:r>
            <a:endParaRPr lang="en-IN" dirty="0"/>
          </a:p>
        </p:txBody>
      </p:sp>
      <p:sp>
        <p:nvSpPr>
          <p:cNvPr id="10" name="Slide Number Placeholder 9">
            <a:extLst>
              <a:ext uri="{FF2B5EF4-FFF2-40B4-BE49-F238E27FC236}">
                <a16:creationId xmlns:a16="http://schemas.microsoft.com/office/drawing/2014/main" id="{46BE628D-1A41-4C7D-B812-F51FD2051034}"/>
              </a:ext>
            </a:extLst>
          </p:cNvPr>
          <p:cNvSpPr>
            <a:spLocks noGrp="1"/>
          </p:cNvSpPr>
          <p:nvPr>
            <p:ph type="sldNum" sz="quarter" idx="12"/>
          </p:nvPr>
        </p:nvSpPr>
        <p:spPr/>
        <p:txBody>
          <a:bodyPr/>
          <a:lstStyle/>
          <a:p>
            <a:fld id="{E999BD56-464E-4C0A-87E9-946834701AFB}" type="slidenum">
              <a:rPr lang="en-IN" smtClean="0"/>
              <a:t>10</a:t>
            </a:fld>
            <a:endParaRPr lang="en-IN" dirty="0"/>
          </a:p>
        </p:txBody>
      </p:sp>
    </p:spTree>
    <p:extLst>
      <p:ext uri="{BB962C8B-B14F-4D97-AF65-F5344CB8AC3E}">
        <p14:creationId xmlns:p14="http://schemas.microsoft.com/office/powerpoint/2010/main" val="202014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802" y="332008"/>
            <a:ext cx="5832648"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Demosaicing</a:t>
            </a:r>
          </a:p>
        </p:txBody>
      </p:sp>
      <p:sp>
        <p:nvSpPr>
          <p:cNvPr id="7" name="TextBox 6"/>
          <p:cNvSpPr txBox="1"/>
          <p:nvPr/>
        </p:nvSpPr>
        <p:spPr>
          <a:xfrm>
            <a:off x="250802" y="1004535"/>
            <a:ext cx="489726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Considering cost efficiency and robustness, most commercial cameras add a CFA in front of the sensor to record the three color components of light (R, G, and B) using one sensor.</a:t>
            </a:r>
            <a:endParaRPr lang="en-IN"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168291"/>
            <a:ext cx="2375546" cy="232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0802" y="2481863"/>
            <a:ext cx="5113286"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only one color value is observed at each pixel, the remaining two color values can be interpolated by using a process called demosaicing.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whether the correlation between different color channels is utilized, existing demosaicing algorithms can be divided into two categories: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non-correlation</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48140" y="5391800"/>
            <a:ext cx="792088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diversity of </a:t>
            </a:r>
            <a:r>
              <a:rPr lang="en-US" dirty="0" err="1">
                <a:latin typeface="Times New Roman" panose="02020603050405020304" pitchFamily="18" charset="0"/>
                <a:cs typeface="Times New Roman" panose="02020603050405020304" pitchFamily="18" charset="0"/>
              </a:rPr>
              <a:t>demosaicing</a:t>
            </a:r>
            <a:r>
              <a:rPr lang="en-US" dirty="0">
                <a:latin typeface="Times New Roman" panose="02020603050405020304" pitchFamily="18" charset="0"/>
                <a:cs typeface="Times New Roman" panose="02020603050405020304" pitchFamily="18" charset="0"/>
              </a:rPr>
              <a:t> algorithms gives camera manufacturers more choices, making the </a:t>
            </a:r>
            <a:r>
              <a:rPr lang="en-US" dirty="0" err="1">
                <a:latin typeface="Times New Roman" panose="02020603050405020304" pitchFamily="18" charset="0"/>
                <a:cs typeface="Times New Roman" panose="02020603050405020304" pitchFamily="18" charset="0"/>
              </a:rPr>
              <a:t>demosaicing</a:t>
            </a:r>
            <a:r>
              <a:rPr lang="en-US" dirty="0">
                <a:latin typeface="Times New Roman" panose="02020603050405020304" pitchFamily="18" charset="0"/>
                <a:cs typeface="Times New Roman" panose="02020603050405020304" pitchFamily="18" charset="0"/>
              </a:rPr>
              <a:t> algorithms become one of the camera-specific characteristics.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2B3DA9A-BD8B-4E94-B25E-C92806BB7EE0}"/>
              </a:ext>
            </a:extLst>
          </p:cNvPr>
          <p:cNvSpPr>
            <a:spLocks noGrp="1"/>
          </p:cNvSpPr>
          <p:nvPr>
            <p:ph type="dt" sz="half" idx="10"/>
          </p:nvPr>
        </p:nvSpPr>
        <p:spPr/>
        <p:txBody>
          <a:bodyPr/>
          <a:lstStyle/>
          <a:p>
            <a:r>
              <a:rPr lang="en-US"/>
              <a:t>15-06-2022</a:t>
            </a:r>
            <a:endParaRPr lang="en-IN" dirty="0"/>
          </a:p>
        </p:txBody>
      </p:sp>
      <p:sp>
        <p:nvSpPr>
          <p:cNvPr id="5" name="Slide Number Placeholder 4">
            <a:extLst>
              <a:ext uri="{FF2B5EF4-FFF2-40B4-BE49-F238E27FC236}">
                <a16:creationId xmlns:a16="http://schemas.microsoft.com/office/drawing/2014/main" id="{F8D31D52-9CE0-4800-A746-D55619A49B5B}"/>
              </a:ext>
            </a:extLst>
          </p:cNvPr>
          <p:cNvSpPr>
            <a:spLocks noGrp="1"/>
          </p:cNvSpPr>
          <p:nvPr>
            <p:ph type="sldNum" sz="quarter" idx="12"/>
          </p:nvPr>
        </p:nvSpPr>
        <p:spPr/>
        <p:txBody>
          <a:bodyPr/>
          <a:lstStyle/>
          <a:p>
            <a:fld id="{E999BD56-464E-4C0A-87E9-946834701AFB}" type="slidenum">
              <a:rPr lang="en-IN" smtClean="0"/>
              <a:t>11</a:t>
            </a:fld>
            <a:endParaRPr lang="en-IN" dirty="0"/>
          </a:p>
        </p:txBody>
      </p:sp>
    </p:spTree>
    <p:extLst>
      <p:ext uri="{BB962C8B-B14F-4D97-AF65-F5344CB8AC3E}">
        <p14:creationId xmlns:p14="http://schemas.microsoft.com/office/powerpoint/2010/main" val="94219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41923"/>
            <a:ext cx="777686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estimation of algorithm parameters is complex and inaccurate. the original image is first resampled by CFA to obtain the reconstructed image, which is an approximate estimation of the camera internal image before CFA interpolation.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various demosaicing algorithms are performed on the reconstructed image to obtain multiple output images.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If the demosaicing algorithms used twice are the same, the output image is similar to the original image. Otherwise, the two images are different.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Therefore, features extracted from the output images can be used to identify the source camera.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2BF986-31AD-4EC7-8772-18352B9E0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326" y="3804245"/>
            <a:ext cx="65913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6109CAD-637D-4543-A7B4-9F90986FD059}"/>
              </a:ext>
            </a:extLst>
          </p:cNvPr>
          <p:cNvSpPr txBox="1"/>
          <p:nvPr/>
        </p:nvSpPr>
        <p:spPr>
          <a:xfrm>
            <a:off x="467544" y="476672"/>
            <a:ext cx="1075936"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CONTD.</a:t>
            </a:r>
          </a:p>
        </p:txBody>
      </p:sp>
      <p:sp>
        <p:nvSpPr>
          <p:cNvPr id="5" name="Date Placeholder 4">
            <a:extLst>
              <a:ext uri="{FF2B5EF4-FFF2-40B4-BE49-F238E27FC236}">
                <a16:creationId xmlns:a16="http://schemas.microsoft.com/office/drawing/2014/main" id="{B2F4AAE4-74A8-455E-8E2A-2FA93EF675B8}"/>
              </a:ext>
            </a:extLst>
          </p:cNvPr>
          <p:cNvSpPr>
            <a:spLocks noGrp="1"/>
          </p:cNvSpPr>
          <p:nvPr>
            <p:ph type="dt" sz="half" idx="10"/>
          </p:nvPr>
        </p:nvSpPr>
        <p:spPr/>
        <p:txBody>
          <a:bodyPr/>
          <a:lstStyle/>
          <a:p>
            <a:r>
              <a:rPr lang="en-US"/>
              <a:t>15-06-2022</a:t>
            </a:r>
            <a:endParaRPr lang="en-IN" dirty="0"/>
          </a:p>
        </p:txBody>
      </p:sp>
      <p:sp>
        <p:nvSpPr>
          <p:cNvPr id="7" name="Slide Number Placeholder 6">
            <a:extLst>
              <a:ext uri="{FF2B5EF4-FFF2-40B4-BE49-F238E27FC236}">
                <a16:creationId xmlns:a16="http://schemas.microsoft.com/office/drawing/2014/main" id="{A4ADD50A-D6E4-4377-8579-59C3AFC48B77}"/>
              </a:ext>
            </a:extLst>
          </p:cNvPr>
          <p:cNvSpPr>
            <a:spLocks noGrp="1"/>
          </p:cNvSpPr>
          <p:nvPr>
            <p:ph type="sldNum" sz="quarter" idx="12"/>
          </p:nvPr>
        </p:nvSpPr>
        <p:spPr/>
        <p:txBody>
          <a:bodyPr/>
          <a:lstStyle/>
          <a:p>
            <a:fld id="{E999BD56-464E-4C0A-87E9-946834701AFB}" type="slidenum">
              <a:rPr lang="en-IN" smtClean="0"/>
              <a:t>12</a:t>
            </a:fld>
            <a:endParaRPr lang="en-IN" dirty="0"/>
          </a:p>
        </p:txBody>
      </p:sp>
    </p:spTree>
    <p:extLst>
      <p:ext uri="{BB962C8B-B14F-4D97-AF65-F5344CB8AC3E}">
        <p14:creationId xmlns:p14="http://schemas.microsoft.com/office/powerpoint/2010/main" val="132364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92696"/>
            <a:ext cx="3384376"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Re-balancing</a:t>
            </a:r>
          </a:p>
        </p:txBody>
      </p:sp>
      <p:sp>
        <p:nvSpPr>
          <p:cNvPr id="3" name="TextBox 2"/>
          <p:cNvSpPr txBox="1"/>
          <p:nvPr/>
        </p:nvSpPr>
        <p:spPr>
          <a:xfrm>
            <a:off x="376525" y="1391591"/>
            <a:ext cx="75608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White balance is widely used in digital cameras to correct the color deviation caused by the light source between the captured image and the actual scene.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white balance algorithms of different camera models generally differ from each other, which can be used to identify the source camera. </a:t>
            </a:r>
          </a:p>
          <a:p>
            <a:pPr marL="285750" indent="-285750">
              <a:buFont typeface="Arial" panose="020B0604020202020204" pitchFamily="34" charset="0"/>
              <a:buChar char="•"/>
            </a:pPr>
            <a:endParaRPr lang="en-IN" dirty="0"/>
          </a:p>
        </p:txBody>
      </p:sp>
      <p:sp>
        <p:nvSpPr>
          <p:cNvPr id="4" name="TextBox 3"/>
          <p:cNvSpPr txBox="1"/>
          <p:nvPr/>
        </p:nvSpPr>
        <p:spPr>
          <a:xfrm>
            <a:off x="467544" y="3022152"/>
            <a:ext cx="3312368"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Predicting</a:t>
            </a:r>
          </a:p>
        </p:txBody>
      </p:sp>
      <p:sp>
        <p:nvSpPr>
          <p:cNvPr id="5" name="TextBox 4"/>
          <p:cNvSpPr txBox="1"/>
          <p:nvPr/>
        </p:nvSpPr>
        <p:spPr>
          <a:xfrm>
            <a:off x="467544" y="3789040"/>
            <a:ext cx="777686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general, it is thought that natural images are smooth in weak texture regions, that is, a pixel value can be accurately predicted by its neighboring pixel values.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However, noise and image processing algorithms during camera imaging can affect the smoothness of the image, resulting in a difference between the predicted image and the real image.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differences related to camera-specific characteristics can be applied to source camera identification. In preprocessing, we use eight neighboring pixels to linearly predict the central pixel.</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F097E5A-324B-4B4D-B29E-D2B8FAE730C6}"/>
              </a:ext>
            </a:extLst>
          </p:cNvPr>
          <p:cNvSpPr>
            <a:spLocks noGrp="1"/>
          </p:cNvSpPr>
          <p:nvPr>
            <p:ph type="dt" sz="half" idx="10"/>
          </p:nvPr>
        </p:nvSpPr>
        <p:spPr/>
        <p:txBody>
          <a:bodyPr/>
          <a:lstStyle/>
          <a:p>
            <a:r>
              <a:rPr lang="en-US"/>
              <a:t>15-06-2022</a:t>
            </a:r>
            <a:endParaRPr lang="en-IN" dirty="0"/>
          </a:p>
        </p:txBody>
      </p:sp>
      <p:sp>
        <p:nvSpPr>
          <p:cNvPr id="8" name="Slide Number Placeholder 7">
            <a:extLst>
              <a:ext uri="{FF2B5EF4-FFF2-40B4-BE49-F238E27FC236}">
                <a16:creationId xmlns:a16="http://schemas.microsoft.com/office/drawing/2014/main" id="{0553C5F7-D879-4914-8793-0155EAC0DA1A}"/>
              </a:ext>
            </a:extLst>
          </p:cNvPr>
          <p:cNvSpPr>
            <a:spLocks noGrp="1"/>
          </p:cNvSpPr>
          <p:nvPr>
            <p:ph type="sldNum" sz="quarter" idx="12"/>
          </p:nvPr>
        </p:nvSpPr>
        <p:spPr/>
        <p:txBody>
          <a:bodyPr/>
          <a:lstStyle/>
          <a:p>
            <a:fld id="{E999BD56-464E-4C0A-87E9-946834701AFB}" type="slidenum">
              <a:rPr lang="en-IN" smtClean="0"/>
              <a:t>13</a:t>
            </a:fld>
            <a:endParaRPr lang="en-IN" dirty="0"/>
          </a:p>
        </p:txBody>
      </p:sp>
    </p:spTree>
    <p:extLst>
      <p:ext uri="{BB962C8B-B14F-4D97-AF65-F5344CB8AC3E}">
        <p14:creationId xmlns:p14="http://schemas.microsoft.com/office/powerpoint/2010/main" val="249399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C91F-3CD2-414B-9743-2BBF7F9EDBE1}"/>
              </a:ext>
            </a:extLst>
          </p:cNvPr>
          <p:cNvSpPr>
            <a:spLocks noGrp="1"/>
          </p:cNvSpPr>
          <p:nvPr>
            <p:ph type="title"/>
          </p:nvPr>
        </p:nvSpPr>
        <p:spPr/>
        <p:txBody>
          <a:bodyPr/>
          <a:lstStyle/>
          <a:p>
            <a:r>
              <a:rPr lang="en-IN" sz="3200" u="sng" dirty="0">
                <a:latin typeface="Times New Roman" panose="02020603050405020304" pitchFamily="18" charset="0"/>
                <a:cs typeface="Times New Roman" panose="02020603050405020304" pitchFamily="18" charset="0"/>
              </a:rPr>
              <a:t>Methods of Source Camera Identification:</a:t>
            </a:r>
          </a:p>
        </p:txBody>
      </p:sp>
      <p:sp>
        <p:nvSpPr>
          <p:cNvPr id="3" name="Content Placeholder 2">
            <a:extLst>
              <a:ext uri="{FF2B5EF4-FFF2-40B4-BE49-F238E27FC236}">
                <a16:creationId xmlns:a16="http://schemas.microsoft.com/office/drawing/2014/main" id="{9F32F095-D2C5-49B6-B701-5E0782A7EE78}"/>
              </a:ext>
            </a:extLst>
          </p:cNvPr>
          <p:cNvSpPr>
            <a:spLocks noGrp="1"/>
          </p:cNvSpPr>
          <p:nvPr>
            <p:ph idx="1"/>
          </p:nvPr>
        </p:nvSpPr>
        <p:spPr>
          <a:xfrm>
            <a:off x="457200" y="1429511"/>
            <a:ext cx="7620000" cy="4800600"/>
          </a:xfrm>
        </p:spPr>
        <p:txBody>
          <a:bodyPr>
            <a:normAutofit/>
          </a:bodyPr>
          <a:lstStyle/>
          <a:p>
            <a:pPr algn="just"/>
            <a:r>
              <a:rPr lang="en-IN" sz="1800" dirty="0">
                <a:latin typeface="Times New Roman" panose="02020603050405020304" pitchFamily="18" charset="0"/>
                <a:cs typeface="Times New Roman" panose="02020603050405020304" pitchFamily="18" charset="0"/>
              </a:rPr>
              <a:t>1. </a:t>
            </a:r>
            <a:r>
              <a:rPr lang="en-IN" sz="2400" b="1" u="sng" dirty="0">
                <a:solidFill>
                  <a:srgbClr val="0070C0"/>
                </a:solidFill>
                <a:latin typeface="Times New Roman" panose="02020603050405020304" pitchFamily="18" charset="0"/>
                <a:cs typeface="Times New Roman" panose="02020603050405020304" pitchFamily="18" charset="0"/>
              </a:rPr>
              <a:t>Using Lens Aberration:</a:t>
            </a:r>
          </a:p>
          <a:p>
            <a:pPr lvl="1" algn="just"/>
            <a:r>
              <a:rPr lang="en-US" sz="1800" dirty="0">
                <a:latin typeface="Times New Roman" panose="02020603050405020304" pitchFamily="18" charset="0"/>
                <a:cs typeface="Times New Roman" panose="02020603050405020304" pitchFamily="18" charset="0"/>
              </a:rPr>
              <a:t>The radial distortion causes straight lines in the object space rendered as curved lines on the film or camera sensor. It originates from the transverse magnification M</a:t>
            </a:r>
            <a:r>
              <a:rPr lang="en-US" sz="12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t>
            </a:r>
          </a:p>
          <a:p>
            <a:pPr lvl="1" algn="just"/>
            <a:r>
              <a:rPr lang="en-US" sz="1800" dirty="0">
                <a:latin typeface="Times New Roman" panose="02020603050405020304" pitchFamily="18" charset="0"/>
                <a:cs typeface="Times New Roman" panose="02020603050405020304" pitchFamily="18" charset="0"/>
              </a:rPr>
              <a:t>The transverse magnification of an image is the ratio of the image distance to the object distance. </a:t>
            </a:r>
          </a:p>
          <a:p>
            <a:pPr lvl="1" algn="just"/>
            <a:r>
              <a:rPr lang="en-US" sz="1800" dirty="0">
                <a:latin typeface="Times New Roman" panose="02020603050405020304" pitchFamily="18" charset="0"/>
                <a:cs typeface="Times New Roman" panose="02020603050405020304" pitchFamily="18" charset="0"/>
              </a:rPr>
              <a:t>Radial distortion arises when M</a:t>
            </a:r>
            <a:r>
              <a:rPr lang="en-US" sz="12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is a function of the off-axis image distance, r, rather than a constant. </a:t>
            </a:r>
          </a:p>
          <a:p>
            <a:pPr lvl="1" algn="just"/>
            <a:r>
              <a:rPr lang="en-US" sz="1800" dirty="0">
                <a:latin typeface="Times New Roman" panose="02020603050405020304" pitchFamily="18" charset="0"/>
                <a:cs typeface="Times New Roman" panose="02020603050405020304" pitchFamily="18" charset="0"/>
              </a:rPr>
              <a:t>In other words, the lens has various focal lengths and magnifications in different areas. The radial distortion deforms the whole image even though every point is in focus.</a:t>
            </a:r>
          </a:p>
          <a:p>
            <a:pPr marL="411480" lvl="1" indent="0" algn="just">
              <a:buNone/>
            </a:pPr>
            <a:r>
              <a:rPr lang="en-IN" sz="2000" b="1" u="sng" dirty="0">
                <a:solidFill>
                  <a:srgbClr val="FF0000"/>
                </a:solidFill>
                <a:latin typeface="Times New Roman" panose="02020603050405020304" pitchFamily="18" charset="0"/>
                <a:cs typeface="Times New Roman" panose="02020603050405020304" pitchFamily="18" charset="0"/>
              </a:rPr>
              <a:t>Limitations:</a:t>
            </a:r>
          </a:p>
          <a:p>
            <a:pPr lvl="1" algn="just"/>
            <a:r>
              <a:rPr lang="en-US" sz="1800" dirty="0">
                <a:latin typeface="Times New Roman" panose="02020603050405020304" pitchFamily="18" charset="0"/>
                <a:cs typeface="Times New Roman" panose="02020603050405020304" pitchFamily="18" charset="0"/>
              </a:rPr>
              <a:t>This method will fail is if there is no straight line in the images.</a:t>
            </a:r>
          </a:p>
          <a:p>
            <a:pPr lvl="1" algn="just"/>
            <a:r>
              <a:rPr lang="en-US" sz="1800" dirty="0">
                <a:latin typeface="Times New Roman" panose="02020603050405020304" pitchFamily="18" charset="0"/>
                <a:cs typeface="Times New Roman" panose="02020603050405020304" pitchFamily="18" charset="0"/>
              </a:rPr>
              <a:t>The authors assume that the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of distortion is the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of image.</a:t>
            </a:r>
          </a:p>
          <a:p>
            <a:pPr marL="411480" lvl="1" indent="0">
              <a:buNone/>
            </a:pPr>
            <a:endParaRPr lang="en-IN" sz="2000" b="1" u="sng" dirty="0"/>
          </a:p>
          <a:p>
            <a:pPr lvl="1"/>
            <a:endParaRPr lang="en-US" sz="1800" dirty="0"/>
          </a:p>
          <a:p>
            <a:pPr lvl="1"/>
            <a:endParaRPr lang="en-US" sz="1800" dirty="0"/>
          </a:p>
          <a:p>
            <a:pPr lvl="1"/>
            <a:endParaRPr lang="en-IN" sz="1800" dirty="0"/>
          </a:p>
        </p:txBody>
      </p:sp>
      <p:sp>
        <p:nvSpPr>
          <p:cNvPr id="6" name="Date Placeholder 5">
            <a:extLst>
              <a:ext uri="{FF2B5EF4-FFF2-40B4-BE49-F238E27FC236}">
                <a16:creationId xmlns:a16="http://schemas.microsoft.com/office/drawing/2014/main" id="{60D24D94-18CE-47B6-A36B-616C3801531D}"/>
              </a:ext>
            </a:extLst>
          </p:cNvPr>
          <p:cNvSpPr>
            <a:spLocks noGrp="1"/>
          </p:cNvSpPr>
          <p:nvPr>
            <p:ph type="dt" sz="half" idx="10"/>
          </p:nvPr>
        </p:nvSpPr>
        <p:spPr/>
        <p:txBody>
          <a:bodyPr/>
          <a:lstStyle/>
          <a:p>
            <a:r>
              <a:rPr lang="en-US"/>
              <a:t>15-06-2022</a:t>
            </a:r>
            <a:endParaRPr lang="en-IN" dirty="0"/>
          </a:p>
        </p:txBody>
      </p:sp>
      <p:sp>
        <p:nvSpPr>
          <p:cNvPr id="8" name="Slide Number Placeholder 7">
            <a:extLst>
              <a:ext uri="{FF2B5EF4-FFF2-40B4-BE49-F238E27FC236}">
                <a16:creationId xmlns:a16="http://schemas.microsoft.com/office/drawing/2014/main" id="{CD937B3C-1DD3-4906-B542-506A2E8C588C}"/>
              </a:ext>
            </a:extLst>
          </p:cNvPr>
          <p:cNvSpPr>
            <a:spLocks noGrp="1"/>
          </p:cNvSpPr>
          <p:nvPr>
            <p:ph type="sldNum" sz="quarter" idx="12"/>
          </p:nvPr>
        </p:nvSpPr>
        <p:spPr/>
        <p:txBody>
          <a:bodyPr/>
          <a:lstStyle/>
          <a:p>
            <a:fld id="{E999BD56-464E-4C0A-87E9-946834701AFB}" type="slidenum">
              <a:rPr lang="en-IN" smtClean="0"/>
              <a:t>14</a:t>
            </a:fld>
            <a:endParaRPr lang="en-IN" dirty="0"/>
          </a:p>
        </p:txBody>
      </p:sp>
    </p:spTree>
    <p:extLst>
      <p:ext uri="{BB962C8B-B14F-4D97-AF65-F5344CB8AC3E}">
        <p14:creationId xmlns:p14="http://schemas.microsoft.com/office/powerpoint/2010/main" val="254446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65EE1-E7BF-4246-8A04-0AEE6B05BFAC}"/>
              </a:ext>
            </a:extLst>
          </p:cNvPr>
          <p:cNvSpPr>
            <a:spLocks noGrp="1"/>
          </p:cNvSpPr>
          <p:nvPr>
            <p:ph idx="1"/>
          </p:nvPr>
        </p:nvSpPr>
        <p:spPr>
          <a:xfrm>
            <a:off x="395536" y="1028700"/>
            <a:ext cx="7620000" cy="4800600"/>
          </a:xfrm>
        </p:spPr>
        <p:txBody>
          <a:bodyPr>
            <a:normAutofit lnSpcReduction="10000"/>
          </a:bodyPr>
          <a:lstStyle/>
          <a:p>
            <a:pPr algn="just"/>
            <a:r>
              <a:rPr lang="en-IN" sz="2400" b="1" u="sng" dirty="0">
                <a:solidFill>
                  <a:srgbClr val="0070C0"/>
                </a:solidFill>
                <a:latin typeface="Times New Roman" panose="02020603050405020304" pitchFamily="18" charset="0"/>
                <a:cs typeface="Times New Roman" panose="02020603050405020304" pitchFamily="18" charset="0"/>
              </a:rPr>
              <a:t>2.Using CFA Interpolation</a:t>
            </a:r>
          </a:p>
          <a:p>
            <a:pPr algn="just"/>
            <a:r>
              <a:rPr lang="en-US" sz="1800" dirty="0">
                <a:latin typeface="Times New Roman" panose="02020603050405020304" pitchFamily="18" charset="0"/>
                <a:cs typeface="Times New Roman" panose="02020603050405020304" pitchFamily="18" charset="0"/>
              </a:rPr>
              <a:t>Different spectral filters, typically red, green and blue (RGB), are arranged in a pattern so that each CCD element only senses one band of wavelengths. This spectral filter pattern, or mask, is called the color filter array (CFA).</a:t>
            </a:r>
          </a:p>
          <a:p>
            <a:pPr algn="just"/>
            <a:r>
              <a:rPr lang="en-US" sz="1800" dirty="0">
                <a:latin typeface="Times New Roman" panose="02020603050405020304" pitchFamily="18" charset="0"/>
                <a:cs typeface="Times New Roman" panose="02020603050405020304" pitchFamily="18" charset="0"/>
              </a:rPr>
              <a:t>Image classification was determined by the correlation structure present in each color band. Each manufacturer uses different interpolation algorithms and somewhat different CFA patterns. </a:t>
            </a:r>
          </a:p>
          <a:p>
            <a:pPr algn="just"/>
            <a:r>
              <a:rPr lang="en-US" sz="1800" dirty="0">
                <a:latin typeface="Times New Roman" panose="02020603050405020304" pitchFamily="18" charset="0"/>
                <a:cs typeface="Times New Roman" panose="02020603050405020304" pitchFamily="18" charset="0"/>
              </a:rPr>
              <a:t>Using the iterative Expectation Maximization (EM) algorithm, two sets of features are obtained for classification: the interpolation coefficients from the images and the peak location and magnitudes in the frequency spectrum of the probability maps.</a:t>
            </a:r>
          </a:p>
          <a:p>
            <a:pPr algn="just"/>
            <a:endParaRPr lang="en-US" sz="1800" dirty="0">
              <a:latin typeface="Times New Roman" panose="02020603050405020304" pitchFamily="18" charset="0"/>
              <a:cs typeface="Times New Roman" panose="02020603050405020304" pitchFamily="18" charset="0"/>
            </a:endParaRPr>
          </a:p>
          <a:p>
            <a:pPr marL="114300" indent="0" algn="just">
              <a:buNone/>
            </a:pPr>
            <a:r>
              <a:rPr lang="en-IN" sz="2000" b="1" u="sng" dirty="0">
                <a:solidFill>
                  <a:srgbClr val="FF0000"/>
                </a:solidFill>
                <a:latin typeface="Times New Roman" panose="02020603050405020304" pitchFamily="18" charset="0"/>
                <a:cs typeface="Times New Roman" panose="02020603050405020304" pitchFamily="18" charset="0"/>
              </a:rPr>
              <a:t>Limitations:</a:t>
            </a:r>
          </a:p>
          <a:p>
            <a:pPr algn="just"/>
            <a:r>
              <a:rPr lang="en-US" sz="1800" dirty="0">
                <a:latin typeface="Times New Roman" panose="02020603050405020304" pitchFamily="18" charset="0"/>
                <a:cs typeface="Times New Roman" panose="02020603050405020304" pitchFamily="18" charset="0"/>
              </a:rPr>
              <a:t>The technique is limited to images that are not heavily compressed because compression artifacts suppress and remove spatial correlations between pixels due to CFA interpolation.</a:t>
            </a:r>
            <a:endParaRPr lang="en-IN" sz="1800" dirty="0">
              <a:latin typeface="Times New Roman" panose="02020603050405020304" pitchFamily="18" charset="0"/>
              <a:cs typeface="Times New Roman" panose="02020603050405020304" pitchFamily="18" charset="0"/>
            </a:endParaRPr>
          </a:p>
          <a:p>
            <a:endParaRPr lang="en-US" sz="1800" dirty="0"/>
          </a:p>
          <a:p>
            <a:endParaRPr lang="en-IN" sz="1800" dirty="0"/>
          </a:p>
          <a:p>
            <a:endParaRPr lang="en-IN" sz="1800" dirty="0"/>
          </a:p>
          <a:p>
            <a:endParaRPr lang="en-IN" sz="2400" u="sng" dirty="0"/>
          </a:p>
        </p:txBody>
      </p:sp>
      <p:sp>
        <p:nvSpPr>
          <p:cNvPr id="4" name="Date Placeholder 3">
            <a:extLst>
              <a:ext uri="{FF2B5EF4-FFF2-40B4-BE49-F238E27FC236}">
                <a16:creationId xmlns:a16="http://schemas.microsoft.com/office/drawing/2014/main" id="{AA70068F-A85E-4904-81B2-A6DAFEB58908}"/>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E628B39E-DA1A-493F-A8C3-9394466666D4}"/>
              </a:ext>
            </a:extLst>
          </p:cNvPr>
          <p:cNvSpPr>
            <a:spLocks noGrp="1"/>
          </p:cNvSpPr>
          <p:nvPr>
            <p:ph type="sldNum" sz="quarter" idx="12"/>
          </p:nvPr>
        </p:nvSpPr>
        <p:spPr/>
        <p:txBody>
          <a:bodyPr/>
          <a:lstStyle/>
          <a:p>
            <a:fld id="{E999BD56-464E-4C0A-87E9-946834701AFB}" type="slidenum">
              <a:rPr lang="en-IN" smtClean="0"/>
              <a:t>15</a:t>
            </a:fld>
            <a:endParaRPr lang="en-IN" dirty="0"/>
          </a:p>
        </p:txBody>
      </p:sp>
    </p:spTree>
    <p:extLst>
      <p:ext uri="{BB962C8B-B14F-4D97-AF65-F5344CB8AC3E}">
        <p14:creationId xmlns:p14="http://schemas.microsoft.com/office/powerpoint/2010/main" val="401316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6AC64-E650-4E95-AA52-C9402393BA10}"/>
              </a:ext>
            </a:extLst>
          </p:cNvPr>
          <p:cNvSpPr>
            <a:spLocks noGrp="1"/>
          </p:cNvSpPr>
          <p:nvPr>
            <p:ph idx="1"/>
          </p:nvPr>
        </p:nvSpPr>
        <p:spPr>
          <a:xfrm>
            <a:off x="467544" y="1028700"/>
            <a:ext cx="7620000" cy="4800600"/>
          </a:xfrm>
        </p:spPr>
        <p:txBody>
          <a:bodyPr>
            <a:normAutofit fontScale="92500" lnSpcReduction="10000"/>
          </a:bodyPr>
          <a:lstStyle/>
          <a:p>
            <a:pPr algn="just"/>
            <a:r>
              <a:rPr lang="en-IN" sz="2400" b="1" u="sng" dirty="0">
                <a:solidFill>
                  <a:srgbClr val="0070C0"/>
                </a:solidFill>
                <a:latin typeface="Times New Roman" panose="02020603050405020304" pitchFamily="18" charset="0"/>
                <a:cs typeface="Times New Roman" panose="02020603050405020304" pitchFamily="18" charset="0"/>
              </a:rPr>
              <a:t>3. Using Image Features:</a:t>
            </a:r>
          </a:p>
          <a:p>
            <a:pPr algn="just"/>
            <a:r>
              <a:rPr lang="en-US" sz="1900" dirty="0">
                <a:latin typeface="Times New Roman" panose="02020603050405020304" pitchFamily="18" charset="0"/>
                <a:cs typeface="Times New Roman" panose="02020603050405020304" pitchFamily="18" charset="0"/>
              </a:rPr>
              <a:t>Features of digital images are classified into two levels: global and local features. Global properties of an image, includes intensity histogram, frequency domain descriptors, covariance matrix and high order statistics.</a:t>
            </a:r>
          </a:p>
          <a:p>
            <a:pPr algn="just"/>
            <a:r>
              <a:rPr lang="en-US" sz="1900" dirty="0">
                <a:latin typeface="Times New Roman" panose="02020603050405020304" pitchFamily="18" charset="0"/>
                <a:cs typeface="Times New Roman" panose="02020603050405020304" pitchFamily="18" charset="0"/>
              </a:rPr>
              <a:t>Local features are defined on local regions with spatial properties, including edges, corners, lines, curves, etc. </a:t>
            </a:r>
          </a:p>
          <a:p>
            <a:pPr algn="just"/>
            <a:r>
              <a:rPr lang="en-US" sz="1900" dirty="0">
                <a:latin typeface="Times New Roman" panose="02020603050405020304" pitchFamily="18" charset="0"/>
                <a:cs typeface="Times New Roman" panose="02020603050405020304" pitchFamily="18" charset="0"/>
              </a:rPr>
              <a:t>The features that will be used to recognize camera model through various classification approaches are described here. In this work, there are 50 features like invariant moments, statistical features, GLCM and Color moments have been extracted from each color channels from a number of images of different camera models.</a:t>
            </a:r>
          </a:p>
          <a:p>
            <a:pPr algn="just"/>
            <a:r>
              <a:rPr lang="en-US" sz="1900" dirty="0">
                <a:latin typeface="Times New Roman" panose="02020603050405020304" pitchFamily="18" charset="0"/>
                <a:cs typeface="Times New Roman" panose="02020603050405020304" pitchFamily="18" charset="0"/>
              </a:rPr>
              <a:t>Features are extracted from images of different cameras, which are then used to train and test the classifier. </a:t>
            </a:r>
          </a:p>
          <a:p>
            <a:pPr algn="just"/>
            <a:r>
              <a:rPr lang="en-US" sz="1900" dirty="0">
                <a:latin typeface="Times New Roman" panose="02020603050405020304" pitchFamily="18" charset="0"/>
                <a:cs typeface="Times New Roman" panose="02020603050405020304" pitchFamily="18" charset="0"/>
              </a:rPr>
              <a:t>In this method the result is good for uncompressed images.</a:t>
            </a:r>
          </a:p>
          <a:p>
            <a:pPr marL="114300" indent="0" algn="just">
              <a:buNone/>
            </a:pPr>
            <a:r>
              <a:rPr lang="en-US" sz="2000" b="1" u="sng" dirty="0">
                <a:solidFill>
                  <a:srgbClr val="FF0000"/>
                </a:solidFill>
                <a:latin typeface="Times New Roman" panose="02020603050405020304" pitchFamily="18" charset="0"/>
                <a:cs typeface="Times New Roman" panose="02020603050405020304" pitchFamily="18" charset="0"/>
              </a:rPr>
              <a:t>Limitations:</a:t>
            </a:r>
          </a:p>
          <a:p>
            <a:pPr algn="just"/>
            <a:r>
              <a:rPr lang="en-US" sz="1900" dirty="0">
                <a:latin typeface="Times New Roman" panose="02020603050405020304" pitchFamily="18" charset="0"/>
                <a:cs typeface="Times New Roman" panose="02020603050405020304" pitchFamily="18" charset="0"/>
              </a:rPr>
              <a:t>This method does not work well for cameras with similar CCD.</a:t>
            </a:r>
          </a:p>
          <a:p>
            <a:pPr marL="114300" indent="0">
              <a:buNone/>
            </a:pPr>
            <a:endParaRPr lang="en-IN" sz="1800" dirty="0"/>
          </a:p>
        </p:txBody>
      </p:sp>
      <p:sp>
        <p:nvSpPr>
          <p:cNvPr id="4" name="Date Placeholder 3">
            <a:extLst>
              <a:ext uri="{FF2B5EF4-FFF2-40B4-BE49-F238E27FC236}">
                <a16:creationId xmlns:a16="http://schemas.microsoft.com/office/drawing/2014/main" id="{AED6A4B0-CA01-4083-972C-6577455661EC}"/>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745B425F-AAD9-471B-B2DD-8116BCAA9FD4}"/>
              </a:ext>
            </a:extLst>
          </p:cNvPr>
          <p:cNvSpPr>
            <a:spLocks noGrp="1"/>
          </p:cNvSpPr>
          <p:nvPr>
            <p:ph type="sldNum" sz="quarter" idx="12"/>
          </p:nvPr>
        </p:nvSpPr>
        <p:spPr/>
        <p:txBody>
          <a:bodyPr/>
          <a:lstStyle/>
          <a:p>
            <a:fld id="{E999BD56-464E-4C0A-87E9-946834701AFB}" type="slidenum">
              <a:rPr lang="en-IN" smtClean="0"/>
              <a:t>16</a:t>
            </a:fld>
            <a:endParaRPr lang="en-IN" dirty="0"/>
          </a:p>
        </p:txBody>
      </p:sp>
    </p:spTree>
    <p:extLst>
      <p:ext uri="{BB962C8B-B14F-4D97-AF65-F5344CB8AC3E}">
        <p14:creationId xmlns:p14="http://schemas.microsoft.com/office/powerpoint/2010/main" val="395893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8490C-DB86-47C4-9EAE-CCB0270F958A}"/>
              </a:ext>
            </a:extLst>
          </p:cNvPr>
          <p:cNvSpPr>
            <a:spLocks noGrp="1"/>
          </p:cNvSpPr>
          <p:nvPr>
            <p:ph idx="1"/>
          </p:nvPr>
        </p:nvSpPr>
        <p:spPr>
          <a:xfrm>
            <a:off x="467544" y="1028700"/>
            <a:ext cx="7632848" cy="4920580"/>
          </a:xfrm>
        </p:spPr>
        <p:txBody>
          <a:bodyPr>
            <a:normAutofit/>
          </a:bodyPr>
          <a:lstStyle/>
          <a:p>
            <a:pPr algn="just"/>
            <a:r>
              <a:rPr lang="en-IN" sz="2400" b="1" u="sng" dirty="0">
                <a:solidFill>
                  <a:srgbClr val="0070C0"/>
                </a:solidFill>
                <a:latin typeface="Times New Roman" panose="02020603050405020304" pitchFamily="18" charset="0"/>
                <a:cs typeface="Times New Roman" panose="02020603050405020304" pitchFamily="18" charset="0"/>
              </a:rPr>
              <a:t>4. Sensor Imperfections:</a:t>
            </a:r>
          </a:p>
          <a:p>
            <a:pPr marL="114300" indent="0" algn="just">
              <a:buNone/>
            </a:pPr>
            <a:r>
              <a:rPr lang="en-IN" sz="2000" b="1" dirty="0">
                <a:solidFill>
                  <a:srgbClr val="0070C0"/>
                </a:solidFill>
                <a:latin typeface="Times New Roman" panose="02020603050405020304" pitchFamily="18" charset="0"/>
                <a:cs typeface="Times New Roman" panose="02020603050405020304" pitchFamily="18" charset="0"/>
              </a:rPr>
              <a:t>Sensor Pattern Noise PNU based:</a:t>
            </a:r>
          </a:p>
          <a:p>
            <a:pPr algn="just"/>
            <a:r>
              <a:rPr lang="en-US" sz="1800" dirty="0">
                <a:latin typeface="Times New Roman" panose="02020603050405020304" pitchFamily="18" charset="0"/>
                <a:cs typeface="Times New Roman" panose="02020603050405020304" pitchFamily="18" charset="0"/>
              </a:rPr>
              <a:t>Pixel non-uniformity (PNU), where different pixels have different light sensitivities due to imperfections in sensor manufacturing processes is a major source of pattern noise. This makes PNU a unique feature in identifying sensors.</a:t>
            </a:r>
          </a:p>
          <a:p>
            <a:pPr algn="just"/>
            <a:r>
              <a:rPr lang="en-US" sz="1800" dirty="0">
                <a:latin typeface="Times New Roman" panose="02020603050405020304" pitchFamily="18" charset="0"/>
                <a:cs typeface="Times New Roman" panose="02020603050405020304" pitchFamily="18" charset="0"/>
              </a:rPr>
              <a:t> Photo response non-uniformity (PRNU) casts a unique pattern onto every image the camera captures. This “camera fingerprint” is unique for each camera.</a:t>
            </a:r>
          </a:p>
          <a:p>
            <a:pPr algn="just"/>
            <a:r>
              <a:rPr lang="en-US" sz="1800" dirty="0">
                <a:latin typeface="Times New Roman" panose="02020603050405020304" pitchFamily="18" charset="0"/>
                <a:cs typeface="Times New Roman" panose="02020603050405020304" pitchFamily="18" charset="0"/>
              </a:rPr>
              <a:t>The camera identification is 100% accurate even for cameras of the same model by this method. The result is also good for identifying compressed images.</a:t>
            </a:r>
          </a:p>
          <a:p>
            <a:pPr marL="114300" indent="0" algn="just">
              <a:buNone/>
            </a:pPr>
            <a:r>
              <a:rPr lang="en-US" sz="2000" b="1" u="sng" dirty="0">
                <a:solidFill>
                  <a:srgbClr val="FF0000"/>
                </a:solidFill>
                <a:latin typeface="Times New Roman" panose="02020603050405020304" pitchFamily="18" charset="0"/>
                <a:cs typeface="Times New Roman" panose="02020603050405020304" pitchFamily="18" charset="0"/>
              </a:rPr>
              <a:t>Limitations:</a:t>
            </a:r>
          </a:p>
          <a:p>
            <a:pPr algn="just"/>
            <a:r>
              <a:rPr lang="en-US" sz="1800" dirty="0">
                <a:latin typeface="Times New Roman" panose="02020603050405020304" pitchFamily="18" charset="0"/>
                <a:cs typeface="Times New Roman" panose="02020603050405020304" pitchFamily="18" charset="0"/>
              </a:rPr>
              <a:t>The authors use the same image set to calculate both the camera </a:t>
            </a:r>
            <a:r>
              <a:rPr lang="en-US" sz="1800" dirty="0" err="1">
                <a:latin typeface="Times New Roman" panose="02020603050405020304" pitchFamily="18" charset="0"/>
                <a:cs typeface="Times New Roman" panose="02020603050405020304" pitchFamily="18" charset="0"/>
              </a:rPr>
              <a:t>referencepattern</a:t>
            </a:r>
            <a:r>
              <a:rPr lang="en-US" sz="1800" dirty="0">
                <a:latin typeface="Times New Roman" panose="02020603050405020304" pitchFamily="18" charset="0"/>
                <a:cs typeface="Times New Roman" panose="02020603050405020304" pitchFamily="18" charset="0"/>
              </a:rPr>
              <a:t> and the correlations for the images.  </a:t>
            </a:r>
          </a:p>
          <a:p>
            <a:pPr marL="114300" indent="0">
              <a:buNone/>
            </a:pPr>
            <a:endParaRPr lang="en-US" sz="2000" b="1" u="sng" dirty="0">
              <a:solidFill>
                <a:srgbClr val="FF0000"/>
              </a:solidFill>
            </a:endParaRPr>
          </a:p>
          <a:p>
            <a:endParaRPr lang="en-US" sz="1800" dirty="0"/>
          </a:p>
          <a:p>
            <a:endParaRPr lang="en-IN" sz="1800" dirty="0"/>
          </a:p>
        </p:txBody>
      </p:sp>
      <p:sp>
        <p:nvSpPr>
          <p:cNvPr id="4" name="Date Placeholder 3">
            <a:extLst>
              <a:ext uri="{FF2B5EF4-FFF2-40B4-BE49-F238E27FC236}">
                <a16:creationId xmlns:a16="http://schemas.microsoft.com/office/drawing/2014/main" id="{06A72C84-2C77-4BEB-84D1-2FCF42D96469}"/>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9875D706-E1A6-4D26-B998-CC88BE95A035}"/>
              </a:ext>
            </a:extLst>
          </p:cNvPr>
          <p:cNvSpPr>
            <a:spLocks noGrp="1"/>
          </p:cNvSpPr>
          <p:nvPr>
            <p:ph type="sldNum" sz="quarter" idx="12"/>
          </p:nvPr>
        </p:nvSpPr>
        <p:spPr/>
        <p:txBody>
          <a:bodyPr/>
          <a:lstStyle/>
          <a:p>
            <a:fld id="{E999BD56-464E-4C0A-87E9-946834701AFB}" type="slidenum">
              <a:rPr lang="en-IN" smtClean="0"/>
              <a:t>17</a:t>
            </a:fld>
            <a:endParaRPr lang="en-IN" dirty="0"/>
          </a:p>
        </p:txBody>
      </p:sp>
    </p:spTree>
    <p:extLst>
      <p:ext uri="{BB962C8B-B14F-4D97-AF65-F5344CB8AC3E}">
        <p14:creationId xmlns:p14="http://schemas.microsoft.com/office/powerpoint/2010/main" val="103529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950B-521B-4CBB-8756-38FB9507C7BB}"/>
              </a:ext>
            </a:extLst>
          </p:cNvPr>
          <p:cNvSpPr>
            <a:spLocks noGrp="1"/>
          </p:cNvSpPr>
          <p:nvPr>
            <p:ph type="title"/>
          </p:nvPr>
        </p:nvSpPr>
        <p:spPr>
          <a:xfrm>
            <a:off x="661628" y="435595"/>
            <a:ext cx="7211144" cy="706090"/>
          </a:xfrm>
        </p:spPr>
        <p:txBody>
          <a:bodyPr/>
          <a:lstStyle/>
          <a:p>
            <a:pPr algn="ctr"/>
            <a:r>
              <a:rPr lang="en-IN" sz="3200" u="sng" dirty="0">
                <a:solidFill>
                  <a:schemeClr val="tx1"/>
                </a:solidFill>
                <a:latin typeface="Times New Roman" panose="02020603050405020304" pitchFamily="18" charset="0"/>
                <a:cs typeface="Times New Roman" panose="02020603050405020304" pitchFamily="18" charset="0"/>
              </a:rPr>
              <a:t>Our Work:</a:t>
            </a:r>
          </a:p>
        </p:txBody>
      </p:sp>
      <p:sp>
        <p:nvSpPr>
          <p:cNvPr id="3" name="Content Placeholder 2">
            <a:extLst>
              <a:ext uri="{FF2B5EF4-FFF2-40B4-BE49-F238E27FC236}">
                <a16:creationId xmlns:a16="http://schemas.microsoft.com/office/drawing/2014/main" id="{90C595CD-69C6-47F1-B56A-13177CCACE93}"/>
              </a:ext>
            </a:extLst>
          </p:cNvPr>
          <p:cNvSpPr>
            <a:spLocks noGrp="1"/>
          </p:cNvSpPr>
          <p:nvPr>
            <p:ph idx="1"/>
          </p:nvPr>
        </p:nvSpPr>
        <p:spPr>
          <a:xfrm>
            <a:off x="457200" y="1268760"/>
            <a:ext cx="7620000" cy="4800600"/>
          </a:xfrm>
        </p:spPr>
        <p:txBody>
          <a:bodyPr>
            <a:normAutofit/>
          </a:bodyPr>
          <a:lstStyle/>
          <a:p>
            <a:pPr marL="114300" indent="0" algn="ctr">
              <a:buNone/>
            </a:pPr>
            <a:r>
              <a:rPr lang="en-IN" sz="2000" b="1" dirty="0">
                <a:solidFill>
                  <a:srgbClr val="0070C0"/>
                </a:solidFill>
                <a:latin typeface="Times New Roman" panose="02020603050405020304" pitchFamily="18" charset="0"/>
                <a:cs typeface="Times New Roman" panose="02020603050405020304" pitchFamily="18" charset="0"/>
              </a:rPr>
              <a:t>OUR METHOD – </a:t>
            </a:r>
            <a:r>
              <a:rPr lang="en-US" sz="2000" b="1" dirty="0">
                <a:solidFill>
                  <a:srgbClr val="0070C0"/>
                </a:solidFill>
                <a:latin typeface="Times New Roman" panose="02020603050405020304" pitchFamily="18" charset="0"/>
                <a:cs typeface="Times New Roman" panose="02020603050405020304" pitchFamily="18" charset="0"/>
              </a:rPr>
              <a:t>SOURCE CAMERA IDENTIFICATION BY FEATURE EXTRACTION USING LOCAL BINARY PATTERN</a:t>
            </a:r>
          </a:p>
          <a:p>
            <a:pPr marL="114300" indent="0" algn="ctr">
              <a:buNone/>
            </a:pPr>
            <a:endParaRPr lang="en-US" sz="2000" b="1" dirty="0">
              <a:solidFill>
                <a:srgbClr val="0070C0"/>
              </a:solidFill>
              <a:latin typeface="Times New Roman" panose="02020603050405020304" pitchFamily="18" charset="0"/>
              <a:cs typeface="Times New Roman" panose="02020603050405020304" pitchFamily="18" charset="0"/>
            </a:endParaRPr>
          </a:p>
          <a:p>
            <a:pPr marL="114300" indent="0" algn="just">
              <a:buNone/>
            </a:pPr>
            <a:r>
              <a:rPr lang="en-US" sz="1800" b="1" dirty="0">
                <a:latin typeface="Times New Roman" panose="02020603050405020304" pitchFamily="18" charset="0"/>
                <a:cs typeface="Times New Roman" panose="02020603050405020304" pitchFamily="18" charset="0"/>
              </a:rPr>
              <a:t>Feature Extraction Framework:</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Inspired by the fact that a quite some of image processing algorithms, such as </a:t>
            </a:r>
            <a:r>
              <a:rPr lang="en-US" sz="1800" dirty="0" err="1">
                <a:latin typeface="Times New Roman" panose="02020603050405020304" pitchFamily="18" charset="0"/>
                <a:cs typeface="Times New Roman" panose="02020603050405020304" pitchFamily="18" charset="0"/>
              </a:rPr>
              <a:t>demosaicing</a:t>
            </a:r>
            <a:r>
              <a:rPr lang="en-US" sz="1800" dirty="0">
                <a:latin typeface="Times New Roman" panose="02020603050405020304" pitchFamily="18" charset="0"/>
                <a:cs typeface="Times New Roman" panose="02020603050405020304" pitchFamily="18" charset="0"/>
              </a:rPr>
              <a:t>, filtering, JPEG compression, are block-wise implemented inside cameras, it is reasonable to consider that some localized characteristics or artifacts have been generated.</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These characteristics or artifacts could be effectively captured by the uniform local binary </a:t>
            </a:r>
            <a:r>
              <a:rPr lang="en-US" sz="1800" dirty="0" err="1">
                <a:latin typeface="Times New Roman" panose="02020603050405020304" pitchFamily="18" charset="0"/>
                <a:cs typeface="Times New Roman" panose="02020603050405020304" pitchFamily="18" charset="0"/>
              </a:rPr>
              <a:t>patterns.This</a:t>
            </a:r>
            <a:r>
              <a:rPr lang="en-US" sz="1800" dirty="0">
                <a:latin typeface="Times New Roman" panose="02020603050405020304" pitchFamily="18" charset="0"/>
                <a:cs typeface="Times New Roman" panose="02020603050405020304" pitchFamily="18" charset="0"/>
              </a:rPr>
              <a:t> process to some extent suppresses the influence of various image contents.</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The introduction of ‘uniform’ local binary patterns enables a natural feature dimensionality reduction which is desired by pattern classification algorithms. Therefore, we have used the uniform local binary patterns as features to capture camera model characteristics.</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114300" indent="0" algn="just">
              <a:buNone/>
            </a:pPr>
            <a:endParaRPr lang="en-US" sz="2000" b="1" dirty="0">
              <a:solidFill>
                <a:srgbClr val="0070C0"/>
              </a:solidFill>
              <a:latin typeface="Times New Roman" panose="02020603050405020304" pitchFamily="18" charset="0"/>
              <a:cs typeface="Times New Roman" panose="02020603050405020304" pitchFamily="18" charset="0"/>
            </a:endParaRPr>
          </a:p>
          <a:p>
            <a:pPr marL="114300" indent="0" algn="ctr">
              <a:buNone/>
            </a:pPr>
            <a:endParaRPr lang="en-US" sz="2000" b="1" dirty="0">
              <a:solidFill>
                <a:srgbClr val="0070C0"/>
              </a:solidFill>
              <a:latin typeface="Times New Roman" panose="02020603050405020304" pitchFamily="18" charset="0"/>
              <a:cs typeface="Times New Roman" panose="02020603050405020304" pitchFamily="18" charset="0"/>
            </a:endParaRPr>
          </a:p>
          <a:p>
            <a:pPr marL="114300" indent="0" algn="ctr">
              <a:buNone/>
            </a:pPr>
            <a:endParaRPr lang="en-IN" sz="2000" b="1" u="sng" dirty="0">
              <a:solidFill>
                <a:srgbClr val="0070C0"/>
              </a:solidFill>
            </a:endParaRPr>
          </a:p>
          <a:p>
            <a:pPr marL="114300" indent="0">
              <a:buNone/>
            </a:pPr>
            <a:endParaRPr lang="en-US" sz="1800" dirty="0"/>
          </a:p>
          <a:p>
            <a:endParaRPr lang="en-IN" sz="1800" dirty="0"/>
          </a:p>
        </p:txBody>
      </p:sp>
      <p:sp>
        <p:nvSpPr>
          <p:cNvPr id="5" name="Date Placeholder 4">
            <a:extLst>
              <a:ext uri="{FF2B5EF4-FFF2-40B4-BE49-F238E27FC236}">
                <a16:creationId xmlns:a16="http://schemas.microsoft.com/office/drawing/2014/main" id="{80E3D00B-5510-407C-A2B0-B31870E1C79C}"/>
              </a:ext>
            </a:extLst>
          </p:cNvPr>
          <p:cNvSpPr>
            <a:spLocks noGrp="1"/>
          </p:cNvSpPr>
          <p:nvPr>
            <p:ph type="dt" sz="half" idx="10"/>
          </p:nvPr>
        </p:nvSpPr>
        <p:spPr/>
        <p:txBody>
          <a:bodyPr/>
          <a:lstStyle/>
          <a:p>
            <a:r>
              <a:rPr lang="en-US"/>
              <a:t>15-06-2022</a:t>
            </a:r>
            <a:endParaRPr lang="en-IN" dirty="0"/>
          </a:p>
        </p:txBody>
      </p:sp>
      <p:sp>
        <p:nvSpPr>
          <p:cNvPr id="7" name="Slide Number Placeholder 6">
            <a:extLst>
              <a:ext uri="{FF2B5EF4-FFF2-40B4-BE49-F238E27FC236}">
                <a16:creationId xmlns:a16="http://schemas.microsoft.com/office/drawing/2014/main" id="{D0BF994E-BD7B-4B00-82B4-1F911DD59DFA}"/>
              </a:ext>
            </a:extLst>
          </p:cNvPr>
          <p:cNvSpPr>
            <a:spLocks noGrp="1"/>
          </p:cNvSpPr>
          <p:nvPr>
            <p:ph type="sldNum" sz="quarter" idx="12"/>
          </p:nvPr>
        </p:nvSpPr>
        <p:spPr/>
        <p:txBody>
          <a:bodyPr/>
          <a:lstStyle/>
          <a:p>
            <a:fld id="{E999BD56-464E-4C0A-87E9-946834701AFB}" type="slidenum">
              <a:rPr lang="en-IN" smtClean="0"/>
              <a:t>18</a:t>
            </a:fld>
            <a:endParaRPr lang="en-IN" dirty="0"/>
          </a:p>
        </p:txBody>
      </p:sp>
    </p:spTree>
    <p:extLst>
      <p:ext uri="{BB962C8B-B14F-4D97-AF65-F5344CB8AC3E}">
        <p14:creationId xmlns:p14="http://schemas.microsoft.com/office/powerpoint/2010/main" val="334919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31CF-1BF2-C88B-755C-2D6A40BA9338}"/>
              </a:ext>
            </a:extLst>
          </p:cNvPr>
          <p:cNvSpPr>
            <a:spLocks noGrp="1"/>
          </p:cNvSpPr>
          <p:nvPr>
            <p:ph type="title"/>
          </p:nvPr>
        </p:nvSpPr>
        <p:spPr>
          <a:xfrm>
            <a:off x="447246" y="692696"/>
            <a:ext cx="3332666" cy="504056"/>
          </a:xfrm>
        </p:spPr>
        <p:txBody>
          <a:bodyPr/>
          <a:lstStyle/>
          <a:p>
            <a:r>
              <a:rPr lang="en-IN" dirty="0">
                <a:solidFill>
                  <a:schemeClr val="tx1"/>
                </a:solidFill>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C6C27C-DB09-58A6-BF67-4BAFEDAD0B09}"/>
                  </a:ext>
                </a:extLst>
              </p:cNvPr>
              <p:cNvSpPr>
                <a:spLocks noGrp="1"/>
              </p:cNvSpPr>
              <p:nvPr>
                <p:ph idx="1"/>
              </p:nvPr>
            </p:nvSpPr>
            <p:spPr>
              <a:xfrm>
                <a:off x="447246" y="1398880"/>
                <a:ext cx="7620000" cy="4800600"/>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As most of the camera image processing algorithms work in spatial domain, a natural choice would be extracting features directly from each color channel(RGB) in spatial domain. </a:t>
                </a:r>
              </a:p>
              <a:p>
                <a:pPr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From each color channel, a 59-dimensional LBP feature set is calculated by Equation (1) under the assumption of R P = = 1, 8 (Each 59-D LBP feature set are normalized to eliminate the influence of different image resolution) g and p g represent gray levels of the center pixel and its neighbor pixels, respectively. </a:t>
                </a:r>
              </a:p>
              <a:p>
                <a:pPr marL="114300" indent="0" algn="ctr">
                  <a:buNone/>
                </a:pPr>
                <a14:m>
                  <m:oMath xmlns:m="http://schemas.openxmlformats.org/officeDocument/2006/math">
                    <m:r>
                      <a:rPr lang="en-IN" sz="1900" b="0" i="1" smtClean="0">
                        <a:latin typeface="Cambria Math" panose="02040503050406030204" pitchFamily="18" charset="0"/>
                        <a:cs typeface="Times New Roman" panose="02020603050405020304" pitchFamily="18" charset="0"/>
                      </a:rPr>
                      <m:t>     </m:t>
                    </m:r>
                    <m:sSubSup>
                      <m:sSubSupPr>
                        <m:ctrlPr>
                          <a:rPr lang="en-US" sz="1900" i="1" smtClean="0">
                            <a:latin typeface="Cambria Math" panose="02040503050406030204" pitchFamily="18" charset="0"/>
                            <a:cs typeface="Times New Roman" panose="02020603050405020304" pitchFamily="18" charset="0"/>
                          </a:rPr>
                        </m:ctrlPr>
                      </m:sSubSupPr>
                      <m:e>
                        <m:r>
                          <a:rPr lang="en-IN" sz="1900" b="0" i="1" smtClean="0">
                            <a:latin typeface="Cambria Math" panose="02040503050406030204" pitchFamily="18" charset="0"/>
                            <a:cs typeface="Times New Roman" panose="02020603050405020304" pitchFamily="18" charset="0"/>
                          </a:rPr>
                          <m:t>𝐿𝐵𝑃</m:t>
                        </m:r>
                      </m:e>
                      <m:sub>
                        <m:r>
                          <a:rPr lang="en-IN" sz="1900" b="0" i="1" smtClean="0">
                            <a:latin typeface="Cambria Math" panose="02040503050406030204" pitchFamily="18" charset="0"/>
                            <a:cs typeface="Times New Roman" panose="02020603050405020304" pitchFamily="18" charset="0"/>
                          </a:rPr>
                          <m:t>𝑃</m:t>
                        </m:r>
                        <m:r>
                          <a:rPr lang="en-IN" sz="1900" b="0" i="1" smtClean="0">
                            <a:latin typeface="Cambria Math" panose="02040503050406030204" pitchFamily="18" charset="0"/>
                            <a:cs typeface="Times New Roman" panose="02020603050405020304" pitchFamily="18" charset="0"/>
                          </a:rPr>
                          <m:t>,</m:t>
                        </m:r>
                        <m:r>
                          <a:rPr lang="en-IN" sz="1900" b="0" i="1" smtClean="0">
                            <a:latin typeface="Cambria Math" panose="02040503050406030204" pitchFamily="18" charset="0"/>
                            <a:cs typeface="Times New Roman" panose="02020603050405020304" pitchFamily="18" charset="0"/>
                          </a:rPr>
                          <m:t>𝑅</m:t>
                        </m:r>
                      </m:sub>
                      <m:sup>
                        <m:r>
                          <a:rPr lang="en-IN" sz="1900" b="0" i="1" smtClean="0">
                            <a:latin typeface="Cambria Math" panose="02040503050406030204" pitchFamily="18" charset="0"/>
                            <a:cs typeface="Times New Roman" panose="02020603050405020304" pitchFamily="18" charset="0"/>
                          </a:rPr>
                          <m:t>𝑢</m:t>
                        </m:r>
                        <m:r>
                          <a:rPr lang="en-IN" sz="1900" b="0" i="1" smtClean="0">
                            <a:latin typeface="Cambria Math" panose="02040503050406030204" pitchFamily="18" charset="0"/>
                            <a:cs typeface="Times New Roman" panose="02020603050405020304" pitchFamily="18" charset="0"/>
                          </a:rPr>
                          <m:t>2</m:t>
                        </m:r>
                      </m:sup>
                    </m:sSubSup>
                    <m:r>
                      <a:rPr lang="en-IN" sz="1900" b="0" i="1" smtClean="0">
                        <a:latin typeface="Cambria Math" panose="02040503050406030204" pitchFamily="18" charset="0"/>
                        <a:cs typeface="Times New Roman" panose="02020603050405020304" pitchFamily="18" charset="0"/>
                      </a:rPr>
                      <m:t>=</m:t>
                    </m:r>
                    <m:nary>
                      <m:naryPr>
                        <m:chr m:val="∑"/>
                        <m:limLoc m:val="subSup"/>
                        <m:ctrlPr>
                          <a:rPr lang="en-IN" sz="1900" b="0" i="1" smtClean="0">
                            <a:latin typeface="Cambria Math" panose="02040503050406030204" pitchFamily="18" charset="0"/>
                            <a:cs typeface="Times New Roman" panose="02020603050405020304" pitchFamily="18" charset="0"/>
                          </a:rPr>
                        </m:ctrlPr>
                      </m:naryPr>
                      <m:sub>
                        <m:r>
                          <m:rPr>
                            <m:brk m:alnAt="25"/>
                          </m:rPr>
                          <a:rPr lang="en-IN" sz="1900" b="0" i="1" smtClean="0">
                            <a:latin typeface="Cambria Math" panose="02040503050406030204" pitchFamily="18" charset="0"/>
                            <a:cs typeface="Times New Roman" panose="02020603050405020304" pitchFamily="18" charset="0"/>
                          </a:rPr>
                          <m:t>𝑝</m:t>
                        </m:r>
                        <m:r>
                          <a:rPr lang="en-IN" sz="1900" b="0" i="1" smtClean="0">
                            <a:latin typeface="Cambria Math" panose="02040503050406030204" pitchFamily="18" charset="0"/>
                            <a:cs typeface="Times New Roman" panose="02020603050405020304" pitchFamily="18" charset="0"/>
                          </a:rPr>
                          <m:t>=0</m:t>
                        </m:r>
                      </m:sub>
                      <m:sup>
                        <m:r>
                          <a:rPr lang="en-IN" sz="1900" b="0" i="1" smtClean="0">
                            <a:latin typeface="Cambria Math" panose="02040503050406030204" pitchFamily="18" charset="0"/>
                            <a:cs typeface="Times New Roman" panose="02020603050405020304" pitchFamily="18" charset="0"/>
                          </a:rPr>
                          <m:t>𝑝</m:t>
                        </m:r>
                        <m:r>
                          <a:rPr lang="en-IN" sz="1900" b="0" i="1" smtClean="0">
                            <a:latin typeface="Cambria Math" panose="02040503050406030204" pitchFamily="18" charset="0"/>
                            <a:cs typeface="Times New Roman" panose="02020603050405020304" pitchFamily="18" charset="0"/>
                          </a:rPr>
                          <m:t>−1</m:t>
                        </m:r>
                      </m:sup>
                      <m:e>
                        <m:r>
                          <a:rPr lang="en-IN" sz="1900" b="0" i="1" smtClean="0">
                            <a:latin typeface="Cambria Math" panose="02040503050406030204" pitchFamily="18" charset="0"/>
                            <a:cs typeface="Times New Roman" panose="02020603050405020304" pitchFamily="18" charset="0"/>
                          </a:rPr>
                          <m:t>𝑆</m:t>
                        </m:r>
                        <m:r>
                          <a:rPr lang="en-IN" sz="1900" b="0" i="1" smtClean="0">
                            <a:latin typeface="Cambria Math" panose="02040503050406030204" pitchFamily="18" charset="0"/>
                            <a:cs typeface="Times New Roman" panose="02020603050405020304" pitchFamily="18" charset="0"/>
                          </a:rPr>
                          <m:t>(</m:t>
                        </m:r>
                        <m:sSub>
                          <m:sSubPr>
                            <m:ctrlPr>
                              <a:rPr lang="en-IN" sz="1900" b="0" i="1" smtClean="0">
                                <a:latin typeface="Cambria Math" panose="02040503050406030204" pitchFamily="18" charset="0"/>
                                <a:cs typeface="Times New Roman" panose="02020603050405020304" pitchFamily="18" charset="0"/>
                              </a:rPr>
                            </m:ctrlPr>
                          </m:sSubPr>
                          <m:e>
                            <m:r>
                              <a:rPr lang="en-IN" sz="1900" b="0" i="1" smtClean="0">
                                <a:latin typeface="Cambria Math" panose="02040503050406030204" pitchFamily="18" charset="0"/>
                                <a:cs typeface="Times New Roman" panose="02020603050405020304" pitchFamily="18" charset="0"/>
                              </a:rPr>
                              <m:t>𝑔</m:t>
                            </m:r>
                          </m:e>
                          <m:sub>
                            <m:r>
                              <a:rPr lang="en-IN" sz="1900" b="0" i="1" smtClean="0">
                                <a:latin typeface="Cambria Math" panose="02040503050406030204" pitchFamily="18" charset="0"/>
                                <a:cs typeface="Times New Roman" panose="02020603050405020304" pitchFamily="18" charset="0"/>
                              </a:rPr>
                              <m:t>𝑝</m:t>
                            </m:r>
                          </m:sub>
                        </m:sSub>
                        <m:r>
                          <a:rPr lang="en-IN" sz="1900" b="0" i="1" smtClean="0">
                            <a:latin typeface="Cambria Math" panose="02040503050406030204" pitchFamily="18" charset="0"/>
                            <a:cs typeface="Times New Roman" panose="02020603050405020304" pitchFamily="18" charset="0"/>
                          </a:rPr>
                          <m:t>−</m:t>
                        </m:r>
                        <m:sSub>
                          <m:sSubPr>
                            <m:ctrlPr>
                              <a:rPr lang="en-IN" sz="1900" b="0" i="1" smtClean="0">
                                <a:latin typeface="Cambria Math" panose="02040503050406030204" pitchFamily="18" charset="0"/>
                                <a:cs typeface="Times New Roman" panose="02020603050405020304" pitchFamily="18" charset="0"/>
                              </a:rPr>
                            </m:ctrlPr>
                          </m:sSubPr>
                          <m:e>
                            <m:r>
                              <a:rPr lang="en-IN" sz="1900" b="0" i="1" smtClean="0">
                                <a:latin typeface="Cambria Math" panose="02040503050406030204" pitchFamily="18" charset="0"/>
                                <a:cs typeface="Times New Roman" panose="02020603050405020304" pitchFamily="18" charset="0"/>
                              </a:rPr>
                              <m:t>𝑔</m:t>
                            </m:r>
                          </m:e>
                          <m:sub>
                            <m:r>
                              <a:rPr lang="en-IN" sz="1900" b="0" i="1" smtClean="0">
                                <a:latin typeface="Cambria Math" panose="02040503050406030204" pitchFamily="18" charset="0"/>
                                <a:cs typeface="Times New Roman" panose="02020603050405020304" pitchFamily="18" charset="0"/>
                              </a:rPr>
                              <m:t>𝑐</m:t>
                            </m:r>
                          </m:sub>
                        </m:sSub>
                        <m:r>
                          <a:rPr lang="en-IN" sz="1900" b="0" i="1" smtClean="0">
                            <a:latin typeface="Cambria Math" panose="02040503050406030204" pitchFamily="18" charset="0"/>
                            <a:cs typeface="Times New Roman" panose="02020603050405020304" pitchFamily="18" charset="0"/>
                          </a:rPr>
                          <m:t>)</m:t>
                        </m:r>
                        <m:sSup>
                          <m:sSupPr>
                            <m:ctrlPr>
                              <a:rPr lang="en-IN" sz="1900" b="0" i="1" smtClean="0">
                                <a:latin typeface="Cambria Math" panose="02040503050406030204" pitchFamily="18" charset="0"/>
                                <a:cs typeface="Times New Roman" panose="02020603050405020304" pitchFamily="18" charset="0"/>
                              </a:rPr>
                            </m:ctrlPr>
                          </m:sSupPr>
                          <m:e>
                            <m:r>
                              <a:rPr lang="en-IN" sz="1900" b="0" i="1" smtClean="0">
                                <a:latin typeface="Cambria Math" panose="02040503050406030204" pitchFamily="18" charset="0"/>
                                <a:cs typeface="Times New Roman" panose="02020603050405020304" pitchFamily="18" charset="0"/>
                              </a:rPr>
                              <m:t>2</m:t>
                            </m:r>
                          </m:e>
                          <m:sup>
                            <m:r>
                              <a:rPr lang="en-IN" sz="1900" b="0" i="1" smtClean="0">
                                <a:latin typeface="Cambria Math" panose="02040503050406030204" pitchFamily="18" charset="0"/>
                                <a:cs typeface="Times New Roman" panose="02020603050405020304" pitchFamily="18" charset="0"/>
                              </a:rPr>
                              <m:t>𝑝</m:t>
                            </m:r>
                          </m:sup>
                        </m:sSup>
                      </m:e>
                    </m:nary>
                  </m:oMath>
                </a14:m>
                <a:r>
                  <a:rPr lang="en-US" sz="1900" dirty="0">
                    <a:latin typeface="Times New Roman" panose="02020603050405020304" pitchFamily="18" charset="0"/>
                    <a:cs typeface="Times New Roman" panose="02020603050405020304" pitchFamily="18" charset="0"/>
                  </a:rPr>
                  <a:t> …(1)</a:t>
                </a:r>
              </a:p>
              <a:p>
                <a:pPr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	To conclude, from each color channel, we extracted LBP features from original image resulting in a total of 59x3=177 features.</a:t>
                </a:r>
              </a:p>
              <a:p>
                <a:pPr algn="just"/>
                <a:endParaRPr lang="en-IN" dirty="0"/>
              </a:p>
            </p:txBody>
          </p:sp>
        </mc:Choice>
        <mc:Fallback>
          <p:sp>
            <p:nvSpPr>
              <p:cNvPr id="3" name="Content Placeholder 2">
                <a:extLst>
                  <a:ext uri="{FF2B5EF4-FFF2-40B4-BE49-F238E27FC236}">
                    <a16:creationId xmlns:a16="http://schemas.microsoft.com/office/drawing/2014/main" id="{C2C6C27C-DB09-58A6-BF67-4BAFEDAD0B09}"/>
                  </a:ext>
                </a:extLst>
              </p:cNvPr>
              <p:cNvSpPr>
                <a:spLocks noGrp="1" noRot="1" noChangeAspect="1" noMove="1" noResize="1" noEditPoints="1" noAdjustHandles="1" noChangeArrowheads="1" noChangeShapeType="1" noTextEdit="1"/>
              </p:cNvSpPr>
              <p:nvPr>
                <p:ph idx="1"/>
              </p:nvPr>
            </p:nvSpPr>
            <p:spPr>
              <a:xfrm>
                <a:off x="447246" y="1398880"/>
                <a:ext cx="7620000" cy="4800600"/>
              </a:xfrm>
              <a:blipFill>
                <a:blip r:embed="rId2"/>
                <a:stretch>
                  <a:fillRect t="-508" r="-800"/>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60F4BCBB-CF41-86DB-A5D4-6BE9079D7990}"/>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C0EFC830-7411-9992-4AE2-C7694CE7F900}"/>
              </a:ext>
            </a:extLst>
          </p:cNvPr>
          <p:cNvSpPr>
            <a:spLocks noGrp="1"/>
          </p:cNvSpPr>
          <p:nvPr>
            <p:ph type="sldNum" sz="quarter" idx="12"/>
          </p:nvPr>
        </p:nvSpPr>
        <p:spPr/>
        <p:txBody>
          <a:bodyPr/>
          <a:lstStyle/>
          <a:p>
            <a:fld id="{E999BD56-464E-4C0A-87E9-946834701AFB}" type="slidenum">
              <a:rPr lang="en-IN" smtClean="0"/>
              <a:t>19</a:t>
            </a:fld>
            <a:endParaRPr lang="en-IN" dirty="0"/>
          </a:p>
        </p:txBody>
      </p:sp>
    </p:spTree>
    <p:extLst>
      <p:ext uri="{BB962C8B-B14F-4D97-AF65-F5344CB8AC3E}">
        <p14:creationId xmlns:p14="http://schemas.microsoft.com/office/powerpoint/2010/main" val="952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5691" y="2833332"/>
            <a:ext cx="5554960" cy="3312368"/>
          </a:xfrm>
        </p:spPr>
        <p:txBody>
          <a:bodyPr>
            <a:normAutofit lnSpcReduction="10000"/>
          </a:bodyPr>
          <a:lstStyle/>
          <a:p>
            <a:pPr marL="114300" indent="0">
              <a:buNone/>
            </a:pPr>
            <a:r>
              <a:rPr lang="en-US" sz="3200" dirty="0"/>
              <a:t>  </a:t>
            </a:r>
            <a:r>
              <a:rPr lang="en-US" sz="3200" dirty="0">
                <a:latin typeface="Times New Roman" panose="02020603050405020304" pitchFamily="18" charset="0"/>
                <a:cs typeface="Times New Roman" panose="02020603050405020304" pitchFamily="18" charset="0"/>
              </a:rPr>
              <a:t>Presented By – </a:t>
            </a:r>
          </a:p>
          <a:p>
            <a:pPr marL="114300" indent="0">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GROUP B: (CSE,4</a:t>
            </a:r>
            <a:r>
              <a:rPr lang="en-US" u="sng" baseline="30000" dirty="0">
                <a:latin typeface="Times New Roman" panose="02020603050405020304" pitchFamily="18" charset="0"/>
                <a:cs typeface="Times New Roman" panose="02020603050405020304" pitchFamily="18" charset="0"/>
              </a:rPr>
              <a:t>th</a:t>
            </a:r>
            <a:r>
              <a:rPr lang="en-US" u="sng" dirty="0">
                <a:latin typeface="Times New Roman" panose="02020603050405020304" pitchFamily="18" charset="0"/>
                <a:cs typeface="Times New Roman" panose="02020603050405020304" pitchFamily="18" charset="0"/>
              </a:rPr>
              <a:t> year)</a:t>
            </a:r>
          </a:p>
          <a:p>
            <a:pPr marL="114300" indent="0">
              <a:buNone/>
            </a:pPr>
            <a:r>
              <a:rPr lang="en-US" dirty="0">
                <a:latin typeface="Times New Roman" panose="02020603050405020304" pitchFamily="18" charset="0"/>
                <a:cs typeface="Times New Roman" panose="02020603050405020304" pitchFamily="18" charset="0"/>
              </a:rPr>
              <a:t>35000118040 - Shashank Singh</a:t>
            </a:r>
          </a:p>
          <a:p>
            <a:pPr marL="114300" indent="0">
              <a:buNone/>
            </a:pPr>
            <a:r>
              <a:rPr lang="en-US" dirty="0">
                <a:latin typeface="Times New Roman" panose="02020603050405020304" pitchFamily="18" charset="0"/>
                <a:cs typeface="Times New Roman" panose="02020603050405020304" pitchFamily="18" charset="0"/>
              </a:rPr>
              <a:t>35000118045 - Rohan Roy</a:t>
            </a:r>
          </a:p>
          <a:p>
            <a:pPr marL="114300" indent="0">
              <a:buNone/>
            </a:pPr>
            <a:r>
              <a:rPr lang="en-US" dirty="0">
                <a:latin typeface="Times New Roman" panose="02020603050405020304" pitchFamily="18" charset="0"/>
                <a:cs typeface="Times New Roman" panose="02020603050405020304" pitchFamily="18" charset="0"/>
              </a:rPr>
              <a:t>35000118074 - Abhishek Mondal</a:t>
            </a:r>
          </a:p>
          <a:p>
            <a:pPr marL="114300" indent="0">
              <a:buNone/>
            </a:pPr>
            <a:r>
              <a:rPr lang="en-US" dirty="0">
                <a:latin typeface="Times New Roman" panose="02020603050405020304" pitchFamily="18" charset="0"/>
                <a:cs typeface="Times New Roman" panose="02020603050405020304" pitchFamily="18" charset="0"/>
              </a:rPr>
              <a:t>35000118025 - Super Kumar </a:t>
            </a:r>
            <a:r>
              <a:rPr lang="en-US" dirty="0" err="1">
                <a:latin typeface="Times New Roman" panose="02020603050405020304" pitchFamily="18" charset="0"/>
                <a:cs typeface="Times New Roman" panose="02020603050405020304" pitchFamily="18" charset="0"/>
              </a:rPr>
              <a:t>Murmu</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35000119047 - </a:t>
            </a:r>
            <a:r>
              <a:rPr lang="en-US" dirty="0" err="1">
                <a:latin typeface="Times New Roman" panose="02020603050405020304" pitchFamily="18" charset="0"/>
                <a:cs typeface="Times New Roman" panose="02020603050405020304" pitchFamily="18" charset="0"/>
              </a:rPr>
              <a:t>Sumit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Mahato</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35000119050 – </a:t>
            </a:r>
            <a:r>
              <a:rPr lang="en-US" dirty="0" err="1">
                <a:latin typeface="Times New Roman" panose="02020603050405020304" pitchFamily="18" charset="0"/>
                <a:cs typeface="Times New Roman" panose="02020603050405020304" pitchFamily="18" charset="0"/>
              </a:rPr>
              <a:t>Bindeeya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Darnal</a:t>
            </a:r>
            <a:endParaRPr lang="en-US" dirty="0">
              <a:latin typeface="Times New Roman" panose="02020603050405020304" pitchFamily="18" charset="0"/>
              <a:cs typeface="Times New Roman" panose="02020603050405020304" pitchFamily="18" charset="0"/>
            </a:endParaRPr>
          </a:p>
          <a:p>
            <a:pPr marL="114300" indent="0">
              <a:buNone/>
            </a:pPr>
            <a:endParaRPr lang="en-US" dirty="0"/>
          </a:p>
          <a:p>
            <a:endParaRPr lang="en-US" dirty="0"/>
          </a:p>
          <a:p>
            <a:endParaRPr lang="en-US" dirty="0"/>
          </a:p>
        </p:txBody>
      </p:sp>
      <p:sp>
        <p:nvSpPr>
          <p:cNvPr id="5" name="TextBox 4"/>
          <p:cNvSpPr txBox="1"/>
          <p:nvPr/>
        </p:nvSpPr>
        <p:spPr>
          <a:xfrm>
            <a:off x="899592" y="764704"/>
            <a:ext cx="2664296"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Guided By – </a:t>
            </a:r>
          </a:p>
          <a:p>
            <a:r>
              <a:rPr lang="en-US" sz="2400" b="1" dirty="0">
                <a:latin typeface="Times New Roman" panose="02020603050405020304" pitchFamily="18" charset="0"/>
                <a:cs typeface="Times New Roman" panose="02020603050405020304" pitchFamily="18" charset="0"/>
              </a:rPr>
              <a:t>Prof. Pabitra Roy</a:t>
            </a:r>
          </a:p>
          <a:p>
            <a:r>
              <a:rPr lang="en-US" dirty="0">
                <a:latin typeface="Times New Roman" panose="02020603050405020304" pitchFamily="18" charset="0"/>
                <a:cs typeface="Times New Roman" panose="02020603050405020304" pitchFamily="18" charset="0"/>
              </a:rPr>
              <a:t>Assistant Professor</a:t>
            </a:r>
          </a:p>
          <a:p>
            <a:r>
              <a:rPr lang="en-US" dirty="0">
                <a:latin typeface="Times New Roman" panose="02020603050405020304" pitchFamily="18" charset="0"/>
                <a:cs typeface="Times New Roman" panose="02020603050405020304" pitchFamily="18" charset="0"/>
              </a:rPr>
              <a:t>Department of Computer Science &amp; Engineering </a:t>
            </a:r>
            <a:r>
              <a:rPr lang="en-US" dirty="0" err="1">
                <a:latin typeface="Times New Roman" panose="02020603050405020304" pitchFamily="18" charset="0"/>
                <a:cs typeface="Times New Roman" panose="02020603050405020304" pitchFamily="18" charset="0"/>
              </a:rPr>
              <a:t>RKMGEC,Purulia</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C941BA8-C468-426F-837D-7BDD7C6D5804}"/>
              </a:ext>
            </a:extLst>
          </p:cNvPr>
          <p:cNvSpPr>
            <a:spLocks noGrp="1"/>
          </p:cNvSpPr>
          <p:nvPr>
            <p:ph type="dt" sz="half" idx="10"/>
          </p:nvPr>
        </p:nvSpPr>
        <p:spPr/>
        <p:txBody>
          <a:bodyPr/>
          <a:lstStyle/>
          <a:p>
            <a:r>
              <a:rPr lang="en-US"/>
              <a:t>15-06-2022</a:t>
            </a:r>
            <a:endParaRPr lang="en-IN" dirty="0"/>
          </a:p>
        </p:txBody>
      </p:sp>
      <p:sp>
        <p:nvSpPr>
          <p:cNvPr id="8" name="Slide Number Placeholder 7">
            <a:extLst>
              <a:ext uri="{FF2B5EF4-FFF2-40B4-BE49-F238E27FC236}">
                <a16:creationId xmlns:a16="http://schemas.microsoft.com/office/drawing/2014/main" id="{A54515C7-28F0-409E-ADF8-CEAF6D2AE978}"/>
              </a:ext>
            </a:extLst>
          </p:cNvPr>
          <p:cNvSpPr>
            <a:spLocks noGrp="1"/>
          </p:cNvSpPr>
          <p:nvPr>
            <p:ph type="sldNum" sz="quarter" idx="12"/>
          </p:nvPr>
        </p:nvSpPr>
        <p:spPr/>
        <p:txBody>
          <a:bodyPr/>
          <a:lstStyle/>
          <a:p>
            <a:fld id="{E999BD56-464E-4C0A-87E9-946834701AFB}" type="slidenum">
              <a:rPr lang="en-IN" smtClean="0"/>
              <a:t>2</a:t>
            </a:fld>
            <a:endParaRPr lang="en-IN" dirty="0"/>
          </a:p>
        </p:txBody>
      </p:sp>
    </p:spTree>
    <p:extLst>
      <p:ext uri="{BB962C8B-B14F-4D97-AF65-F5344CB8AC3E}">
        <p14:creationId xmlns:p14="http://schemas.microsoft.com/office/powerpoint/2010/main" val="4035066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D7E435-C0ED-596B-33E0-665CFAA0B2BA}"/>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FE969F93-7F81-8B16-3813-4FB657764A92}"/>
              </a:ext>
            </a:extLst>
          </p:cNvPr>
          <p:cNvSpPr>
            <a:spLocks noGrp="1"/>
          </p:cNvSpPr>
          <p:nvPr>
            <p:ph type="sldNum" sz="quarter" idx="12"/>
          </p:nvPr>
        </p:nvSpPr>
        <p:spPr/>
        <p:txBody>
          <a:bodyPr/>
          <a:lstStyle/>
          <a:p>
            <a:fld id="{E999BD56-464E-4C0A-87E9-946834701AFB}" type="slidenum">
              <a:rPr lang="en-IN" smtClean="0"/>
              <a:t>20</a:t>
            </a:fld>
            <a:endParaRPr lang="en-IN" dirty="0"/>
          </a:p>
        </p:txBody>
      </p:sp>
      <p:sp>
        <p:nvSpPr>
          <p:cNvPr id="7" name="Title 1">
            <a:extLst>
              <a:ext uri="{FF2B5EF4-FFF2-40B4-BE49-F238E27FC236}">
                <a16:creationId xmlns:a16="http://schemas.microsoft.com/office/drawing/2014/main" id="{48475C5D-375A-1866-98FE-79EA18A05812}"/>
              </a:ext>
            </a:extLst>
          </p:cNvPr>
          <p:cNvSpPr>
            <a:spLocks noGrp="1"/>
          </p:cNvSpPr>
          <p:nvPr>
            <p:ph type="title"/>
          </p:nvPr>
        </p:nvSpPr>
        <p:spPr>
          <a:xfrm>
            <a:off x="473100" y="703842"/>
            <a:ext cx="7620000" cy="1143000"/>
          </a:xfrm>
        </p:spPr>
        <p:txBody>
          <a:bodyPr/>
          <a:lstStyle/>
          <a:p>
            <a:r>
              <a:rPr lang="en-IN" sz="3200" u="sng" dirty="0">
                <a:solidFill>
                  <a:schemeClr val="tx1"/>
                </a:solidFill>
              </a:rPr>
              <a:t>Source Camera Identification Framework</a:t>
            </a:r>
          </a:p>
        </p:txBody>
      </p:sp>
      <p:sp>
        <p:nvSpPr>
          <p:cNvPr id="12" name="Content Placeholder 11">
            <a:extLst>
              <a:ext uri="{FF2B5EF4-FFF2-40B4-BE49-F238E27FC236}">
                <a16:creationId xmlns:a16="http://schemas.microsoft.com/office/drawing/2014/main" id="{B5C7368B-8576-F2C9-7FC8-0791BA9B0968}"/>
              </a:ext>
            </a:extLst>
          </p:cNvPr>
          <p:cNvSpPr>
            <a:spLocks noGrp="1"/>
          </p:cNvSpPr>
          <p:nvPr>
            <p:ph idx="1"/>
          </p:nvPr>
        </p:nvSpPr>
        <p:spPr>
          <a:xfrm>
            <a:off x="473100" y="1484784"/>
            <a:ext cx="7604100" cy="5012275"/>
          </a:xfrm>
        </p:spPr>
        <p:txBody>
          <a:bodyPr/>
          <a:lstStyle/>
          <a:p>
            <a:pPr marL="114300" indent="0">
              <a:buNone/>
            </a:pPr>
            <a:endParaRPr lang="en-IN" dirty="0"/>
          </a:p>
          <a:p>
            <a:pPr marL="114300" indent="0">
              <a:buNone/>
            </a:pPr>
            <a:endParaRPr lang="en-IN" dirty="0"/>
          </a:p>
        </p:txBody>
      </p:sp>
      <p:sp>
        <p:nvSpPr>
          <p:cNvPr id="13" name="Rectangle: Rounded Corners 12">
            <a:extLst>
              <a:ext uri="{FF2B5EF4-FFF2-40B4-BE49-F238E27FC236}">
                <a16:creationId xmlns:a16="http://schemas.microsoft.com/office/drawing/2014/main" id="{27D6D104-E817-D93B-1282-DF022937B20A}"/>
              </a:ext>
            </a:extLst>
          </p:cNvPr>
          <p:cNvSpPr/>
          <p:nvPr/>
        </p:nvSpPr>
        <p:spPr>
          <a:xfrm>
            <a:off x="827584" y="1988840"/>
            <a:ext cx="2664296" cy="914400"/>
          </a:xfrm>
          <a:prstGeom prst="roundRect">
            <a:avLst/>
          </a:prstGeom>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Image</a:t>
            </a:r>
          </a:p>
        </p:txBody>
      </p:sp>
      <p:sp>
        <p:nvSpPr>
          <p:cNvPr id="14" name="Rectangle: Rounded Corners 13">
            <a:extLst>
              <a:ext uri="{FF2B5EF4-FFF2-40B4-BE49-F238E27FC236}">
                <a16:creationId xmlns:a16="http://schemas.microsoft.com/office/drawing/2014/main" id="{D07BEC53-4152-6D3A-A222-EDC980A875F5}"/>
              </a:ext>
            </a:extLst>
          </p:cNvPr>
          <p:cNvSpPr/>
          <p:nvPr/>
        </p:nvSpPr>
        <p:spPr>
          <a:xfrm>
            <a:off x="2159732" y="3040361"/>
            <a:ext cx="2664296" cy="914400"/>
          </a:xfrm>
          <a:prstGeom prst="roundRect">
            <a:avLst/>
          </a:prstGeom>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Image pre-processing</a:t>
            </a:r>
          </a:p>
        </p:txBody>
      </p:sp>
      <p:sp>
        <p:nvSpPr>
          <p:cNvPr id="15" name="Rectangle: Rounded Corners 14">
            <a:extLst>
              <a:ext uri="{FF2B5EF4-FFF2-40B4-BE49-F238E27FC236}">
                <a16:creationId xmlns:a16="http://schemas.microsoft.com/office/drawing/2014/main" id="{EC154990-CEE5-061D-1C6B-B22A3F9EA015}"/>
              </a:ext>
            </a:extLst>
          </p:cNvPr>
          <p:cNvSpPr/>
          <p:nvPr/>
        </p:nvSpPr>
        <p:spPr>
          <a:xfrm>
            <a:off x="3491880" y="4096759"/>
            <a:ext cx="2778224" cy="914400"/>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 from each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channel (RGB)</a:t>
            </a:r>
          </a:p>
        </p:txBody>
      </p:sp>
      <p:sp>
        <p:nvSpPr>
          <p:cNvPr id="16" name="Rectangle: Rounded Corners 15">
            <a:extLst>
              <a:ext uri="{FF2B5EF4-FFF2-40B4-BE49-F238E27FC236}">
                <a16:creationId xmlns:a16="http://schemas.microsoft.com/office/drawing/2014/main" id="{BA72767A-CB1E-320B-4B9E-1F02028297A9}"/>
              </a:ext>
            </a:extLst>
          </p:cNvPr>
          <p:cNvSpPr/>
          <p:nvPr/>
        </p:nvSpPr>
        <p:spPr>
          <a:xfrm>
            <a:off x="4880992" y="5191760"/>
            <a:ext cx="2664296" cy="9144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Tree>
    <p:extLst>
      <p:ext uri="{BB962C8B-B14F-4D97-AF65-F5344CB8AC3E}">
        <p14:creationId xmlns:p14="http://schemas.microsoft.com/office/powerpoint/2010/main" val="1425590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6FC8-F522-1BB5-4ABB-E0A30DC383B4}"/>
              </a:ext>
            </a:extLst>
          </p:cNvPr>
          <p:cNvSpPr>
            <a:spLocks noGrp="1"/>
          </p:cNvSpPr>
          <p:nvPr>
            <p:ph type="title"/>
          </p:nvPr>
        </p:nvSpPr>
        <p:spPr/>
        <p:txBody>
          <a:bodyPr/>
          <a:lstStyle/>
          <a:p>
            <a:r>
              <a:rPr lang="en-IN" sz="3200" u="sng" dirty="0">
                <a:solidFill>
                  <a:schemeClr val="tx1"/>
                </a:solidFill>
                <a:latin typeface="Times New Roman" panose="02020603050405020304" pitchFamily="18" charset="0"/>
                <a:cs typeface="Times New Roman" panose="02020603050405020304" pitchFamily="18" charset="0"/>
              </a:rPr>
              <a:t>Local Binary Pattern:</a:t>
            </a:r>
          </a:p>
        </p:txBody>
      </p:sp>
      <p:sp>
        <p:nvSpPr>
          <p:cNvPr id="3" name="Content Placeholder 2">
            <a:extLst>
              <a:ext uri="{FF2B5EF4-FFF2-40B4-BE49-F238E27FC236}">
                <a16:creationId xmlns:a16="http://schemas.microsoft.com/office/drawing/2014/main" id="{EB0CAC95-2281-DAAF-8CA5-7693660E5532}"/>
              </a:ext>
            </a:extLst>
          </p:cNvPr>
          <p:cNvSpPr>
            <a:spLocks noGrp="1"/>
          </p:cNvSpPr>
          <p:nvPr>
            <p:ph idx="1"/>
          </p:nvPr>
        </p:nvSpPr>
        <p:spPr>
          <a:xfrm>
            <a:off x="457200" y="1628800"/>
            <a:ext cx="7620000" cy="4800600"/>
          </a:xfrm>
        </p:spPr>
        <p:txBody>
          <a:bodyPr/>
          <a:lstStyle/>
          <a:p>
            <a:pPr algn="just"/>
            <a:r>
              <a:rPr lang="en-US" sz="1800" dirty="0">
                <a:latin typeface="Times New Roman" panose="02020603050405020304" pitchFamily="18" charset="0"/>
                <a:cs typeface="Times New Roman" panose="02020603050405020304" pitchFamily="18" charset="0"/>
              </a:rPr>
              <a:t>Local Binary Pattern (LBP) is a simple yet very efficient texture operator which labels the pixels of an image by thresholding the neighborhood of each pixel and considers the result as a binary number. Due to its discriminative power and computational simplicity, LBP texture operator has become a popular approach in various applications. </a:t>
            </a:r>
          </a:p>
          <a:p>
            <a:pPr algn="just"/>
            <a:r>
              <a:rPr lang="en-US" sz="1800" dirty="0">
                <a:latin typeface="Times New Roman" panose="02020603050405020304" pitchFamily="18" charset="0"/>
                <a:cs typeface="Times New Roman" panose="02020603050405020304" pitchFamily="18" charset="0"/>
              </a:rPr>
              <a:t>An important property is its computational simplicity, which makes it possible to analyze images in challenging real-time settings.</a:t>
            </a:r>
          </a:p>
          <a:p>
            <a:pPr algn="just"/>
            <a:r>
              <a:rPr lang="en-US" sz="1800" dirty="0">
                <a:latin typeface="Times New Roman" panose="02020603050405020304" pitchFamily="18" charset="0"/>
                <a:cs typeface="Times New Roman" panose="02020603050405020304" pitchFamily="18" charset="0"/>
              </a:rPr>
              <a:t>LBP is an operator for texture description that based on the signs of differences between </a:t>
            </a:r>
            <a:r>
              <a:rPr lang="en-US" sz="1800" dirty="0" err="1">
                <a:latin typeface="Times New Roman" panose="02020603050405020304" pitchFamily="18" charset="0"/>
                <a:cs typeface="Times New Roman" panose="02020603050405020304" pitchFamily="18" charset="0"/>
              </a:rPr>
              <a:t>neighbour</a:t>
            </a:r>
            <a:r>
              <a:rPr lang="en-US" sz="1800" dirty="0">
                <a:latin typeface="Times New Roman" panose="02020603050405020304" pitchFamily="18" charset="0"/>
                <a:cs typeface="Times New Roman" panose="02020603050405020304" pitchFamily="18" charset="0"/>
              </a:rPr>
              <a:t> pixels and central pixels. </a:t>
            </a:r>
          </a:p>
          <a:p>
            <a:pPr algn="just"/>
            <a:r>
              <a:rPr lang="en-US" sz="1800" dirty="0">
                <a:latin typeface="Times New Roman" panose="02020603050405020304" pitchFamily="18" charset="0"/>
                <a:cs typeface="Times New Roman" panose="02020603050405020304" pitchFamily="18" charset="0"/>
              </a:rPr>
              <a:t>Following fig. shows an example of the calculation of LBP values. For each pixel value in the image, a binary code is obtained by thresholding its </a:t>
            </a:r>
            <a:r>
              <a:rPr lang="en-US" sz="1800" dirty="0" err="1">
                <a:latin typeface="Times New Roman" panose="02020603050405020304" pitchFamily="18" charset="0"/>
                <a:cs typeface="Times New Roman" panose="02020603050405020304" pitchFamily="18" charset="0"/>
              </a:rPr>
              <a:t>neighbourhood</a:t>
            </a:r>
            <a:r>
              <a:rPr lang="en-US" sz="1800" dirty="0">
                <a:latin typeface="Times New Roman" panose="02020603050405020304" pitchFamily="18" charset="0"/>
                <a:cs typeface="Times New Roman" panose="02020603050405020304" pitchFamily="18" charset="0"/>
              </a:rPr>
              <a:t> with the value of the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pixel.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B95830-FE19-6DDF-C772-A082D16D315B}"/>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E88DF737-06B0-1F54-B0B3-DBFDC694D741}"/>
              </a:ext>
            </a:extLst>
          </p:cNvPr>
          <p:cNvSpPr>
            <a:spLocks noGrp="1"/>
          </p:cNvSpPr>
          <p:nvPr>
            <p:ph type="sldNum" sz="quarter" idx="12"/>
          </p:nvPr>
        </p:nvSpPr>
        <p:spPr/>
        <p:txBody>
          <a:bodyPr/>
          <a:lstStyle/>
          <a:p>
            <a:fld id="{E999BD56-464E-4C0A-87E9-946834701AFB}" type="slidenum">
              <a:rPr lang="en-IN" smtClean="0"/>
              <a:t>21</a:t>
            </a:fld>
            <a:endParaRPr lang="en-IN" dirty="0"/>
          </a:p>
        </p:txBody>
      </p:sp>
    </p:spTree>
    <p:extLst>
      <p:ext uri="{BB962C8B-B14F-4D97-AF65-F5344CB8AC3E}">
        <p14:creationId xmlns:p14="http://schemas.microsoft.com/office/powerpoint/2010/main" val="255939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404F-F9BF-98EE-0939-7C1475AF460B}"/>
              </a:ext>
            </a:extLst>
          </p:cNvPr>
          <p:cNvSpPr>
            <a:spLocks noGrp="1"/>
          </p:cNvSpPr>
          <p:nvPr>
            <p:ph type="title"/>
          </p:nvPr>
        </p:nvSpPr>
        <p:spPr/>
        <p:txBody>
          <a:bodyPr/>
          <a:lstStyle/>
          <a:p>
            <a:r>
              <a:rPr lang="en-IN" dirty="0">
                <a:solidFill>
                  <a:schemeClr val="tx1"/>
                </a:solidFill>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802B12-95F4-A7B0-7BEC-C561E6348FD9}"/>
                  </a:ext>
                </a:extLst>
              </p:cNvPr>
              <p:cNvSpPr>
                <a:spLocks noGrp="1"/>
              </p:cNvSpPr>
              <p:nvPr>
                <p:ph idx="1"/>
              </p:nvPr>
            </p:nvSpPr>
            <p:spPr/>
            <p:txBody>
              <a:bodyPr/>
              <a:lstStyle/>
              <a:p>
                <a:pPr algn="just"/>
                <a:endParaRPr lang="en-IN" sz="1800" dirty="0">
                  <a:latin typeface="Times New Roman" panose="02020603050405020304" pitchFamily="18" charset="0"/>
                  <a:cs typeface="Times New Roman" pitchFamily="18" charset="0"/>
                </a:endParaRPr>
              </a:p>
              <a:p>
                <a:pPr algn="just"/>
                <a:endParaRPr lang="en-IN" sz="1800" dirty="0">
                  <a:latin typeface="Times New Roman" panose="02020603050405020304" pitchFamily="18" charset="0"/>
                  <a:cs typeface="Times New Roman" pitchFamily="18" charset="0"/>
                </a:endParaRPr>
              </a:p>
              <a:p>
                <a:pPr algn="just"/>
                <a:endParaRPr lang="en-IN" sz="1800" dirty="0">
                  <a:latin typeface="Times New Roman" panose="02020603050405020304" pitchFamily="18" charset="0"/>
                  <a:cs typeface="Times New Roman" pitchFamily="18" charset="0"/>
                </a:endParaRPr>
              </a:p>
              <a:p>
                <a:pPr algn="just"/>
                <a:endParaRPr lang="en-IN" sz="1800" dirty="0">
                  <a:latin typeface="Times New Roman" panose="02020603050405020304" pitchFamily="18" charset="0"/>
                  <a:cs typeface="Times New Roman" pitchFamily="18" charset="0"/>
                </a:endParaRPr>
              </a:p>
              <a:p>
                <a:pPr algn="just"/>
                <a:endParaRPr lang="en-IN" sz="1800" dirty="0">
                  <a:latin typeface="Times New Roman" panose="02020603050405020304" pitchFamily="18" charset="0"/>
                  <a:cs typeface="Times New Roman" pitchFamily="18" charset="0"/>
                </a:endParaRPr>
              </a:p>
              <a:p>
                <a:pPr algn="just"/>
                <a:endParaRPr lang="en-IN" sz="1800" dirty="0">
                  <a:latin typeface="Times New Roman" panose="02020603050405020304" pitchFamily="18" charset="0"/>
                  <a:cs typeface="Times New Roman" pitchFamily="18" charset="0"/>
                </a:endParaRPr>
              </a:p>
              <a:p>
                <a:pPr algn="just"/>
                <a:endParaRPr lang="en-IN" sz="1800" dirty="0">
                  <a:latin typeface="Times New Roman" panose="02020603050405020304" pitchFamily="18" charset="0"/>
                  <a:cs typeface="Times New Roman" pitchFamily="18" charset="0"/>
                </a:endParaRPr>
              </a:p>
              <a:p>
                <a:pPr marL="114300" indent="0" algn="just">
                  <a:buNone/>
                </a:pPr>
                <a:endParaRPr lang="en-IN" sz="1800" dirty="0">
                  <a:latin typeface="Times New Roman" panose="02020603050405020304" pitchFamily="18" charset="0"/>
                  <a:cs typeface="Times New Roman" pitchFamily="18" charset="0"/>
                </a:endParaRPr>
              </a:p>
              <a:p>
                <a:pPr algn="just"/>
                <a:r>
                  <a:rPr lang="en-IN" sz="1800" dirty="0">
                    <a:latin typeface="Times New Roman" panose="02020603050405020304" pitchFamily="18" charset="0"/>
                    <a:cs typeface="Times New Roman" pitchFamily="18" charset="0"/>
                  </a:rPr>
                  <a:t>The basic version of LBP operator uses the centre pixel value as threshold to the 3×3 neighbour pixels. Threshold operation will create a binary pattern representing texture characteristic. The equation basic of LBP can be given as follows.</a:t>
                </a:r>
              </a:p>
              <a:p>
                <a:pPr marL="114300" indent="0" algn="ctr">
                  <a:buNone/>
                </a:pPr>
                <a:r>
                  <a:rPr lang="en-IN" sz="1800" dirty="0">
                    <a:latin typeface="Times New Roman" panose="02020603050405020304" pitchFamily="18" charset="0"/>
                    <a:cs typeface="Times New Roman" pitchFamily="18" charset="0"/>
                  </a:rPr>
                  <a:t> LBP(</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𝑐</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𝑐</m:t>
                        </m:r>
                      </m:sub>
                    </m:sSub>
                    <m:r>
                      <a:rPr lang="en-IN" sz="1800" i="1">
                        <a:latin typeface="Cambria Math" panose="02040503050406030204" pitchFamily="18" charset="0"/>
                      </a:rPr>
                      <m:t>)=</m:t>
                    </m:r>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𝑛</m:t>
                        </m:r>
                        <m:r>
                          <a:rPr lang="en-IN" sz="1800" i="1">
                            <a:latin typeface="Cambria Math" panose="02040503050406030204" pitchFamily="18" charset="0"/>
                          </a:rPr>
                          <m:t>=0</m:t>
                        </m:r>
                      </m:sub>
                      <m:sup>
                        <m:r>
                          <a:rPr lang="en-IN" sz="1800" i="1">
                            <a:latin typeface="Cambria Math" panose="02040503050406030204" pitchFamily="18" charset="0"/>
                          </a:rPr>
                          <m:t>7</m:t>
                        </m:r>
                      </m:sup>
                      <m:e>
                        <m:sSup>
                          <m:sSupPr>
                            <m:ctrlPr>
                              <a:rPr lang="en-IN" sz="1800" i="1">
                                <a:latin typeface="Cambria Math" panose="02040503050406030204" pitchFamily="18" charset="0"/>
                              </a:rPr>
                            </m:ctrlPr>
                          </m:sSupPr>
                          <m:e>
                            <m:r>
                              <a:rPr lang="en-IN" sz="1800" i="1">
                                <a:latin typeface="Cambria Math" panose="02040503050406030204" pitchFamily="18" charset="0"/>
                              </a:rPr>
                              <m:t>2</m:t>
                            </m:r>
                          </m:e>
                          <m:sup>
                            <m:r>
                              <a:rPr lang="en-IN" sz="1800" i="1">
                                <a:latin typeface="Cambria Math" panose="02040503050406030204" pitchFamily="18" charset="0"/>
                              </a:rPr>
                              <m:t>𝑛</m:t>
                            </m:r>
                            <m:r>
                              <a:rPr lang="en-IN" sz="1800" i="1">
                                <a:latin typeface="Cambria Math" panose="02040503050406030204" pitchFamily="18" charset="0"/>
                              </a:rPr>
                              <m:t> </m:t>
                            </m:r>
                          </m:sup>
                        </m:sSup>
                        <m:r>
                          <a:rPr lang="en-IN" sz="1800" i="1">
                            <a:latin typeface="Cambria Math" panose="02040503050406030204" pitchFamily="18" charset="0"/>
                          </a:rPr>
                          <m:t>𝑔</m:t>
                        </m:r>
                        <m:sSub>
                          <m:sSubPr>
                            <m:ctrlPr>
                              <a:rPr lang="en-IN" sz="1800" i="1">
                                <a:latin typeface="Cambria Math" panose="02040503050406030204" pitchFamily="18" charset="0"/>
                              </a:rPr>
                            </m:ctrlPr>
                          </m:sSubPr>
                          <m:e>
                            <m:r>
                              <a:rPr lang="en-IN" sz="1800" i="1">
                                <a:latin typeface="Cambria Math" panose="02040503050406030204" pitchFamily="18" charset="0"/>
                              </a:rPr>
                              <m:t>(</m:t>
                            </m:r>
                            <m:r>
                              <a:rPr lang="en-IN" sz="1800" i="1">
                                <a:latin typeface="Cambria Math" panose="02040503050406030204" pitchFamily="18" charset="0"/>
                              </a:rPr>
                              <m:t>𝐼</m:t>
                            </m:r>
                          </m:e>
                          <m:sub>
                            <m:r>
                              <a:rPr lang="en-IN" sz="1800" i="1">
                                <a:latin typeface="Cambria Math" panose="02040503050406030204" pitchFamily="18" charset="0"/>
                              </a:rPr>
                              <m:t>𝑛</m:t>
                            </m:r>
                          </m:sub>
                        </m:sSub>
                        <m:r>
                          <a:rPr lang="en-IN" sz="1800" i="1">
                            <a:latin typeface="Cambria Math" panose="02040503050406030204" pitchFamily="18" charset="0"/>
                          </a:rPr>
                          <m:t>−</m:t>
                        </m:r>
                        <m:r>
                          <a:rPr lang="en-IN" sz="1800" i="1">
                            <a:latin typeface="Cambria Math" panose="02040503050406030204" pitchFamily="18" charset="0"/>
                          </a:rPr>
                          <m:t>𝐼</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𝑐</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𝑐</m:t>
                            </m:r>
                          </m:sub>
                        </m:sSub>
                        <m:r>
                          <a:rPr lang="en-IN" sz="1800" i="1">
                            <a:latin typeface="Cambria Math" panose="02040503050406030204" pitchFamily="18" charset="0"/>
                          </a:rPr>
                          <m:t>))</m:t>
                        </m:r>
                      </m:e>
                    </m:nary>
                  </m:oMath>
                </a14:m>
                <a:endParaRPr lang="en-IN" sz="1800" dirty="0">
                  <a:latin typeface="Times New Roman" panose="02020603050405020304" pitchFamily="18" charset="0"/>
                  <a:cs typeface="Times New Roman" pitchFamily="18" charset="0"/>
                </a:endParaRPr>
              </a:p>
              <a:p>
                <a:endParaRPr lang="en-IN" dirty="0"/>
              </a:p>
            </p:txBody>
          </p:sp>
        </mc:Choice>
        <mc:Fallback>
          <p:sp>
            <p:nvSpPr>
              <p:cNvPr id="3" name="Content Placeholder 2">
                <a:extLst>
                  <a:ext uri="{FF2B5EF4-FFF2-40B4-BE49-F238E27FC236}">
                    <a16:creationId xmlns:a16="http://schemas.microsoft.com/office/drawing/2014/main" id="{58802B12-95F4-A7B0-7BEC-C561E6348FD9}"/>
                  </a:ext>
                </a:extLst>
              </p:cNvPr>
              <p:cNvSpPr>
                <a:spLocks noGrp="1" noRot="1" noChangeAspect="1" noMove="1" noResize="1" noEditPoints="1" noAdjustHandles="1" noChangeArrowheads="1" noChangeShapeType="1" noTextEdit="1"/>
              </p:cNvSpPr>
              <p:nvPr>
                <p:ph idx="1"/>
              </p:nvPr>
            </p:nvSpPr>
            <p:spPr>
              <a:blipFill>
                <a:blip r:embed="rId2"/>
                <a:stretch>
                  <a:fillRect r="-640" b="-1017"/>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2ADF822D-8F74-BB99-B441-FA96F425F9C0}"/>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A71EE0F0-8925-D5ED-4A67-3DCF151F0215}"/>
              </a:ext>
            </a:extLst>
          </p:cNvPr>
          <p:cNvSpPr>
            <a:spLocks noGrp="1"/>
          </p:cNvSpPr>
          <p:nvPr>
            <p:ph type="sldNum" sz="quarter" idx="12"/>
          </p:nvPr>
        </p:nvSpPr>
        <p:spPr/>
        <p:txBody>
          <a:bodyPr/>
          <a:lstStyle/>
          <a:p>
            <a:fld id="{E999BD56-464E-4C0A-87E9-946834701AFB}" type="slidenum">
              <a:rPr lang="en-IN" smtClean="0"/>
              <a:t>22</a:t>
            </a:fld>
            <a:endParaRPr lang="en-IN" dirty="0"/>
          </a:p>
        </p:txBody>
      </p:sp>
      <p:pic>
        <p:nvPicPr>
          <p:cNvPr id="8" name="Picture 2">
            <a:extLst>
              <a:ext uri="{FF2B5EF4-FFF2-40B4-BE49-F238E27FC236}">
                <a16:creationId xmlns:a16="http://schemas.microsoft.com/office/drawing/2014/main" id="{E77238EB-36BD-12A0-026C-E6ED5B3B4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600200"/>
            <a:ext cx="4968552" cy="231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BD95-E7FA-4EFE-54E6-861569A3031B}"/>
              </a:ext>
            </a:extLst>
          </p:cNvPr>
          <p:cNvSpPr>
            <a:spLocks noGrp="1"/>
          </p:cNvSpPr>
          <p:nvPr>
            <p:ph type="title"/>
          </p:nvPr>
        </p:nvSpPr>
        <p:spPr/>
        <p:txBody>
          <a:bodyPr/>
          <a:lstStyle/>
          <a:p>
            <a:r>
              <a:rPr lang="en-IN" sz="3200" u="sng" dirty="0">
                <a:solidFill>
                  <a:schemeClr val="tx1"/>
                </a:solidFill>
                <a:latin typeface="Times New Roman" panose="02020603050405020304" pitchFamily="18" charset="0"/>
                <a:cs typeface="Times New Roman" panose="02020603050405020304" pitchFamily="18" charset="0"/>
              </a:rPr>
              <a:t>Dataset for Experiments:</a:t>
            </a:r>
          </a:p>
        </p:txBody>
      </p:sp>
      <p:sp>
        <p:nvSpPr>
          <p:cNvPr id="3" name="Content Placeholder 2">
            <a:extLst>
              <a:ext uri="{FF2B5EF4-FFF2-40B4-BE49-F238E27FC236}">
                <a16:creationId xmlns:a16="http://schemas.microsoft.com/office/drawing/2014/main" id="{1BA40735-11D0-DADD-91C4-CAD4B23C136E}"/>
              </a:ext>
            </a:extLst>
          </p:cNvPr>
          <p:cNvSpPr>
            <a:spLocks noGrp="1"/>
          </p:cNvSpPr>
          <p:nvPr>
            <p:ph idx="1"/>
          </p:nvPr>
        </p:nvSpPr>
        <p:spPr>
          <a:xfrm>
            <a:off x="457200" y="1244600"/>
            <a:ext cx="7620000" cy="4800600"/>
          </a:xfrm>
        </p:spPr>
        <p:txBody>
          <a:bodyPr>
            <a:normAutofit/>
          </a:bodyPr>
          <a:lstStyle/>
          <a:p>
            <a:pPr algn="just"/>
            <a:r>
              <a:rPr lang="en-US" sz="1800" dirty="0">
                <a:latin typeface="Times New Roman" panose="02020603050405020304" pitchFamily="18" charset="0"/>
                <a:cs typeface="Times New Roman" panose="02020603050405020304" pitchFamily="18" charset="0"/>
              </a:rPr>
              <a:t>We have taken the well known database “ Dresden Image Database” given in the following table. All the images are direct camera JPEG outputs which are captured with various camera settings.</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E92494-08B1-7672-1D75-2E468631328F}"/>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2C2E6CFF-489F-49DD-4D5C-A3BD8DB2FE0E}"/>
              </a:ext>
            </a:extLst>
          </p:cNvPr>
          <p:cNvSpPr>
            <a:spLocks noGrp="1"/>
          </p:cNvSpPr>
          <p:nvPr>
            <p:ph type="sldNum" sz="quarter" idx="12"/>
          </p:nvPr>
        </p:nvSpPr>
        <p:spPr/>
        <p:txBody>
          <a:bodyPr/>
          <a:lstStyle/>
          <a:p>
            <a:fld id="{E999BD56-464E-4C0A-87E9-946834701AFB}" type="slidenum">
              <a:rPr lang="en-IN" smtClean="0"/>
              <a:t>23</a:t>
            </a:fld>
            <a:endParaRPr lang="en-IN" dirty="0"/>
          </a:p>
        </p:txBody>
      </p:sp>
      <p:graphicFrame>
        <p:nvGraphicFramePr>
          <p:cNvPr id="8" name="Table 7">
            <a:extLst>
              <a:ext uri="{FF2B5EF4-FFF2-40B4-BE49-F238E27FC236}">
                <a16:creationId xmlns:a16="http://schemas.microsoft.com/office/drawing/2014/main" id="{CE9872D3-7009-CD98-EAF7-F843884E5DCD}"/>
              </a:ext>
            </a:extLst>
          </p:cNvPr>
          <p:cNvGraphicFramePr>
            <a:graphicFrameLocks noGrp="1"/>
          </p:cNvGraphicFramePr>
          <p:nvPr>
            <p:extLst>
              <p:ext uri="{D42A27DB-BD31-4B8C-83A1-F6EECF244321}">
                <p14:modId xmlns:p14="http://schemas.microsoft.com/office/powerpoint/2010/main" val="1762062775"/>
              </p:ext>
            </p:extLst>
          </p:nvPr>
        </p:nvGraphicFramePr>
        <p:xfrm>
          <a:off x="645426" y="2373371"/>
          <a:ext cx="7416823" cy="3548652"/>
        </p:xfrm>
        <a:graphic>
          <a:graphicData uri="http://schemas.openxmlformats.org/drawingml/2006/table">
            <a:tbl>
              <a:tblPr firstRow="1" lastRow="1">
                <a:tableStyleId>{5C22544A-7EE6-4342-B048-85BDC9FD1C3A}</a:tableStyleId>
              </a:tblPr>
              <a:tblGrid>
                <a:gridCol w="604623">
                  <a:extLst>
                    <a:ext uri="{9D8B030D-6E8A-4147-A177-3AD203B41FA5}">
                      <a16:colId xmlns:a16="http://schemas.microsoft.com/office/drawing/2014/main" val="20000"/>
                    </a:ext>
                  </a:extLst>
                </a:gridCol>
                <a:gridCol w="1680397">
                  <a:extLst>
                    <a:ext uri="{9D8B030D-6E8A-4147-A177-3AD203B41FA5}">
                      <a16:colId xmlns:a16="http://schemas.microsoft.com/office/drawing/2014/main" val="20001"/>
                    </a:ext>
                  </a:extLst>
                </a:gridCol>
                <a:gridCol w="978531">
                  <a:extLst>
                    <a:ext uri="{9D8B030D-6E8A-4147-A177-3AD203B41FA5}">
                      <a16:colId xmlns:a16="http://schemas.microsoft.com/office/drawing/2014/main" val="20002"/>
                    </a:ext>
                  </a:extLst>
                </a:gridCol>
                <a:gridCol w="1503392">
                  <a:extLst>
                    <a:ext uri="{9D8B030D-6E8A-4147-A177-3AD203B41FA5}">
                      <a16:colId xmlns:a16="http://schemas.microsoft.com/office/drawing/2014/main" val="20003"/>
                    </a:ext>
                  </a:extLst>
                </a:gridCol>
                <a:gridCol w="1304920">
                  <a:extLst>
                    <a:ext uri="{9D8B030D-6E8A-4147-A177-3AD203B41FA5}">
                      <a16:colId xmlns:a16="http://schemas.microsoft.com/office/drawing/2014/main" val="20004"/>
                    </a:ext>
                  </a:extLst>
                </a:gridCol>
                <a:gridCol w="1344960">
                  <a:extLst>
                    <a:ext uri="{9D8B030D-6E8A-4147-A177-3AD203B41FA5}">
                      <a16:colId xmlns:a16="http://schemas.microsoft.com/office/drawing/2014/main" val="20005"/>
                    </a:ext>
                  </a:extLst>
                </a:gridCol>
              </a:tblGrid>
              <a:tr h="30890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Sl. No</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Camera Model</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No. of Device</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Dimension of Image</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No. of training Images</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No. of Testing images</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Agfa_DC-830i_0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3264x2448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284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78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Canon_Ixus55_0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2592x1944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179</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Canon_Ixus70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3072x2304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444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123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Casio_EX-Z150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3264x2448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701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224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9020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FujiFilm_FinePixJ50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3264x2448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465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165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Kodak_M1063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3664x2748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1880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511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7</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Nikon_CoolPixS710_0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4352x3264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699</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226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Olympus_mju_1050SW_0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3648x2736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770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270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9</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Panasonic_DMC-FZ50_0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3648x2736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717</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209</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Pentax_OptioA40_0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4000x3000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428</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166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Ricoh_GX100_0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3648x2736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665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164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r h="233115">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12</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Samsung_L74wide_0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3072x2304</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521</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165</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12"/>
                  </a:ext>
                </a:extLst>
              </a:tr>
              <a:tr h="161168">
                <a:tc>
                  <a:txBody>
                    <a:bodyPr/>
                    <a:lstStyle/>
                    <a:p>
                      <a:pPr>
                        <a:lnSpc>
                          <a:spcPct val="150000"/>
                        </a:lnSpc>
                        <a:spcAft>
                          <a:spcPts val="0"/>
                        </a:spcAft>
                      </a:pPr>
                      <a:r>
                        <a:rPr lang="en-IN" sz="1100" cap="small" dirty="0">
                          <a:effectLst/>
                          <a:latin typeface="Times New Roman" panose="02020603050405020304" pitchFamily="18" charset="0"/>
                          <a:cs typeface="Times New Roman" panose="02020603050405020304" pitchFamily="18" charset="0"/>
                        </a:rPr>
                        <a:t> </a:t>
                      </a:r>
                      <a:endParaRPr lang="en-IN" sz="1100" b="1" cap="small" dirty="0">
                        <a:solidFill>
                          <a:srgbClr val="44546A"/>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total</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43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7752</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latin typeface="Times New Roman" panose="02020603050405020304" pitchFamily="18" charset="0"/>
                          <a:cs typeface="Times New Roman" panose="02020603050405020304" pitchFamily="18" charset="0"/>
                        </a:rPr>
                        <a:t>2346</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975505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17BA-0BF1-9B83-5E99-829C27CF45D9}"/>
              </a:ext>
            </a:extLst>
          </p:cNvPr>
          <p:cNvSpPr>
            <a:spLocks noGrp="1"/>
          </p:cNvSpPr>
          <p:nvPr>
            <p:ph type="title"/>
          </p:nvPr>
        </p:nvSpPr>
        <p:spPr>
          <a:xfrm>
            <a:off x="449497" y="439068"/>
            <a:ext cx="7620000" cy="1143000"/>
          </a:xfrm>
        </p:spPr>
        <p:txBody>
          <a:bodyPr/>
          <a:lstStyle/>
          <a:p>
            <a:r>
              <a:rPr lang="en-IN" sz="3200" u="sng" dirty="0">
                <a:solidFill>
                  <a:schemeClr val="tx1"/>
                </a:solidFill>
                <a:latin typeface="Times New Roman" panose="02020603050405020304" pitchFamily="18" charset="0"/>
                <a:cs typeface="Times New Roman" panose="02020603050405020304" pitchFamily="18" charset="0"/>
              </a:rPr>
              <a:t>Experimental Set up:</a:t>
            </a:r>
          </a:p>
        </p:txBody>
      </p:sp>
      <p:sp>
        <p:nvSpPr>
          <p:cNvPr id="3" name="Content Placeholder 2">
            <a:extLst>
              <a:ext uri="{FF2B5EF4-FFF2-40B4-BE49-F238E27FC236}">
                <a16:creationId xmlns:a16="http://schemas.microsoft.com/office/drawing/2014/main" id="{C15D69D1-C926-7B9B-E648-B97E8584F3C7}"/>
              </a:ext>
            </a:extLst>
          </p:cNvPr>
          <p:cNvSpPr>
            <a:spLocks noGrp="1"/>
          </p:cNvSpPr>
          <p:nvPr>
            <p:ph idx="1"/>
          </p:nvPr>
        </p:nvSpPr>
        <p:spPr/>
        <p:txBody>
          <a:bodyPr>
            <a:normAutofit/>
          </a:bodyPr>
          <a:lstStyle/>
          <a:p>
            <a:pPr algn="just"/>
            <a:r>
              <a:rPr lang="en-US" sz="1900" dirty="0">
                <a:latin typeface="Times New Roman" panose="02020603050405020304" pitchFamily="18" charset="0"/>
                <a:cs typeface="Times New Roman" panose="02020603050405020304" pitchFamily="18" charset="0"/>
              </a:rPr>
              <a:t>In all of our experiments, multi-class support vector machines (SVM) are trained and used as the classifiers for testing. From the whole dataset, we randomly select one camera for each model, and use all the images taken by the selected cameras for testing. Images from the rest of the cameras form the training data.</a:t>
            </a:r>
          </a:p>
          <a:p>
            <a:pPr algn="just"/>
            <a:r>
              <a:rPr lang="en-US" sz="1900" dirty="0">
                <a:latin typeface="Times New Roman" panose="02020603050405020304" pitchFamily="18" charset="0"/>
                <a:cs typeface="Times New Roman" panose="02020603050405020304" pitchFamily="18" charset="0"/>
              </a:rPr>
              <a:t>The entire dataset is divided into 2 parts: one for training and others for testing. We have taken 7743 data of all camera model  for training and 2344 data for testing. Features are extracted using local binary pattern. </a:t>
            </a:r>
          </a:p>
          <a:p>
            <a:pPr algn="just"/>
            <a:r>
              <a:rPr lang="en-US" sz="1900" dirty="0">
                <a:latin typeface="Times New Roman" panose="02020603050405020304" pitchFamily="18" charset="0"/>
                <a:cs typeface="Times New Roman" panose="02020603050405020304" pitchFamily="18" charset="0"/>
              </a:rPr>
              <a:t>The number of neighbors used to compute the local binary pattern for each pixel is 8.We have not encoded the rotation information. Linear interpolation method is used to compute pixel </a:t>
            </a:r>
            <a:r>
              <a:rPr lang="en-US" sz="1900" dirty="0" err="1">
                <a:latin typeface="Times New Roman" panose="02020603050405020304" pitchFamily="18" charset="0"/>
                <a:cs typeface="Times New Roman" panose="02020603050405020304" pitchFamily="18" charset="0"/>
              </a:rPr>
              <a:t>neighbours</a:t>
            </a:r>
            <a:r>
              <a:rPr lang="en-US" sz="1900" dirty="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Experiment feature length is 177. Training features are fed into a multiclass SVM classifier to train the SVM model. The training parameter’s  cost (c) = 450 and gamma (g) = 0.5 are set to check the 5 fold cross validation accuracy. </a:t>
            </a:r>
          </a:p>
          <a:p>
            <a:endParaRPr lang="en-IN" dirty="0"/>
          </a:p>
        </p:txBody>
      </p:sp>
      <p:sp>
        <p:nvSpPr>
          <p:cNvPr id="4" name="Date Placeholder 3">
            <a:extLst>
              <a:ext uri="{FF2B5EF4-FFF2-40B4-BE49-F238E27FC236}">
                <a16:creationId xmlns:a16="http://schemas.microsoft.com/office/drawing/2014/main" id="{25B3034B-A123-9BCB-7A7A-C50188ACF6B7}"/>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1ACBFF4A-D007-C468-1D35-E62A624EA879}"/>
              </a:ext>
            </a:extLst>
          </p:cNvPr>
          <p:cNvSpPr>
            <a:spLocks noGrp="1"/>
          </p:cNvSpPr>
          <p:nvPr>
            <p:ph type="sldNum" sz="quarter" idx="12"/>
          </p:nvPr>
        </p:nvSpPr>
        <p:spPr/>
        <p:txBody>
          <a:bodyPr/>
          <a:lstStyle/>
          <a:p>
            <a:fld id="{E999BD56-464E-4C0A-87E9-946834701AFB}" type="slidenum">
              <a:rPr lang="en-IN" smtClean="0"/>
              <a:t>24</a:t>
            </a:fld>
            <a:endParaRPr lang="en-IN" dirty="0"/>
          </a:p>
        </p:txBody>
      </p:sp>
    </p:spTree>
    <p:extLst>
      <p:ext uri="{BB962C8B-B14F-4D97-AF65-F5344CB8AC3E}">
        <p14:creationId xmlns:p14="http://schemas.microsoft.com/office/powerpoint/2010/main" val="132458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C795-F82A-69AE-B180-EA7DDD5979E5}"/>
              </a:ext>
            </a:extLst>
          </p:cNvPr>
          <p:cNvSpPr>
            <a:spLocks noGrp="1"/>
          </p:cNvSpPr>
          <p:nvPr>
            <p:ph type="title"/>
          </p:nvPr>
        </p:nvSpPr>
        <p:spPr/>
        <p:txBody>
          <a:bodyPr/>
          <a:lstStyle/>
          <a:p>
            <a:r>
              <a:rPr lang="en-IN" sz="3200" u="sng" dirty="0">
                <a:solidFill>
                  <a:schemeClr val="tx1"/>
                </a:solidFill>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B8A1089A-2348-BF97-867B-DD01E72C7009}"/>
              </a:ext>
            </a:extLst>
          </p:cNvPr>
          <p:cNvSpPr>
            <a:spLocks noGrp="1"/>
          </p:cNvSpPr>
          <p:nvPr>
            <p:ph idx="1"/>
          </p:nvPr>
        </p:nvSpPr>
        <p:spPr>
          <a:xfrm>
            <a:off x="457200" y="1397007"/>
            <a:ext cx="7620000" cy="4800600"/>
          </a:xfrm>
        </p:spPr>
        <p:txBody>
          <a:bodyPr>
            <a:normAutofit/>
          </a:bodyPr>
          <a:lstStyle/>
          <a:p>
            <a:pPr algn="just"/>
            <a:r>
              <a:rPr lang="en-US" sz="1800" dirty="0">
                <a:latin typeface="Times New Roman" panose="02020603050405020304" pitchFamily="18" charset="0"/>
                <a:cs typeface="Times New Roman" panose="02020603050405020304" pitchFamily="18" charset="0"/>
              </a:rPr>
              <a:t>The experimental results using our proposed features are reported in the following table, which gives the average confusion matrix. We got the cross-validation accuracy of 97.69%.</a:t>
            </a:r>
          </a:p>
          <a:p>
            <a:pPr algn="just"/>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F1F9E25-E6AB-A474-D17B-319A84EA6F93}"/>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74CBF3A4-EFBF-E98F-BE8B-EA4A5ED3CB28}"/>
              </a:ext>
            </a:extLst>
          </p:cNvPr>
          <p:cNvSpPr>
            <a:spLocks noGrp="1"/>
          </p:cNvSpPr>
          <p:nvPr>
            <p:ph type="sldNum" sz="quarter" idx="12"/>
          </p:nvPr>
        </p:nvSpPr>
        <p:spPr/>
        <p:txBody>
          <a:bodyPr/>
          <a:lstStyle/>
          <a:p>
            <a:fld id="{E999BD56-464E-4C0A-87E9-946834701AFB}" type="slidenum">
              <a:rPr lang="en-IN" smtClean="0"/>
              <a:t>25</a:t>
            </a:fld>
            <a:endParaRPr lang="en-IN" dirty="0"/>
          </a:p>
        </p:txBody>
      </p:sp>
      <p:graphicFrame>
        <p:nvGraphicFramePr>
          <p:cNvPr id="7" name="Table 7">
            <a:extLst>
              <a:ext uri="{FF2B5EF4-FFF2-40B4-BE49-F238E27FC236}">
                <a16:creationId xmlns:a16="http://schemas.microsoft.com/office/drawing/2014/main" id="{C64F4165-5A85-ACA4-8E92-800FDBF63508}"/>
              </a:ext>
            </a:extLst>
          </p:cNvPr>
          <p:cNvGraphicFramePr>
            <a:graphicFrameLocks noGrp="1"/>
          </p:cNvGraphicFramePr>
          <p:nvPr>
            <p:extLst>
              <p:ext uri="{D42A27DB-BD31-4B8C-83A1-F6EECF244321}">
                <p14:modId xmlns:p14="http://schemas.microsoft.com/office/powerpoint/2010/main" val="4027757792"/>
              </p:ext>
            </p:extLst>
          </p:nvPr>
        </p:nvGraphicFramePr>
        <p:xfrm>
          <a:off x="1074930" y="2518778"/>
          <a:ext cx="6384540" cy="3832205"/>
        </p:xfrm>
        <a:graphic>
          <a:graphicData uri="http://schemas.openxmlformats.org/drawingml/2006/table">
            <a:tbl>
              <a:tblPr firstRow="1" lastCol="1">
                <a:tableStyleId>{5C22544A-7EE6-4342-B048-85BDC9FD1C3A}</a:tableStyleId>
              </a:tblPr>
              <a:tblGrid>
                <a:gridCol w="903863">
                  <a:extLst>
                    <a:ext uri="{9D8B030D-6E8A-4147-A177-3AD203B41FA5}">
                      <a16:colId xmlns:a16="http://schemas.microsoft.com/office/drawing/2014/main" val="3633334176"/>
                    </a:ext>
                  </a:extLst>
                </a:gridCol>
                <a:gridCol w="2288407">
                  <a:extLst>
                    <a:ext uri="{9D8B030D-6E8A-4147-A177-3AD203B41FA5}">
                      <a16:colId xmlns:a16="http://schemas.microsoft.com/office/drawing/2014/main" val="3698212881"/>
                    </a:ext>
                  </a:extLst>
                </a:gridCol>
                <a:gridCol w="1596135">
                  <a:extLst>
                    <a:ext uri="{9D8B030D-6E8A-4147-A177-3AD203B41FA5}">
                      <a16:colId xmlns:a16="http://schemas.microsoft.com/office/drawing/2014/main" val="162308895"/>
                    </a:ext>
                  </a:extLst>
                </a:gridCol>
                <a:gridCol w="1596135">
                  <a:extLst>
                    <a:ext uri="{9D8B030D-6E8A-4147-A177-3AD203B41FA5}">
                      <a16:colId xmlns:a16="http://schemas.microsoft.com/office/drawing/2014/main" val="2904890327"/>
                    </a:ext>
                  </a:extLst>
                </a:gridCol>
              </a:tblGrid>
              <a:tr h="294785">
                <a:tc>
                  <a:txBody>
                    <a:bodyPr/>
                    <a:lstStyle/>
                    <a:p>
                      <a:r>
                        <a:rPr lang="en-IN" sz="1100" dirty="0"/>
                        <a:t>Sl. No.</a:t>
                      </a:r>
                      <a:endParaRPr lang="en-IN" sz="1100" dirty="0">
                        <a:latin typeface="Times New Roman" panose="02020603050405020304" pitchFamily="18" charset="0"/>
                        <a:cs typeface="Times New Roman" panose="02020603050405020304" pitchFamily="18" charset="0"/>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100" dirty="0"/>
                        <a:t>Camera Model</a:t>
                      </a:r>
                      <a:endParaRPr lang="en-IN" sz="1100" dirty="0">
                        <a:latin typeface="Times New Roman" panose="02020603050405020304" pitchFamily="18" charset="0"/>
                        <a:cs typeface="Times New Roman" panose="02020603050405020304" pitchFamily="18" charset="0"/>
                      </a:endParaRPr>
                    </a:p>
                  </a:txBody>
                  <a:tcPr>
                    <a:lnL w="3175" cap="flat" cmpd="sng" algn="ctr">
                      <a:noFill/>
                      <a:prstDash val="solid"/>
                      <a:round/>
                      <a:headEnd type="none" w="med" len="med"/>
                      <a:tailEnd type="none" w="med" len="med"/>
                    </a:lnL>
                  </a:tcPr>
                </a:tc>
                <a:tc>
                  <a:txBody>
                    <a:bodyPr/>
                    <a:lstStyle/>
                    <a:p>
                      <a:r>
                        <a:rPr lang="en-IN" sz="1100" dirty="0"/>
                        <a:t>Accuracy(%)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t>Average Accuracy(%)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4023429"/>
                  </a:ext>
                </a:extLst>
              </a:tr>
              <a:tr h="294785">
                <a:tc>
                  <a:txBody>
                    <a:bodyPr/>
                    <a:lstStyle/>
                    <a:p>
                      <a:r>
                        <a:rPr lang="en-IN" sz="1100" dirty="0"/>
                        <a:t>1</a:t>
                      </a:r>
                      <a:endParaRPr lang="en-IN" sz="1100" dirty="0">
                        <a:latin typeface="Times New Roman" panose="02020603050405020304" pitchFamily="18" charset="0"/>
                        <a:cs typeface="Times New Roman" panose="02020603050405020304" pitchFamily="18" charset="0"/>
                      </a:endParaRPr>
                    </a:p>
                  </a:txBody>
                  <a:tcPr>
                    <a:lnT w="3175" cap="flat" cmpd="sng" algn="ctr">
                      <a:noFill/>
                      <a:prstDash val="solid"/>
                      <a:round/>
                      <a:headEnd type="none" w="med" len="med"/>
                      <a:tailEnd type="none" w="med" len="med"/>
                    </a:lnT>
                  </a:tcPr>
                </a:tc>
                <a:tc>
                  <a:txBody>
                    <a:bodyPr/>
                    <a:lstStyle/>
                    <a:p>
                      <a:pPr>
                        <a:lnSpc>
                          <a:spcPct val="150000"/>
                        </a:lnSpc>
                        <a:spcAft>
                          <a:spcPts val="0"/>
                        </a:spcAft>
                      </a:pPr>
                      <a:r>
                        <a:rPr lang="en-IN" sz="1100" dirty="0">
                          <a:effectLst/>
                        </a:rPr>
                        <a:t>Agfa_DC-830i_0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92.3</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5720611"/>
                  </a:ext>
                </a:extLst>
              </a:tr>
              <a:tr h="294785">
                <a:tc>
                  <a:txBody>
                    <a:bodyPr/>
                    <a:lstStyle/>
                    <a:p>
                      <a:r>
                        <a:rPr lang="en-IN" sz="1100" dirty="0"/>
                        <a:t>2</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Canon_Ixus55_0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79.1</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0981724"/>
                  </a:ext>
                </a:extLst>
              </a:tr>
              <a:tr h="294785">
                <a:tc>
                  <a:txBody>
                    <a:bodyPr/>
                    <a:lstStyle/>
                    <a:p>
                      <a:r>
                        <a:rPr lang="en-IN" sz="1100" dirty="0"/>
                        <a:t>3</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Canon_Ixus70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96.7</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3973659"/>
                  </a:ext>
                </a:extLst>
              </a:tr>
              <a:tr h="294785">
                <a:tc>
                  <a:txBody>
                    <a:bodyPr/>
                    <a:lstStyle/>
                    <a:p>
                      <a:r>
                        <a:rPr lang="en-IN" sz="1100" dirty="0"/>
                        <a:t>4</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Casio_EX-Z150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95.1</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7419112"/>
                  </a:ext>
                </a:extLst>
              </a:tr>
              <a:tr h="294785">
                <a:tc>
                  <a:txBody>
                    <a:bodyPr/>
                    <a:lstStyle/>
                    <a:p>
                      <a:r>
                        <a:rPr lang="en-IN" sz="1100" dirty="0"/>
                        <a:t>5</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Kodak_M1063</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96.4</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5665597"/>
                  </a:ext>
                </a:extLst>
              </a:tr>
              <a:tr h="294785">
                <a:tc>
                  <a:txBody>
                    <a:bodyPr/>
                    <a:lstStyle/>
                    <a:p>
                      <a:r>
                        <a:rPr lang="en-IN" sz="1100" dirty="0"/>
                        <a:t>6</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Nikon_CoolpixS710_0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99.6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97.69</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3142163"/>
                  </a:ext>
                </a:extLst>
              </a:tr>
              <a:tr h="294785">
                <a:tc>
                  <a:txBody>
                    <a:bodyPr/>
                    <a:lstStyle/>
                    <a:p>
                      <a:r>
                        <a:rPr lang="en-IN" sz="1100" dirty="0"/>
                        <a:t>7</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Olympus_mju_1050SW_0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98.7</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0796394"/>
                  </a:ext>
                </a:extLst>
              </a:tr>
              <a:tr h="294785">
                <a:tc>
                  <a:txBody>
                    <a:bodyPr/>
                    <a:lstStyle/>
                    <a:p>
                      <a:r>
                        <a:rPr lang="en-IN" sz="1100" dirty="0"/>
                        <a:t>8</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Fujifilm_FinepixJ50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99.6</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1222810"/>
                  </a:ext>
                </a:extLst>
              </a:tr>
              <a:tr h="294785">
                <a:tc>
                  <a:txBody>
                    <a:bodyPr/>
                    <a:lstStyle/>
                    <a:p>
                      <a:r>
                        <a:rPr lang="en-IN" sz="1100" dirty="0"/>
                        <a:t>9</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Samsung_L74wide_0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98.6</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4176948"/>
                  </a:ext>
                </a:extLst>
              </a:tr>
              <a:tr h="294785">
                <a:tc>
                  <a:txBody>
                    <a:bodyPr/>
                    <a:lstStyle/>
                    <a:p>
                      <a:r>
                        <a:rPr lang="en-IN" sz="1100" dirty="0"/>
                        <a:t>10</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Panasonic_DMC-FZ50_0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98.2</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7383237"/>
                  </a:ext>
                </a:extLst>
              </a:tr>
              <a:tr h="294785">
                <a:tc>
                  <a:txBody>
                    <a:bodyPr/>
                    <a:lstStyle/>
                    <a:p>
                      <a:r>
                        <a:rPr lang="en-IN" sz="1100" dirty="0"/>
                        <a:t>11</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Pentax_OptioA40_0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98.2</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1071809"/>
                  </a:ext>
                </a:extLst>
              </a:tr>
              <a:tr h="294785">
                <a:tc>
                  <a:txBody>
                    <a:bodyPr/>
                    <a:lstStyle/>
                    <a:p>
                      <a:r>
                        <a:rPr lang="en-IN" sz="1100" dirty="0"/>
                        <a:t>12</a:t>
                      </a:r>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50000"/>
                        </a:lnSpc>
                        <a:spcAft>
                          <a:spcPts val="0"/>
                        </a:spcAft>
                      </a:pPr>
                      <a:r>
                        <a:rPr lang="en-IN" sz="1100" dirty="0">
                          <a:effectLst/>
                        </a:rPr>
                        <a:t>Ricoh_GX100_0</a:t>
                      </a:r>
                      <a:endParaRPr lang="en-IN" sz="1100" dirty="0">
                        <a:effectLst/>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r>
                        <a:rPr lang="en-IN" sz="1100" dirty="0"/>
                        <a:t>98.2</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5412151"/>
                  </a:ext>
                </a:extLst>
              </a:tr>
            </a:tbl>
          </a:graphicData>
        </a:graphic>
      </p:graphicFrame>
    </p:spTree>
    <p:extLst>
      <p:ext uri="{BB962C8B-B14F-4D97-AF65-F5344CB8AC3E}">
        <p14:creationId xmlns:p14="http://schemas.microsoft.com/office/powerpoint/2010/main" val="1397404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C28A-A084-C9FD-8834-94E9B74CAADD}"/>
              </a:ext>
            </a:extLst>
          </p:cNvPr>
          <p:cNvSpPr>
            <a:spLocks noGrp="1"/>
          </p:cNvSpPr>
          <p:nvPr>
            <p:ph type="title"/>
          </p:nvPr>
        </p:nvSpPr>
        <p:spPr/>
        <p:txBody>
          <a:bodyPr/>
          <a:lstStyle/>
          <a:p>
            <a:r>
              <a:rPr lang="en-IN" sz="3200" u="sng" dirty="0">
                <a:latin typeface="Times New Roman" panose="02020603050405020304" pitchFamily="18" charset="0"/>
                <a:cs typeface="Times New Roman" panose="02020603050405020304" pitchFamily="18" charset="0"/>
              </a:rPr>
              <a:t>Confusion Matrix:</a:t>
            </a:r>
          </a:p>
        </p:txBody>
      </p:sp>
      <p:sp>
        <p:nvSpPr>
          <p:cNvPr id="4" name="Date Placeholder 3">
            <a:extLst>
              <a:ext uri="{FF2B5EF4-FFF2-40B4-BE49-F238E27FC236}">
                <a16:creationId xmlns:a16="http://schemas.microsoft.com/office/drawing/2014/main" id="{5801711A-093E-E174-2C89-0FB85F9038FA}"/>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F6D5F6ED-C1C4-2D5E-5EF9-1D6E9AD73CBE}"/>
              </a:ext>
            </a:extLst>
          </p:cNvPr>
          <p:cNvSpPr>
            <a:spLocks noGrp="1"/>
          </p:cNvSpPr>
          <p:nvPr>
            <p:ph type="sldNum" sz="quarter" idx="12"/>
          </p:nvPr>
        </p:nvSpPr>
        <p:spPr/>
        <p:txBody>
          <a:bodyPr/>
          <a:lstStyle/>
          <a:p>
            <a:fld id="{E999BD56-464E-4C0A-87E9-946834701AFB}" type="slidenum">
              <a:rPr lang="en-IN" smtClean="0"/>
              <a:t>26</a:t>
            </a:fld>
            <a:endParaRPr lang="en-IN" dirty="0"/>
          </a:p>
        </p:txBody>
      </p:sp>
      <p:pic>
        <p:nvPicPr>
          <p:cNvPr id="7" name="Content Placeholder 6">
            <a:extLst>
              <a:ext uri="{FF2B5EF4-FFF2-40B4-BE49-F238E27FC236}">
                <a16:creationId xmlns:a16="http://schemas.microsoft.com/office/drawing/2014/main" id="{91EAFA2C-A855-4367-F9BE-B678A7543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501" y="1417638"/>
            <a:ext cx="7787398" cy="4694728"/>
          </a:xfrm>
          <a:prstGeom prst="rect">
            <a:avLst/>
          </a:prstGeom>
        </p:spPr>
      </p:pic>
    </p:spTree>
    <p:extLst>
      <p:ext uri="{BB962C8B-B14F-4D97-AF65-F5344CB8AC3E}">
        <p14:creationId xmlns:p14="http://schemas.microsoft.com/office/powerpoint/2010/main" val="4264937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8791-FBCD-46A0-AE6E-CA808A5F2112}"/>
              </a:ext>
            </a:extLst>
          </p:cNvPr>
          <p:cNvSpPr>
            <a:spLocks noGrp="1"/>
          </p:cNvSpPr>
          <p:nvPr>
            <p:ph type="title"/>
          </p:nvPr>
        </p:nvSpPr>
        <p:spPr>
          <a:xfrm>
            <a:off x="457200" y="1061864"/>
            <a:ext cx="7620000" cy="1143000"/>
          </a:xfrm>
        </p:spPr>
        <p:txBody>
          <a:bodyPr/>
          <a:lstStyle/>
          <a:p>
            <a:pPr algn="ctr"/>
            <a:r>
              <a:rPr lang="en-IN" sz="32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B671F67-4195-4208-8320-D7ED60772F8E}"/>
              </a:ext>
            </a:extLst>
          </p:cNvPr>
          <p:cNvSpPr>
            <a:spLocks noGrp="1"/>
          </p:cNvSpPr>
          <p:nvPr>
            <p:ph idx="1"/>
          </p:nvPr>
        </p:nvSpPr>
        <p:spPr>
          <a:xfrm>
            <a:off x="457200" y="2204864"/>
            <a:ext cx="7620000" cy="4800600"/>
          </a:xfrm>
        </p:spPr>
        <p:txBody>
          <a:bodyPr>
            <a:normAutofit/>
          </a:bodyPr>
          <a:lstStyle/>
          <a:p>
            <a:pPr marL="114300" indent="0" algn="just">
              <a:buNone/>
            </a:pPr>
            <a:r>
              <a:rPr lang="en-US" sz="2000" dirty="0">
                <a:latin typeface="Times New Roman" panose="02020603050405020304" pitchFamily="18" charset="0"/>
                <a:cs typeface="Times New Roman" panose="02020603050405020304" pitchFamily="18" charset="0"/>
              </a:rPr>
              <a:t>This work is a study for identifying best features of an image in order to perform source camera identification. We have demonstrated in this project the local binary patterns as features for camera model </a:t>
            </a:r>
            <a:r>
              <a:rPr lang="en-US" sz="2000" dirty="0" err="1">
                <a:latin typeface="Times New Roman" panose="02020603050405020304" pitchFamily="18" charset="0"/>
                <a:cs typeface="Times New Roman" panose="02020603050405020304" pitchFamily="18" charset="0"/>
              </a:rPr>
              <a:t>identification.By</a:t>
            </a:r>
            <a:r>
              <a:rPr lang="en-US" sz="2000" dirty="0">
                <a:latin typeface="Times New Roman" panose="02020603050405020304" pitchFamily="18" charset="0"/>
                <a:cs typeface="Times New Roman" panose="02020603050405020304" pitchFamily="18" charset="0"/>
              </a:rPr>
              <a:t> combining features extracted from the original image, the method has demonstrated 97.69% accuracy in camera model identification. Experimental results endorse that these features are usable to perform source camera identification. In order to improve the result of accuracy, in future we will try to solve the robust feature based  local binary pattern for source camera identification.</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467C2E3-7ADD-47A6-9EB3-160F5EC427BC}"/>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3F671BCD-6097-437D-80AE-8ECB31B0B2E4}"/>
              </a:ext>
            </a:extLst>
          </p:cNvPr>
          <p:cNvSpPr>
            <a:spLocks noGrp="1"/>
          </p:cNvSpPr>
          <p:nvPr>
            <p:ph type="sldNum" sz="quarter" idx="12"/>
          </p:nvPr>
        </p:nvSpPr>
        <p:spPr/>
        <p:txBody>
          <a:bodyPr/>
          <a:lstStyle/>
          <a:p>
            <a:fld id="{E999BD56-464E-4C0A-87E9-946834701AFB}" type="slidenum">
              <a:rPr lang="en-IN" smtClean="0"/>
              <a:t>27</a:t>
            </a:fld>
            <a:endParaRPr lang="en-IN" dirty="0"/>
          </a:p>
        </p:txBody>
      </p:sp>
    </p:spTree>
    <p:extLst>
      <p:ext uri="{BB962C8B-B14F-4D97-AF65-F5344CB8AC3E}">
        <p14:creationId xmlns:p14="http://schemas.microsoft.com/office/powerpoint/2010/main" val="358621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5976664" cy="584775"/>
          </a:xfrm>
          <a:prstGeom prst="rect">
            <a:avLst/>
          </a:prstGeom>
          <a:noFill/>
        </p:spPr>
        <p:txBody>
          <a:bodyPr wrap="square" rtlCol="0">
            <a:spAutoFit/>
          </a:bodyPr>
          <a:lstStyle/>
          <a:p>
            <a:r>
              <a:rPr lang="en-US" sz="3200" u="sng" dirty="0">
                <a:solidFill>
                  <a:schemeClr val="tx2"/>
                </a:solidFill>
                <a:latin typeface="+mj-lt"/>
                <a:ea typeface="Montserrat" panose="02000000000000000000" pitchFamily="2" charset="0"/>
              </a:rPr>
              <a:t> References</a:t>
            </a:r>
            <a:endParaRPr lang="en-IN" sz="3200" u="sng" dirty="0">
              <a:solidFill>
                <a:schemeClr val="tx2"/>
              </a:solidFill>
              <a:latin typeface="+mj-lt"/>
            </a:endParaRPr>
          </a:p>
        </p:txBody>
      </p:sp>
      <p:sp>
        <p:nvSpPr>
          <p:cNvPr id="3" name="TextBox 2"/>
          <p:cNvSpPr txBox="1"/>
          <p:nvPr/>
        </p:nvSpPr>
        <p:spPr>
          <a:xfrm>
            <a:off x="467544" y="1412776"/>
            <a:ext cx="7056784" cy="923330"/>
          </a:xfrm>
          <a:prstGeom prst="rect">
            <a:avLst/>
          </a:prstGeom>
          <a:noFill/>
        </p:spPr>
        <p:txBody>
          <a:bodyPr wrap="square" rtlCol="0">
            <a:spAutoFit/>
          </a:bodyPr>
          <a:lstStyle/>
          <a:p>
            <a:pPr lvl="0"/>
            <a:endParaRPr lang="en-US" dirty="0">
              <a:effectLst/>
              <a:latin typeface="Montserrat" panose="02000000000000000000" pitchFamily="2" charset="0"/>
              <a:ea typeface="Montserrat" panose="02000000000000000000" pitchFamily="2" charset="0"/>
              <a:cs typeface="Times New Roman" panose="02020603050405020304" pitchFamily="18" charset="0"/>
            </a:endParaRPr>
          </a:p>
          <a:p>
            <a:endParaRPr lang="en-US" dirty="0"/>
          </a:p>
          <a:p>
            <a:endParaRPr lang="en-IN" dirty="0"/>
          </a:p>
        </p:txBody>
      </p:sp>
      <p:sp>
        <p:nvSpPr>
          <p:cNvPr id="4" name="Date Placeholder 3">
            <a:extLst>
              <a:ext uri="{FF2B5EF4-FFF2-40B4-BE49-F238E27FC236}">
                <a16:creationId xmlns:a16="http://schemas.microsoft.com/office/drawing/2014/main" id="{9456731E-54D8-4CF0-A50B-144E19BAD147}"/>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BAAAD01C-B42C-42E8-9FED-22D120FE46E9}"/>
              </a:ext>
            </a:extLst>
          </p:cNvPr>
          <p:cNvSpPr>
            <a:spLocks noGrp="1"/>
          </p:cNvSpPr>
          <p:nvPr>
            <p:ph type="sldNum" sz="quarter" idx="12"/>
          </p:nvPr>
        </p:nvSpPr>
        <p:spPr/>
        <p:txBody>
          <a:bodyPr/>
          <a:lstStyle/>
          <a:p>
            <a:fld id="{E999BD56-464E-4C0A-87E9-946834701AFB}" type="slidenum">
              <a:rPr lang="en-IN" smtClean="0"/>
              <a:t>28</a:t>
            </a:fld>
            <a:endParaRPr lang="en-IN" dirty="0"/>
          </a:p>
        </p:txBody>
      </p:sp>
    </p:spTree>
    <p:extLst>
      <p:ext uri="{BB962C8B-B14F-4D97-AF65-F5344CB8AC3E}">
        <p14:creationId xmlns:p14="http://schemas.microsoft.com/office/powerpoint/2010/main" val="869900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492896"/>
            <a:ext cx="5400600" cy="1569660"/>
          </a:xfrm>
          <a:prstGeom prst="rect">
            <a:avLst/>
          </a:prstGeom>
          <a:noFill/>
        </p:spPr>
        <p:txBody>
          <a:bodyPr wrap="square" rtlCol="0">
            <a:spAutoFit/>
          </a:bodyPr>
          <a:lstStyle/>
          <a:p>
            <a:r>
              <a:rPr lang="en-US" sz="9600" i="1" dirty="0">
                <a:solidFill>
                  <a:schemeClr val="tx2"/>
                </a:solidFill>
              </a:rPr>
              <a:t>Thank You</a:t>
            </a:r>
            <a:endParaRPr lang="en-IN" sz="9600" i="1" dirty="0">
              <a:solidFill>
                <a:schemeClr val="tx2"/>
              </a:solidFill>
            </a:endParaRPr>
          </a:p>
        </p:txBody>
      </p:sp>
      <p:sp>
        <p:nvSpPr>
          <p:cNvPr id="3" name="Date Placeholder 2">
            <a:extLst>
              <a:ext uri="{FF2B5EF4-FFF2-40B4-BE49-F238E27FC236}">
                <a16:creationId xmlns:a16="http://schemas.microsoft.com/office/drawing/2014/main" id="{D01FA401-E34E-4E9F-BEF9-F490FBCA752F}"/>
              </a:ext>
            </a:extLst>
          </p:cNvPr>
          <p:cNvSpPr>
            <a:spLocks noGrp="1"/>
          </p:cNvSpPr>
          <p:nvPr>
            <p:ph type="dt" sz="half" idx="10"/>
          </p:nvPr>
        </p:nvSpPr>
        <p:spPr/>
        <p:txBody>
          <a:bodyPr/>
          <a:lstStyle/>
          <a:p>
            <a:r>
              <a:rPr lang="en-US"/>
              <a:t>15-06-2022</a:t>
            </a:r>
            <a:endParaRPr lang="en-IN" dirty="0"/>
          </a:p>
        </p:txBody>
      </p:sp>
      <p:sp>
        <p:nvSpPr>
          <p:cNvPr id="5" name="Slide Number Placeholder 4">
            <a:extLst>
              <a:ext uri="{FF2B5EF4-FFF2-40B4-BE49-F238E27FC236}">
                <a16:creationId xmlns:a16="http://schemas.microsoft.com/office/drawing/2014/main" id="{E42FB11A-DA8E-4E44-9CF7-D6BC8DA3E09D}"/>
              </a:ext>
            </a:extLst>
          </p:cNvPr>
          <p:cNvSpPr>
            <a:spLocks noGrp="1"/>
          </p:cNvSpPr>
          <p:nvPr>
            <p:ph type="sldNum" sz="quarter" idx="12"/>
          </p:nvPr>
        </p:nvSpPr>
        <p:spPr/>
        <p:txBody>
          <a:bodyPr/>
          <a:lstStyle/>
          <a:p>
            <a:fld id="{E999BD56-464E-4C0A-87E9-946834701AFB}" type="slidenum">
              <a:rPr lang="en-IN" smtClean="0"/>
              <a:t>29</a:t>
            </a:fld>
            <a:endParaRPr lang="en-IN" dirty="0"/>
          </a:p>
        </p:txBody>
      </p:sp>
    </p:spTree>
    <p:extLst>
      <p:ext uri="{BB962C8B-B14F-4D97-AF65-F5344CB8AC3E}">
        <p14:creationId xmlns:p14="http://schemas.microsoft.com/office/powerpoint/2010/main" val="84826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FBD3-6E0F-407B-8E16-AFDC73917A26}"/>
              </a:ext>
            </a:extLst>
          </p:cNvPr>
          <p:cNvSpPr>
            <a:spLocks noGrp="1"/>
          </p:cNvSpPr>
          <p:nvPr>
            <p:ph type="title"/>
          </p:nvPr>
        </p:nvSpPr>
        <p:spPr>
          <a:xfrm>
            <a:off x="403332" y="188640"/>
            <a:ext cx="7620000" cy="1143000"/>
          </a:xfrm>
        </p:spPr>
        <p:txBody>
          <a:bodyPr/>
          <a:lstStyle/>
          <a:p>
            <a:pPr algn="ctr"/>
            <a:r>
              <a:rPr lang="en-IN" u="sng"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654A6B77-309F-48CD-8646-A6030DB859CC}"/>
              </a:ext>
            </a:extLst>
          </p:cNvPr>
          <p:cNvSpPr>
            <a:spLocks noGrp="1"/>
          </p:cNvSpPr>
          <p:nvPr>
            <p:ph idx="1"/>
          </p:nvPr>
        </p:nvSpPr>
        <p:spPr>
          <a:xfrm>
            <a:off x="436810" y="1300034"/>
            <a:ext cx="7620000" cy="5153301"/>
          </a:xfrm>
        </p:spPr>
        <p:txBody>
          <a:bodyPr>
            <a:noAutofit/>
          </a:bodyPr>
          <a:lstStyle/>
          <a:p>
            <a:pPr marL="114300" indent="0" algn="just">
              <a:lnSpc>
                <a:spcPct val="150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would like to express our greatest appreciation to Prof.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Pabitra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Roy (Assistant Professor of CSE,RKMGEC) who gave us the golden opportunity to do this wonderful project of Source Camera Identification by Feature Extraction using Local Binary Pattern. We deem it a pleasure to acknowledge our sense of gratitude to our respected professor for his ongoing support during the project, from initial advice, and encouragement, which led us to do this project with a great enthusiasm. </a:t>
            </a:r>
          </a:p>
          <a:p>
            <a:pPr marL="114300" indent="0" algn="just">
              <a:lnSpc>
                <a:spcPct val="150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wish to reciprocate in full measure the kindness shown by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Prasun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Halder (H.O.D, Computer Science and Engineering) who inspired us with his valuable suggestions in successfully completing the project work.</a:t>
            </a:r>
          </a:p>
          <a:p>
            <a:pPr marL="114300" indent="0" algn="just">
              <a:lnSpc>
                <a:spcPct val="150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shall remain grateful to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Bibek Chakrabarti, Principal,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Ramkrishna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Mahato</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Government Engineering College, for providing us a strong academic atmosphere by enforcing strict discipline to do the project work with utmost concentration and dedication.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AABBB2A-8D21-4450-A5D4-623D33839D42}"/>
              </a:ext>
            </a:extLst>
          </p:cNvPr>
          <p:cNvSpPr>
            <a:spLocks noGrp="1"/>
          </p:cNvSpPr>
          <p:nvPr>
            <p:ph type="dt" sz="half" idx="10"/>
          </p:nvPr>
        </p:nvSpPr>
        <p:spPr/>
        <p:txBody>
          <a:bodyPr/>
          <a:lstStyle/>
          <a:p>
            <a:r>
              <a:rPr lang="en-US"/>
              <a:t>15-06-2022</a:t>
            </a:r>
            <a:endParaRPr lang="en-IN" dirty="0"/>
          </a:p>
        </p:txBody>
      </p:sp>
      <p:sp>
        <p:nvSpPr>
          <p:cNvPr id="6" name="Slide Number Placeholder 5">
            <a:extLst>
              <a:ext uri="{FF2B5EF4-FFF2-40B4-BE49-F238E27FC236}">
                <a16:creationId xmlns:a16="http://schemas.microsoft.com/office/drawing/2014/main" id="{DECCC0E8-0FBF-41CC-A555-D6883621E1BC}"/>
              </a:ext>
            </a:extLst>
          </p:cNvPr>
          <p:cNvSpPr>
            <a:spLocks noGrp="1"/>
          </p:cNvSpPr>
          <p:nvPr>
            <p:ph type="sldNum" sz="quarter" idx="12"/>
          </p:nvPr>
        </p:nvSpPr>
        <p:spPr/>
        <p:txBody>
          <a:bodyPr/>
          <a:lstStyle/>
          <a:p>
            <a:fld id="{E999BD56-464E-4C0A-87E9-946834701AFB}" type="slidenum">
              <a:rPr lang="en-IN" smtClean="0"/>
              <a:t>3</a:t>
            </a:fld>
            <a:endParaRPr lang="en-IN" dirty="0"/>
          </a:p>
        </p:txBody>
      </p:sp>
    </p:spTree>
    <p:extLst>
      <p:ext uri="{BB962C8B-B14F-4D97-AF65-F5344CB8AC3E}">
        <p14:creationId xmlns:p14="http://schemas.microsoft.com/office/powerpoint/2010/main" val="269463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a:t> </a:t>
            </a:r>
            <a:r>
              <a:rPr lang="en-US" sz="4400" u="sng" dirty="0">
                <a:latin typeface="Times New Roman" panose="02020603050405020304" pitchFamily="18" charset="0"/>
                <a:cs typeface="Times New Roman" panose="02020603050405020304" pitchFamily="18" charset="0"/>
              </a:rPr>
              <a:t>Presentation Flow</a:t>
            </a:r>
            <a:endParaRPr lang="en-IN" sz="4400"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1417638"/>
            <a:ext cx="7920880" cy="8125301"/>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Definition and Objective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Background</a:t>
            </a:r>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Imaging Pipeline of a Camera</a:t>
            </a:r>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Image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De-noising</a:t>
            </a:r>
          </a:p>
          <a:p>
            <a:pPr marL="1257300" lvl="2" indent="-34290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Demosaicing</a:t>
            </a:r>
            <a:endParaRPr lang="en-IN"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Re-balancing</a:t>
            </a:r>
          </a:p>
          <a:p>
            <a:pPr marL="1257300" lvl="2"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Predicting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Methods of Source Camera Identification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Work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Framework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Local Binary Pattern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Set up</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Analysis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endParaRPr lang="en-IN" dirty="0"/>
          </a:p>
          <a:p>
            <a:pPr marL="342900" indent="-342900">
              <a:buFontTx/>
              <a:buAutoNum type="arabicPeriod"/>
            </a:pPr>
            <a:endParaRPr lang="en-IN" dirty="0"/>
          </a:p>
          <a:p>
            <a:pPr marL="342900" indent="-342900">
              <a:buFontTx/>
              <a:buAutoNum type="arabicPeriod"/>
            </a:pPr>
            <a:endParaRPr lang="en-IN" dirty="0"/>
          </a:p>
          <a:p>
            <a:pPr marL="342900" indent="-342900">
              <a:buFontTx/>
              <a:buAutoNum type="arabicPeriod"/>
            </a:pPr>
            <a:endParaRPr lang="en-IN" dirty="0"/>
          </a:p>
          <a:p>
            <a:pPr marL="342900" indent="-342900">
              <a:buFontTx/>
              <a:buAutoNum type="arabicPeriod"/>
            </a:pPr>
            <a:endParaRPr lang="en-IN" dirty="0"/>
          </a:p>
          <a:p>
            <a:pPr marL="342900" indent="-342900">
              <a:buFontTx/>
              <a:buAutoNum type="arabicPeriod"/>
            </a:pPr>
            <a:endParaRPr lang="en-IN" dirty="0"/>
          </a:p>
          <a:p>
            <a:pPr marL="342900" indent="-342900">
              <a:buFontTx/>
              <a:buAutoNum type="arabicPeriod"/>
            </a:pPr>
            <a:endParaRPr lang="en-IN" dirty="0"/>
          </a:p>
          <a:p>
            <a:pPr marL="342900" indent="-342900">
              <a:buFontTx/>
              <a:buAutoNum type="arabicPeriod"/>
            </a:pPr>
            <a:endParaRPr lang="en-IN" dirty="0"/>
          </a:p>
          <a:p>
            <a:pPr marL="342900" indent="-342900">
              <a:buAutoNum type="arabicPeriod"/>
            </a:pPr>
            <a:endParaRPr lang="en-IN" dirty="0"/>
          </a:p>
          <a:p>
            <a:pPr marL="342900" indent="-342900">
              <a:buAutoNum type="arabicPeriod"/>
            </a:pPr>
            <a:endParaRPr lang="en-US" dirty="0"/>
          </a:p>
          <a:p>
            <a:pPr marL="342900" indent="-342900">
              <a:buAutoNum type="arabicPeriod"/>
            </a:pPr>
            <a:endParaRPr lang="en-IN" dirty="0"/>
          </a:p>
        </p:txBody>
      </p:sp>
      <p:sp>
        <p:nvSpPr>
          <p:cNvPr id="10" name="Date Placeholder 9">
            <a:extLst>
              <a:ext uri="{FF2B5EF4-FFF2-40B4-BE49-F238E27FC236}">
                <a16:creationId xmlns:a16="http://schemas.microsoft.com/office/drawing/2014/main" id="{DBD93472-7C78-4397-8370-4B892B44BE3F}"/>
              </a:ext>
            </a:extLst>
          </p:cNvPr>
          <p:cNvSpPr>
            <a:spLocks noGrp="1"/>
          </p:cNvSpPr>
          <p:nvPr>
            <p:ph type="dt" sz="half" idx="10"/>
          </p:nvPr>
        </p:nvSpPr>
        <p:spPr/>
        <p:txBody>
          <a:bodyPr/>
          <a:lstStyle/>
          <a:p>
            <a:r>
              <a:rPr lang="en-US"/>
              <a:t>15-06-2022</a:t>
            </a:r>
            <a:endParaRPr lang="en-IN" dirty="0"/>
          </a:p>
        </p:txBody>
      </p:sp>
      <p:sp>
        <p:nvSpPr>
          <p:cNvPr id="12" name="Slide Number Placeholder 11">
            <a:extLst>
              <a:ext uri="{FF2B5EF4-FFF2-40B4-BE49-F238E27FC236}">
                <a16:creationId xmlns:a16="http://schemas.microsoft.com/office/drawing/2014/main" id="{EC538E9E-CC64-4BE3-910E-D5C56B1BD546}"/>
              </a:ext>
            </a:extLst>
          </p:cNvPr>
          <p:cNvSpPr>
            <a:spLocks noGrp="1"/>
          </p:cNvSpPr>
          <p:nvPr>
            <p:ph type="sldNum" sz="quarter" idx="12"/>
          </p:nvPr>
        </p:nvSpPr>
        <p:spPr/>
        <p:txBody>
          <a:bodyPr/>
          <a:lstStyle/>
          <a:p>
            <a:fld id="{E999BD56-464E-4C0A-87E9-946834701AFB}" type="slidenum">
              <a:rPr lang="en-IN" smtClean="0"/>
              <a:t>4</a:t>
            </a:fld>
            <a:endParaRPr lang="en-IN" dirty="0"/>
          </a:p>
        </p:txBody>
      </p:sp>
    </p:spTree>
    <p:extLst>
      <p:ext uri="{BB962C8B-B14F-4D97-AF65-F5344CB8AC3E}">
        <p14:creationId xmlns:p14="http://schemas.microsoft.com/office/powerpoint/2010/main" val="244864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69329"/>
            <a:ext cx="7620000" cy="648072"/>
          </a:xfrm>
        </p:spPr>
        <p:txBody>
          <a:bodyPr/>
          <a:lstStyle/>
          <a:p>
            <a:pPr algn="ctr"/>
            <a:r>
              <a:rPr lang="en-US" sz="3200" u="sng" dirty="0">
                <a:latin typeface="Times New Roman" panose="02020603050405020304" pitchFamily="18" charset="0"/>
                <a:cs typeface="Times New Roman" panose="02020603050405020304" pitchFamily="18" charset="0"/>
              </a:rPr>
              <a:t>Introduction</a:t>
            </a:r>
            <a:endParaRPr lang="en-IN" sz="3200"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1560" y="1828800"/>
            <a:ext cx="7416824"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Digital image producing devices such as cameras, cell phones, camcorders and scanners are nowadays popular. Images as a proof of some important facts are sometimes used as evidence in court. Meanwhile, the popularity of image manipulation software enables simple manipulation of both the contents and source information of digital images, thereby compromises the convincingness of them as evidence. Therefore, knowing the source and authenticity of the images used as evidence is important. Although embedding watermarks at the image producing stage is a solution, it is not widely implemented by manufacturers of image producing devices. Usually, digital image forensics relies only on the digital image itself. Here in this project, we address the problem of source camera identification from given images. Interested images are assumed to be captured by digital still cameras. </a:t>
            </a:r>
          </a:p>
        </p:txBody>
      </p:sp>
      <p:sp>
        <p:nvSpPr>
          <p:cNvPr id="11" name="Date Placeholder 10">
            <a:extLst>
              <a:ext uri="{FF2B5EF4-FFF2-40B4-BE49-F238E27FC236}">
                <a16:creationId xmlns:a16="http://schemas.microsoft.com/office/drawing/2014/main" id="{AC5284C4-2A3D-43B9-849E-38618E40E9B7}"/>
              </a:ext>
            </a:extLst>
          </p:cNvPr>
          <p:cNvSpPr>
            <a:spLocks noGrp="1"/>
          </p:cNvSpPr>
          <p:nvPr>
            <p:ph type="dt" sz="half" idx="10"/>
          </p:nvPr>
        </p:nvSpPr>
        <p:spPr/>
        <p:txBody>
          <a:bodyPr/>
          <a:lstStyle/>
          <a:p>
            <a:r>
              <a:rPr lang="en-US"/>
              <a:t>15-06-2022</a:t>
            </a:r>
            <a:endParaRPr lang="en-IN" dirty="0"/>
          </a:p>
        </p:txBody>
      </p:sp>
      <p:sp>
        <p:nvSpPr>
          <p:cNvPr id="13" name="Slide Number Placeholder 12">
            <a:extLst>
              <a:ext uri="{FF2B5EF4-FFF2-40B4-BE49-F238E27FC236}">
                <a16:creationId xmlns:a16="http://schemas.microsoft.com/office/drawing/2014/main" id="{FAB0D07E-BEF2-4831-A3F5-384E4B8C218A}"/>
              </a:ext>
            </a:extLst>
          </p:cNvPr>
          <p:cNvSpPr>
            <a:spLocks noGrp="1"/>
          </p:cNvSpPr>
          <p:nvPr>
            <p:ph type="sldNum" sz="quarter" idx="12"/>
          </p:nvPr>
        </p:nvSpPr>
        <p:spPr/>
        <p:txBody>
          <a:bodyPr/>
          <a:lstStyle/>
          <a:p>
            <a:fld id="{E999BD56-464E-4C0A-87E9-946834701AFB}" type="slidenum">
              <a:rPr lang="en-IN" smtClean="0"/>
              <a:t>5</a:t>
            </a:fld>
            <a:endParaRPr lang="en-IN" dirty="0"/>
          </a:p>
        </p:txBody>
      </p:sp>
    </p:spTree>
    <p:extLst>
      <p:ext uri="{BB962C8B-B14F-4D97-AF65-F5344CB8AC3E}">
        <p14:creationId xmlns:p14="http://schemas.microsoft.com/office/powerpoint/2010/main" val="16315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u="sng" dirty="0">
                <a:latin typeface="Times New Roman" panose="02020603050405020304" pitchFamily="18" charset="0"/>
                <a:cs typeface="Times New Roman" panose="02020603050405020304" pitchFamily="18" charset="0"/>
              </a:rPr>
              <a:t>What is Source Camera Identification:</a:t>
            </a:r>
          </a:p>
        </p:txBody>
      </p:sp>
      <p:sp>
        <p:nvSpPr>
          <p:cNvPr id="4" name="TextBox 3"/>
          <p:cNvSpPr txBox="1"/>
          <p:nvPr/>
        </p:nvSpPr>
        <p:spPr>
          <a:xfrm>
            <a:off x="467544" y="1484784"/>
            <a:ext cx="756084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robust and well-known way to </a:t>
            </a:r>
            <a:r>
              <a:rPr lang="en-US" b="1" dirty="0">
                <a:latin typeface="Times New Roman" panose="02020603050405020304" pitchFamily="18" charset="0"/>
                <a:cs typeface="Times New Roman" panose="02020603050405020304" pitchFamily="18" charset="0"/>
              </a:rPr>
              <a:t>identify</a:t>
            </a:r>
            <a:r>
              <a:rPr lang="en-US" dirty="0">
                <a:latin typeface="Times New Roman" panose="02020603050405020304" pitchFamily="18" charset="0"/>
                <a:cs typeface="Times New Roman" panose="02020603050405020304" pitchFamily="18" charset="0"/>
              </a:rPr>
              <a:t> the source of an image is the use of Photo Response Non-Uniformity. The ability to be able to extract the PRNU-pattern from images is both used for camera-identification (linking one or more images to a camera) and common-source identification (linking images to images).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Source camera identification </a:t>
            </a:r>
            <a:r>
              <a:rPr lang="en-US" b="1" dirty="0">
                <a:latin typeface="Times New Roman" panose="02020603050405020304" pitchFamily="18" charset="0"/>
                <a:cs typeface="Times New Roman" panose="02020603050405020304" pitchFamily="18" charset="0"/>
              </a:rPr>
              <a:t>enables forensic investigator to discover the probable source model that are employed to acquire the image under investigation</a:t>
            </a:r>
            <a:r>
              <a:rPr lang="en-US" dirty="0">
                <a:latin typeface="Times New Roman" panose="02020603050405020304" pitchFamily="18" charset="0"/>
                <a:cs typeface="Times New Roman" panose="02020603050405020304" pitchFamily="18" charset="0"/>
              </a:rPr>
              <a:t>. It is important whenever digital content is presented as a silent witness.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212CAB8-53EA-4AD4-8EFF-C1483DB8B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4329936"/>
            <a:ext cx="3091309" cy="1962214"/>
          </a:xfrm>
          <a:prstGeom prst="rect">
            <a:avLst/>
          </a:prstGeom>
        </p:spPr>
      </p:pic>
      <p:sp>
        <p:nvSpPr>
          <p:cNvPr id="10" name="Date Placeholder 9">
            <a:extLst>
              <a:ext uri="{FF2B5EF4-FFF2-40B4-BE49-F238E27FC236}">
                <a16:creationId xmlns:a16="http://schemas.microsoft.com/office/drawing/2014/main" id="{2E7745E2-C69B-43AD-A31D-0BB60DF8E69B}"/>
              </a:ext>
            </a:extLst>
          </p:cNvPr>
          <p:cNvSpPr>
            <a:spLocks noGrp="1"/>
          </p:cNvSpPr>
          <p:nvPr>
            <p:ph type="dt" sz="half" idx="10"/>
          </p:nvPr>
        </p:nvSpPr>
        <p:spPr/>
        <p:txBody>
          <a:bodyPr/>
          <a:lstStyle/>
          <a:p>
            <a:r>
              <a:rPr lang="en-US"/>
              <a:t>15-06-2022</a:t>
            </a:r>
            <a:endParaRPr lang="en-IN" dirty="0"/>
          </a:p>
        </p:txBody>
      </p:sp>
      <p:sp>
        <p:nvSpPr>
          <p:cNvPr id="12" name="Slide Number Placeholder 11">
            <a:extLst>
              <a:ext uri="{FF2B5EF4-FFF2-40B4-BE49-F238E27FC236}">
                <a16:creationId xmlns:a16="http://schemas.microsoft.com/office/drawing/2014/main" id="{12C253F2-CEFE-4DD4-AAF3-D060E30A66A3}"/>
              </a:ext>
            </a:extLst>
          </p:cNvPr>
          <p:cNvSpPr>
            <a:spLocks noGrp="1"/>
          </p:cNvSpPr>
          <p:nvPr>
            <p:ph type="sldNum" sz="quarter" idx="12"/>
          </p:nvPr>
        </p:nvSpPr>
        <p:spPr/>
        <p:txBody>
          <a:bodyPr/>
          <a:lstStyle/>
          <a:p>
            <a:fld id="{E999BD56-464E-4C0A-87E9-946834701AFB}" type="slidenum">
              <a:rPr lang="en-IN" smtClean="0"/>
              <a:t>6</a:t>
            </a:fld>
            <a:endParaRPr lang="en-IN" dirty="0"/>
          </a:p>
        </p:txBody>
      </p:sp>
    </p:spTree>
    <p:extLst>
      <p:ext uri="{BB962C8B-B14F-4D97-AF65-F5344CB8AC3E}">
        <p14:creationId xmlns:p14="http://schemas.microsoft.com/office/powerpoint/2010/main" val="86380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3886-C739-4B60-BE27-3FE5784FBB49}"/>
              </a:ext>
            </a:extLst>
          </p:cNvPr>
          <p:cNvSpPr>
            <a:spLocks noGrp="1"/>
          </p:cNvSpPr>
          <p:nvPr>
            <p:ph type="title"/>
          </p:nvPr>
        </p:nvSpPr>
        <p:spPr/>
        <p:txBody>
          <a:bodyPr/>
          <a:lstStyle/>
          <a:p>
            <a:pPr algn="ctr"/>
            <a:r>
              <a:rPr lang="en-IN" sz="3200" u="sng"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5CFC41F3-F18D-48FB-B2BB-1C90251D287E}"/>
              </a:ext>
            </a:extLst>
          </p:cNvPr>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Source camera identification aims at determining and authenticating the original sources of digital images to support forensics and get the trace of digital images.</a:t>
            </a:r>
          </a:p>
          <a:p>
            <a:pPr algn="just"/>
            <a:r>
              <a:rPr lang="en-IN" sz="1800" dirty="0">
                <a:latin typeface="Times New Roman" panose="02020603050405020304" pitchFamily="18" charset="0"/>
                <a:cs typeface="Times New Roman" panose="02020603050405020304" pitchFamily="18" charset="0"/>
              </a:rPr>
              <a:t>If the image we are interested in are captured by a digital camera, then, what is the model of the camera?</a:t>
            </a:r>
          </a:p>
          <a:p>
            <a:endParaRPr lang="en-IN" sz="2400" dirty="0"/>
          </a:p>
          <a:p>
            <a:endParaRPr lang="en-IN" dirty="0"/>
          </a:p>
        </p:txBody>
      </p:sp>
      <p:pic>
        <p:nvPicPr>
          <p:cNvPr id="5" name="Picture 4">
            <a:extLst>
              <a:ext uri="{FF2B5EF4-FFF2-40B4-BE49-F238E27FC236}">
                <a16:creationId xmlns:a16="http://schemas.microsoft.com/office/drawing/2014/main" id="{CFACE3AC-2C54-4EFC-8DEE-2CF8E7243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605" y="3645024"/>
            <a:ext cx="6181190" cy="2160240"/>
          </a:xfrm>
          <a:prstGeom prst="rect">
            <a:avLst/>
          </a:prstGeom>
        </p:spPr>
      </p:pic>
      <p:sp>
        <p:nvSpPr>
          <p:cNvPr id="6" name="Date Placeholder 5">
            <a:extLst>
              <a:ext uri="{FF2B5EF4-FFF2-40B4-BE49-F238E27FC236}">
                <a16:creationId xmlns:a16="http://schemas.microsoft.com/office/drawing/2014/main" id="{E9584669-9A36-4549-A201-4568EF7A6FA4}"/>
              </a:ext>
            </a:extLst>
          </p:cNvPr>
          <p:cNvSpPr>
            <a:spLocks noGrp="1"/>
          </p:cNvSpPr>
          <p:nvPr>
            <p:ph type="dt" sz="half" idx="10"/>
          </p:nvPr>
        </p:nvSpPr>
        <p:spPr/>
        <p:txBody>
          <a:bodyPr/>
          <a:lstStyle/>
          <a:p>
            <a:r>
              <a:rPr lang="en-US"/>
              <a:t>15-06-2022</a:t>
            </a:r>
            <a:endParaRPr lang="en-IN" dirty="0"/>
          </a:p>
        </p:txBody>
      </p:sp>
      <p:sp>
        <p:nvSpPr>
          <p:cNvPr id="8" name="Slide Number Placeholder 7">
            <a:extLst>
              <a:ext uri="{FF2B5EF4-FFF2-40B4-BE49-F238E27FC236}">
                <a16:creationId xmlns:a16="http://schemas.microsoft.com/office/drawing/2014/main" id="{4666B771-6699-47C8-A0E5-15FEDD6121A3}"/>
              </a:ext>
            </a:extLst>
          </p:cNvPr>
          <p:cNvSpPr>
            <a:spLocks noGrp="1"/>
          </p:cNvSpPr>
          <p:nvPr>
            <p:ph type="sldNum" sz="quarter" idx="12"/>
          </p:nvPr>
        </p:nvSpPr>
        <p:spPr/>
        <p:txBody>
          <a:bodyPr/>
          <a:lstStyle/>
          <a:p>
            <a:fld id="{E999BD56-464E-4C0A-87E9-946834701AFB}" type="slidenum">
              <a:rPr lang="en-IN" smtClean="0"/>
              <a:t>7</a:t>
            </a:fld>
            <a:endParaRPr lang="en-IN" dirty="0"/>
          </a:p>
        </p:txBody>
      </p:sp>
    </p:spTree>
    <p:extLst>
      <p:ext uri="{BB962C8B-B14F-4D97-AF65-F5344CB8AC3E}">
        <p14:creationId xmlns:p14="http://schemas.microsoft.com/office/powerpoint/2010/main" val="181603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sz="3200" u="sng" dirty="0">
                <a:latin typeface="Times New Roman" panose="02020603050405020304" pitchFamily="18" charset="0"/>
                <a:cs typeface="Times New Roman" panose="02020603050405020304" pitchFamily="18" charset="0"/>
              </a:rPr>
              <a:t>Imaging Pipeline of a Camera</a:t>
            </a:r>
            <a:endParaRPr lang="en-IN" sz="3200" u="sng"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76" y="1337402"/>
            <a:ext cx="7632848" cy="163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9249" y="3259991"/>
            <a:ext cx="763284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image pipeline</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video pipeline</a:t>
            </a:r>
            <a:r>
              <a:rPr lang="en-US" dirty="0">
                <a:latin typeface="Times New Roman" panose="02020603050405020304" pitchFamily="18" charset="0"/>
                <a:cs typeface="Times New Roman" panose="02020603050405020304" pitchFamily="18" charset="0"/>
              </a:rPr>
              <a:t> is the set of components commonly used between an image source (such as a camera, a scanner, or the rendering engine in a computer game), and an image renderer (such as a television set, a computer screen, a computer printer or cinema screen), or for performing any intermediate digital image processing consisting of two or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separate processing blocks.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image/video pipeline may be implemented as computer software, in a digital signal processor, on an FPGA, or as fixed-function ASIC.</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F1E0B90-C1C6-4706-95F2-34B6349A0F41}"/>
              </a:ext>
            </a:extLst>
          </p:cNvPr>
          <p:cNvSpPr>
            <a:spLocks noGrp="1"/>
          </p:cNvSpPr>
          <p:nvPr>
            <p:ph type="dt" sz="half" idx="10"/>
          </p:nvPr>
        </p:nvSpPr>
        <p:spPr/>
        <p:txBody>
          <a:bodyPr/>
          <a:lstStyle/>
          <a:p>
            <a:r>
              <a:rPr lang="en-US"/>
              <a:t>15-06-2022</a:t>
            </a:r>
            <a:endParaRPr lang="en-IN" dirty="0"/>
          </a:p>
        </p:txBody>
      </p:sp>
      <p:sp>
        <p:nvSpPr>
          <p:cNvPr id="8" name="Slide Number Placeholder 7">
            <a:extLst>
              <a:ext uri="{FF2B5EF4-FFF2-40B4-BE49-F238E27FC236}">
                <a16:creationId xmlns:a16="http://schemas.microsoft.com/office/drawing/2014/main" id="{FBD25D0A-E5C6-4A1F-BD1F-3F571A358C41}"/>
              </a:ext>
            </a:extLst>
          </p:cNvPr>
          <p:cNvSpPr>
            <a:spLocks noGrp="1"/>
          </p:cNvSpPr>
          <p:nvPr>
            <p:ph type="sldNum" sz="quarter" idx="12"/>
          </p:nvPr>
        </p:nvSpPr>
        <p:spPr/>
        <p:txBody>
          <a:bodyPr/>
          <a:lstStyle/>
          <a:p>
            <a:fld id="{E999BD56-464E-4C0A-87E9-946834701AFB}" type="slidenum">
              <a:rPr lang="en-IN" smtClean="0"/>
              <a:t>8</a:t>
            </a:fld>
            <a:endParaRPr lang="en-IN" dirty="0"/>
          </a:p>
        </p:txBody>
      </p:sp>
    </p:spTree>
    <p:extLst>
      <p:ext uri="{BB962C8B-B14F-4D97-AF65-F5344CB8AC3E}">
        <p14:creationId xmlns:p14="http://schemas.microsoft.com/office/powerpoint/2010/main" val="1859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244" y="1196752"/>
            <a:ext cx="7200800" cy="584775"/>
          </a:xfrm>
          <a:prstGeom prst="rect">
            <a:avLst/>
          </a:prstGeom>
          <a:noFill/>
        </p:spPr>
        <p:txBody>
          <a:bodyPr wrap="square" rtlCol="0">
            <a:spAutoFit/>
          </a:bodyPr>
          <a:lstStyle/>
          <a:p>
            <a:r>
              <a:rPr lang="en-IN" sz="3200" u="sng" dirty="0">
                <a:solidFill>
                  <a:schemeClr val="tx2"/>
                </a:solidFill>
                <a:latin typeface="Times New Roman" panose="02020603050405020304" pitchFamily="18" charset="0"/>
                <a:cs typeface="Times New Roman" panose="02020603050405020304" pitchFamily="18" charset="0"/>
              </a:rPr>
              <a:t>Image preprocessing</a:t>
            </a:r>
          </a:p>
        </p:txBody>
      </p:sp>
      <p:sp>
        <p:nvSpPr>
          <p:cNvPr id="3" name="TextBox 2"/>
          <p:cNvSpPr txBox="1"/>
          <p:nvPr/>
        </p:nvSpPr>
        <p:spPr>
          <a:xfrm>
            <a:off x="586244" y="1997839"/>
            <a:ext cx="74168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preprocessing is the core of this framework and is also the basis of residual image calculation in the next step. In this section, four preprocessing algorithms are considered, namely denoising, demosaicing, re-balancing, and predicting.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De-noising is used to extract the SPN noise of the image.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Demosaicing and re-balancing can capture information about the image processing algorithms by generating some sub-images.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Predicting can explore the impact of the camera imaging process on image smoothness. In the following, the four preprocessing algorithms will be described in detail.</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4C2854C-92BC-4F65-BD8F-428E0FB0177F}"/>
              </a:ext>
            </a:extLst>
          </p:cNvPr>
          <p:cNvSpPr>
            <a:spLocks noGrp="1"/>
          </p:cNvSpPr>
          <p:nvPr>
            <p:ph type="dt" sz="half" idx="10"/>
          </p:nvPr>
        </p:nvSpPr>
        <p:spPr/>
        <p:txBody>
          <a:bodyPr/>
          <a:lstStyle/>
          <a:p>
            <a:r>
              <a:rPr lang="en-US"/>
              <a:t>15-06-2022</a:t>
            </a:r>
            <a:endParaRPr lang="en-IN" dirty="0"/>
          </a:p>
        </p:txBody>
      </p:sp>
      <p:sp>
        <p:nvSpPr>
          <p:cNvPr id="9" name="Slide Number Placeholder 8">
            <a:extLst>
              <a:ext uri="{FF2B5EF4-FFF2-40B4-BE49-F238E27FC236}">
                <a16:creationId xmlns:a16="http://schemas.microsoft.com/office/drawing/2014/main" id="{54E5A1F4-1886-4783-9866-CC9633E8480F}"/>
              </a:ext>
            </a:extLst>
          </p:cNvPr>
          <p:cNvSpPr>
            <a:spLocks noGrp="1"/>
          </p:cNvSpPr>
          <p:nvPr>
            <p:ph type="sldNum" sz="quarter" idx="12"/>
          </p:nvPr>
        </p:nvSpPr>
        <p:spPr/>
        <p:txBody>
          <a:bodyPr/>
          <a:lstStyle/>
          <a:p>
            <a:fld id="{E999BD56-464E-4C0A-87E9-946834701AFB}" type="slidenum">
              <a:rPr lang="en-IN" smtClean="0"/>
              <a:t>9</a:t>
            </a:fld>
            <a:endParaRPr lang="en-IN" dirty="0"/>
          </a:p>
        </p:txBody>
      </p:sp>
    </p:spTree>
    <p:extLst>
      <p:ext uri="{BB962C8B-B14F-4D97-AF65-F5344CB8AC3E}">
        <p14:creationId xmlns:p14="http://schemas.microsoft.com/office/powerpoint/2010/main" val="1132139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2040</TotalTime>
  <Words>2960</Words>
  <Application>Microsoft Office PowerPoint</Application>
  <PresentationFormat>On-screen Show (4:3)</PresentationFormat>
  <Paragraphs>363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vt:lpstr>
      <vt:lpstr>Cambria Math</vt:lpstr>
      <vt:lpstr>Montserrat</vt:lpstr>
      <vt:lpstr>Times New Roman</vt:lpstr>
      <vt:lpstr>Wingdings</vt:lpstr>
      <vt:lpstr>Adjacency</vt:lpstr>
      <vt:lpstr>     Presentation on  </vt:lpstr>
      <vt:lpstr>PowerPoint Presentation</vt:lpstr>
      <vt:lpstr>ACKNOWLEDGEMENT</vt:lpstr>
      <vt:lpstr> Presentation Flow</vt:lpstr>
      <vt:lpstr>Introduction</vt:lpstr>
      <vt:lpstr>What is Source Camera Identification:</vt:lpstr>
      <vt:lpstr>Objective of the project:</vt:lpstr>
      <vt:lpstr>Imaging Pipeline of a Camera</vt:lpstr>
      <vt:lpstr>PowerPoint Presentation</vt:lpstr>
      <vt:lpstr>PowerPoint Presentation</vt:lpstr>
      <vt:lpstr>PowerPoint Presentation</vt:lpstr>
      <vt:lpstr>PowerPoint Presentation</vt:lpstr>
      <vt:lpstr>PowerPoint Presentation</vt:lpstr>
      <vt:lpstr>Methods of Source Camera Identification:</vt:lpstr>
      <vt:lpstr>PowerPoint Presentation</vt:lpstr>
      <vt:lpstr>PowerPoint Presentation</vt:lpstr>
      <vt:lpstr>PowerPoint Presentation</vt:lpstr>
      <vt:lpstr>Our Work:</vt:lpstr>
      <vt:lpstr>CONTD.</vt:lpstr>
      <vt:lpstr>Source Camera Identification Framework</vt:lpstr>
      <vt:lpstr>Local Binary Pattern:</vt:lpstr>
      <vt:lpstr>CONTD.</vt:lpstr>
      <vt:lpstr>Dataset for Experiments:</vt:lpstr>
      <vt:lpstr>Experimental Set up:</vt:lpstr>
      <vt:lpstr>Result Analysis:</vt:lpstr>
      <vt:lpstr>Confusion Matrix:</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Source Camera Identification Using Weighted Nuclear Norm Minimization De-Noising Filter</dc:title>
  <dc:creator>Rohan Roy</dc:creator>
  <cp:lastModifiedBy>ABHISHEK MONDAL</cp:lastModifiedBy>
  <cp:revision>34</cp:revision>
  <dcterms:created xsi:type="dcterms:W3CDTF">2022-01-02T08:43:25Z</dcterms:created>
  <dcterms:modified xsi:type="dcterms:W3CDTF">2022-06-15T06:06:27Z</dcterms:modified>
</cp:coreProperties>
</file>