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2" name="Google Shape;112;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IN"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 name="Google Shape;12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8" name="Google Shape;128;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6" name="Google Shape;136;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8: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2" name="Google Shape;15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26" name="Google Shape;26;p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2"/>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2"/>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47" name="Google Shape;47;p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7"/>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7"/>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7"/>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0"/>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
          <p:cNvSpPr/>
          <p:nvPr>
            <p:ph idx="2" type="pic"/>
          </p:nvPr>
        </p:nvSpPr>
        <p:spPr>
          <a:xfrm>
            <a:off x="15" y="0"/>
            <a:ext cx="12191985" cy="4915076"/>
          </a:xfrm>
          <a:prstGeom prst="rect">
            <a:avLst/>
          </a:prstGeom>
          <a:solidFill>
            <a:srgbClr val="D2CDB0"/>
          </a:solid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rgbClr val="3F3F3F"/>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83" name="Google Shape;83;p10"/>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
          <p:cNvSpPr/>
          <p:nvPr/>
        </p:nvSpPr>
        <p:spPr>
          <a:xfrm>
            <a:off x="15" y="6334316"/>
            <a:ext cx="12191985"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3"/>
          <p:cNvSpPr txBox="1"/>
          <p:nvPr>
            <p:ph type="ctrTitle"/>
          </p:nvPr>
        </p:nvSpPr>
        <p:spPr>
          <a:xfrm>
            <a:off x="886700" y="2632950"/>
            <a:ext cx="10058400" cy="1014000"/>
          </a:xfrm>
          <a:prstGeom prst="rect">
            <a:avLst/>
          </a:prstGeom>
          <a:noFill/>
          <a:ln>
            <a:noFill/>
          </a:ln>
        </p:spPr>
        <p:txBody>
          <a:bodyPr anchorCtr="0" anchor="b" bIns="45700" lIns="91425" spcFirstLastPara="1" rIns="91425" wrap="square" tIns="45700">
            <a:noAutofit/>
          </a:bodyPr>
          <a:lstStyle/>
          <a:p>
            <a:pPr indent="0" lvl="0" marL="0" rtl="0" algn="ctr">
              <a:lnSpc>
                <a:spcPct val="80000"/>
              </a:lnSpc>
              <a:spcBef>
                <a:spcPts val="0"/>
              </a:spcBef>
              <a:spcAft>
                <a:spcPts val="0"/>
              </a:spcAft>
              <a:buSzPts val="1400"/>
              <a:buNone/>
            </a:pPr>
            <a:r>
              <a:rPr lang="en-IN" sz="3600">
                <a:solidFill>
                  <a:srgbClr val="000000"/>
                </a:solidFill>
              </a:rPr>
              <a:t>2.9 Highway Pavement and Material </a:t>
            </a:r>
            <a:endParaRPr sz="3600">
              <a:solidFill>
                <a:srgbClr val="000000"/>
              </a:solidFill>
            </a:endParaRPr>
          </a:p>
        </p:txBody>
      </p:sp>
      <p:sp>
        <p:nvSpPr>
          <p:cNvPr id="106" name="Google Shape;106;p13"/>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2000"/>
              <a:buNone/>
            </a:pPr>
            <a:r>
              <a:rPr lang="en-IN" cap="none">
                <a:latin typeface="Times New Roman"/>
                <a:ea typeface="Times New Roman"/>
                <a:cs typeface="Times New Roman"/>
                <a:sym typeface="Times New Roman"/>
              </a:rPr>
              <a:t>Presented by: Abhishek Amathe, L/CE</a:t>
            </a:r>
            <a:endParaRPr cap="none">
              <a:latin typeface="Times New Roman"/>
              <a:ea typeface="Times New Roman"/>
              <a:cs typeface="Times New Roman"/>
              <a:sym typeface="Times New Roman"/>
            </a:endParaRPr>
          </a:p>
        </p:txBody>
      </p:sp>
      <p:pic>
        <p:nvPicPr>
          <p:cNvPr id="107" name="Google Shape;107;p13"/>
          <p:cNvPicPr preferRelativeResize="0"/>
          <p:nvPr/>
        </p:nvPicPr>
        <p:blipFill rotWithShape="1">
          <a:blip r:embed="rId3">
            <a:alphaModFix/>
          </a:blip>
          <a:srcRect b="0" l="0" r="0" t="0"/>
          <a:stretch/>
        </p:blipFill>
        <p:spPr>
          <a:xfrm>
            <a:off x="2157472" y="192672"/>
            <a:ext cx="856184" cy="743185"/>
          </a:xfrm>
          <a:prstGeom prst="ellipse">
            <a:avLst/>
          </a:prstGeom>
          <a:noFill/>
          <a:ln cap="rnd" cmpd="sng" w="63500">
            <a:solidFill>
              <a:srgbClr val="4C463C"/>
            </a:solidFill>
            <a:prstDash val="solid"/>
            <a:round/>
            <a:headEnd len="sm" w="sm" type="none"/>
            <a:tailEnd len="sm" w="sm" type="none"/>
          </a:ln>
          <a:effectLst>
            <a:outerShdw blurRad="381000" sx="-80000" rotWithShape="0" dir="5400000" dist="292100" sy="-18000">
              <a:srgbClr val="000000">
                <a:alpha val="20000"/>
              </a:srgbClr>
            </a:outerShdw>
          </a:effectLst>
        </p:spPr>
      </p:pic>
      <p:sp>
        <p:nvSpPr>
          <p:cNvPr id="108" name="Google Shape;108;p13"/>
          <p:cNvSpPr txBox="1"/>
          <p:nvPr/>
        </p:nvSpPr>
        <p:spPr>
          <a:xfrm>
            <a:off x="3355974" y="303213"/>
            <a:ext cx="7050155" cy="5222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chemeClr val="dk1"/>
                </a:solidFill>
                <a:latin typeface="Times New Roman"/>
                <a:ea typeface="Times New Roman"/>
                <a:cs typeface="Times New Roman"/>
                <a:sym typeface="Times New Roman"/>
              </a:rPr>
              <a:t>JAIN POLYTECHNIC, BELAGAVI</a:t>
            </a:r>
            <a:endParaRPr b="0" i="0" sz="1400" u="none" cap="none" strike="noStrike">
              <a:solidFill>
                <a:srgbClr val="000000"/>
              </a:solidFill>
              <a:latin typeface="Arial"/>
              <a:ea typeface="Arial"/>
              <a:cs typeface="Arial"/>
              <a:sym typeface="Arial"/>
            </a:endParaRPr>
          </a:p>
        </p:txBody>
      </p:sp>
      <p:sp>
        <p:nvSpPr>
          <p:cNvPr id="109" name="Google Shape;109;p13"/>
          <p:cNvSpPr txBox="1"/>
          <p:nvPr/>
        </p:nvSpPr>
        <p:spPr>
          <a:xfrm>
            <a:off x="2494612" y="1430338"/>
            <a:ext cx="6805800" cy="881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C00000"/>
              </a:buClr>
              <a:buSzPts val="3230"/>
              <a:buFont typeface="Times New Roman"/>
              <a:buNone/>
            </a:pPr>
            <a:r>
              <a:rPr b="0" i="0" lang="en-IN" sz="3230" u="none" cap="none" strike="noStrike">
                <a:solidFill>
                  <a:srgbClr val="C00000"/>
                </a:solidFill>
                <a:latin typeface="Times New Roman"/>
                <a:ea typeface="Times New Roman"/>
                <a:cs typeface="Times New Roman"/>
                <a:sym typeface="Times New Roman"/>
              </a:rPr>
              <a:t>15CE54T – Transportation Engineering </a:t>
            </a:r>
            <a:endParaRPr b="0" i="0" sz="3230" u="none" cap="none" strike="noStrike">
              <a:solidFill>
                <a:srgbClr val="C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4"/>
          <p:cNvSpPr txBox="1"/>
          <p:nvPr>
            <p:ph type="title"/>
          </p:nvPr>
        </p:nvSpPr>
        <p:spPr>
          <a:xfrm>
            <a:off x="930159" y="856733"/>
            <a:ext cx="9601200" cy="695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SzPts val="1400"/>
              <a:buNone/>
            </a:pPr>
            <a:r>
              <a:rPr lang="en-IN" sz="4320"/>
              <a:t>CONTENT</a:t>
            </a:r>
            <a:endParaRPr sz="4320"/>
          </a:p>
        </p:txBody>
      </p:sp>
      <p:sp>
        <p:nvSpPr>
          <p:cNvPr id="116" name="Google Shape;116;p14"/>
          <p:cNvSpPr txBox="1"/>
          <p:nvPr>
            <p:ph idx="1" type="body"/>
          </p:nvPr>
        </p:nvSpPr>
        <p:spPr>
          <a:xfrm>
            <a:off x="553887" y="1704545"/>
            <a:ext cx="9073800" cy="3740291"/>
          </a:xfrm>
          <a:prstGeom prst="rect">
            <a:avLst/>
          </a:prstGeom>
          <a:noFill/>
          <a:ln>
            <a:noFill/>
          </a:ln>
        </p:spPr>
        <p:txBody>
          <a:bodyPr anchorCtr="0" anchor="t" bIns="45700" lIns="91425" spcFirstLastPara="1" rIns="91425" wrap="square" tIns="45700">
            <a:noAutofit/>
          </a:bodyPr>
          <a:lstStyle/>
          <a:p>
            <a:pPr indent="-349250" lvl="0" marL="457200" rtl="0" algn="l">
              <a:lnSpc>
                <a:spcPct val="150000"/>
              </a:lnSpc>
              <a:spcBef>
                <a:spcPts val="0"/>
              </a:spcBef>
              <a:spcAft>
                <a:spcPts val="0"/>
              </a:spcAft>
              <a:buClr>
                <a:srgbClr val="000000"/>
              </a:buClr>
              <a:buSzPts val="1900"/>
              <a:buFont typeface="Arial"/>
              <a:buChar char="•"/>
            </a:pPr>
            <a:r>
              <a:rPr lang="en-IN" sz="2100">
                <a:solidFill>
                  <a:srgbClr val="000000"/>
                </a:solidFill>
                <a:latin typeface="Arial"/>
                <a:ea typeface="Arial"/>
                <a:cs typeface="Arial"/>
                <a:sym typeface="Arial"/>
              </a:rPr>
              <a:t>Subsurface highway drainage</a:t>
            </a:r>
            <a:endParaRPr sz="2100">
              <a:solidFill>
                <a:srgbClr val="000000"/>
              </a:solidFill>
              <a:latin typeface="Arial"/>
              <a:ea typeface="Arial"/>
              <a:cs typeface="Arial"/>
              <a:sym typeface="Arial"/>
            </a:endParaRPr>
          </a:p>
          <a:p>
            <a:pPr indent="-361950" lvl="0" marL="457200" rtl="0" algn="l">
              <a:lnSpc>
                <a:spcPct val="150000"/>
              </a:lnSpc>
              <a:spcBef>
                <a:spcPts val="0"/>
              </a:spcBef>
              <a:spcAft>
                <a:spcPts val="0"/>
              </a:spcAft>
              <a:buClr>
                <a:srgbClr val="000000"/>
              </a:buClr>
              <a:buSzPts val="2100"/>
              <a:buFont typeface="Arial"/>
              <a:buChar char="•"/>
            </a:pPr>
            <a:r>
              <a:rPr lang="en-IN" sz="2100">
                <a:solidFill>
                  <a:srgbClr val="000000"/>
                </a:solidFill>
                <a:latin typeface="Arial"/>
                <a:ea typeface="Arial"/>
                <a:cs typeface="Arial"/>
                <a:sym typeface="Arial"/>
              </a:rPr>
              <a:t>Types of </a:t>
            </a:r>
            <a:r>
              <a:rPr lang="en-IN" sz="2100">
                <a:solidFill>
                  <a:schemeClr val="dk2"/>
                </a:solidFill>
                <a:latin typeface="Arial"/>
                <a:ea typeface="Arial"/>
                <a:cs typeface="Arial"/>
                <a:sym typeface="Arial"/>
              </a:rPr>
              <a:t>subsurface highway drainage</a:t>
            </a:r>
            <a:endParaRPr sz="2100">
              <a:solidFill>
                <a:srgbClr val="000000"/>
              </a:solidFill>
              <a:latin typeface="Arial"/>
              <a:ea typeface="Arial"/>
              <a:cs typeface="Arial"/>
              <a:sym typeface="Arial"/>
            </a:endParaRPr>
          </a:p>
        </p:txBody>
      </p:sp>
      <p:sp>
        <p:nvSpPr>
          <p:cNvPr id="117" name="Google Shape;117;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400"/>
              <a:buNone/>
            </a:pPr>
            <a:r>
              <a:rPr b="0" i="0" lang="en-IN" sz="1100" u="none" cap="none" strike="noStrike">
                <a:solidFill>
                  <a:schemeClr val="dk1"/>
                </a:solidFill>
                <a:latin typeface="Cambria"/>
                <a:ea typeface="Cambria"/>
                <a:cs typeface="Cambria"/>
                <a:sym typeface="Cambria"/>
              </a:rPr>
              <a:t>Jain Polytechnic Belagavi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1000"/>
                                        <p:tgtEl>
                                          <p:spTgt spid="116">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1000"/>
                                        <p:tgtEl>
                                          <p:spTgt spid="116">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idx="4294967295" type="title"/>
          </p:nvPr>
        </p:nvSpPr>
        <p:spPr>
          <a:xfrm>
            <a:off x="0" y="268288"/>
            <a:ext cx="9601200" cy="50323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IN"/>
              <a:t>Subsurface highway drainage,</a:t>
            </a:r>
            <a:endParaRPr/>
          </a:p>
        </p:txBody>
      </p:sp>
      <p:sp>
        <p:nvSpPr>
          <p:cNvPr id="124" name="Google Shape;124;p15"/>
          <p:cNvSpPr txBox="1"/>
          <p:nvPr>
            <p:ph idx="4294967295" type="body"/>
          </p:nvPr>
        </p:nvSpPr>
        <p:spPr>
          <a:xfrm>
            <a:off x="581891" y="788988"/>
            <a:ext cx="10692534" cy="528002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The increase in moisture content of the subgrade shall decrease its strength and stability. The variation  in moisture content of  the subgrade are caused by percolation rain water, fluctuation in ground water table, capillary water etc.</a:t>
            </a:r>
            <a:endParaRPr>
              <a:solidFill>
                <a:srgbClr val="000000"/>
              </a:solidFill>
              <a:latin typeface="Arial"/>
              <a:ea typeface="Arial"/>
              <a:cs typeface="Arial"/>
              <a:sym typeface="Arial"/>
            </a:endParaRPr>
          </a:p>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The main objects of sub surface drainage is to keep the highest water table level fairly below the level of subgrade so that the subgrade and pavement layers are not subjected to excessive moisture.</a:t>
            </a:r>
            <a:endParaRPr>
              <a:solidFill>
                <a:srgbClr val="000000"/>
              </a:solidFill>
              <a:latin typeface="Arial"/>
              <a:ea typeface="Arial"/>
              <a:cs typeface="Arial"/>
              <a:sym typeface="Arial"/>
            </a:endParaRPr>
          </a:p>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Methods of providing sub-soil  or sub-surface drainage </a:t>
            </a:r>
            <a:endParaRPr>
              <a:solidFill>
                <a:srgbClr val="000000"/>
              </a:solidFill>
              <a:latin typeface="Arial"/>
              <a:ea typeface="Arial"/>
              <a:cs typeface="Arial"/>
              <a:sym typeface="Arial"/>
            </a:endParaRPr>
          </a:p>
          <a:p>
            <a:pPr indent="-342900" lvl="0" marL="457200" rtl="0" algn="just">
              <a:lnSpc>
                <a:spcPct val="90000"/>
              </a:lnSpc>
              <a:spcBef>
                <a:spcPts val="1800"/>
              </a:spcBef>
              <a:spcAft>
                <a:spcPts val="0"/>
              </a:spcAft>
              <a:buClr>
                <a:srgbClr val="000000"/>
              </a:buClr>
              <a:buSzPts val="1800"/>
              <a:buAutoNum type="arabicPeriod"/>
            </a:pPr>
            <a:r>
              <a:rPr lang="en-IN">
                <a:solidFill>
                  <a:srgbClr val="000000"/>
                </a:solidFill>
                <a:latin typeface="Arial"/>
                <a:ea typeface="Arial"/>
                <a:cs typeface="Arial"/>
                <a:sym typeface="Arial"/>
              </a:rPr>
              <a:t>Drainage in areas high water table </a:t>
            </a:r>
            <a:endParaRPr>
              <a:solidFill>
                <a:srgbClr val="000000"/>
              </a:solidFill>
              <a:latin typeface="Arial"/>
              <a:ea typeface="Arial"/>
              <a:cs typeface="Arial"/>
              <a:sym typeface="Arial"/>
            </a:endParaRPr>
          </a:p>
          <a:p>
            <a:pPr indent="-342900" lvl="0" marL="457200" rtl="0" algn="just">
              <a:lnSpc>
                <a:spcPct val="90000"/>
              </a:lnSpc>
              <a:spcBef>
                <a:spcPts val="0"/>
              </a:spcBef>
              <a:spcAft>
                <a:spcPts val="0"/>
              </a:spcAft>
              <a:buClr>
                <a:srgbClr val="000000"/>
              </a:buClr>
              <a:buSzPts val="1800"/>
              <a:buAutoNum type="arabicPeriod"/>
            </a:pPr>
            <a:r>
              <a:rPr lang="en-IN">
                <a:solidFill>
                  <a:srgbClr val="000000"/>
                </a:solidFill>
                <a:latin typeface="Arial"/>
                <a:ea typeface="Arial"/>
                <a:cs typeface="Arial"/>
                <a:sym typeface="Arial"/>
              </a:rPr>
              <a:t>Drainage to control capillary rise</a:t>
            </a:r>
            <a:endParaRPr>
              <a:solidFill>
                <a:srgbClr val="000000"/>
              </a:solidFill>
              <a:latin typeface="Arial"/>
              <a:ea typeface="Arial"/>
              <a:cs typeface="Arial"/>
              <a:sym typeface="Arial"/>
            </a:endParaRPr>
          </a:p>
          <a:p>
            <a:pPr indent="-342900" lvl="0" marL="457200" rtl="0" algn="just">
              <a:lnSpc>
                <a:spcPct val="90000"/>
              </a:lnSpc>
              <a:spcBef>
                <a:spcPts val="0"/>
              </a:spcBef>
              <a:spcAft>
                <a:spcPts val="0"/>
              </a:spcAft>
              <a:buClr>
                <a:srgbClr val="000000"/>
              </a:buClr>
              <a:buSzPts val="1800"/>
              <a:buAutoNum type="arabicPeriod"/>
            </a:pPr>
            <a:r>
              <a:rPr lang="en-IN">
                <a:solidFill>
                  <a:srgbClr val="000000"/>
                </a:solidFill>
                <a:latin typeface="Arial"/>
                <a:ea typeface="Arial"/>
                <a:cs typeface="Arial"/>
                <a:sym typeface="Arial"/>
              </a:rPr>
              <a:t>Drainage to control seepage flow </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10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1" st="1"/>
                                            </p:txEl>
                                          </p:spTgt>
                                        </p:tgtEl>
                                        <p:attrNameLst>
                                          <p:attrName>style.visibility</p:attrName>
                                        </p:attrNameLst>
                                      </p:cBhvr>
                                      <p:to>
                                        <p:strVal val="visible"/>
                                      </p:to>
                                    </p:set>
                                    <p:animEffect filter="fade" transition="in">
                                      <p:cBhvr>
                                        <p:cTn dur="1000"/>
                                        <p:tgtEl>
                                          <p:spTgt spid="1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2" st="2"/>
                                            </p:txEl>
                                          </p:spTgt>
                                        </p:tgtEl>
                                        <p:attrNameLst>
                                          <p:attrName>style.visibility</p:attrName>
                                        </p:attrNameLst>
                                      </p:cBhvr>
                                      <p:to>
                                        <p:strVal val="visible"/>
                                      </p:to>
                                    </p:set>
                                    <p:animEffect filter="fade" transition="in">
                                      <p:cBhvr>
                                        <p:cTn dur="1000"/>
                                        <p:tgtEl>
                                          <p:spTgt spid="1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3" st="3"/>
                                            </p:txEl>
                                          </p:spTgt>
                                        </p:tgtEl>
                                        <p:attrNameLst>
                                          <p:attrName>style.visibility</p:attrName>
                                        </p:attrNameLst>
                                      </p:cBhvr>
                                      <p:to>
                                        <p:strVal val="visible"/>
                                      </p:to>
                                    </p:set>
                                    <p:animEffect filter="fade" transition="in">
                                      <p:cBhvr>
                                        <p:cTn dur="1000"/>
                                        <p:tgtEl>
                                          <p:spTgt spid="1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4" st="4"/>
                                            </p:txEl>
                                          </p:spTgt>
                                        </p:tgtEl>
                                        <p:attrNameLst>
                                          <p:attrName>style.visibility</p:attrName>
                                        </p:attrNameLst>
                                      </p:cBhvr>
                                      <p:to>
                                        <p:strVal val="visible"/>
                                      </p:to>
                                    </p:set>
                                    <p:animEffect filter="fade" transition="in">
                                      <p:cBhvr>
                                        <p:cTn dur="1000"/>
                                        <p:tgtEl>
                                          <p:spTgt spid="1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5" st="5"/>
                                            </p:txEl>
                                          </p:spTgt>
                                        </p:tgtEl>
                                        <p:attrNameLst>
                                          <p:attrName>style.visibility</p:attrName>
                                        </p:attrNameLst>
                                      </p:cBhvr>
                                      <p:to>
                                        <p:strVal val="visible"/>
                                      </p:to>
                                    </p:set>
                                    <p:animEffect filter="fade" transition="in">
                                      <p:cBhvr>
                                        <p:cTn dur="1000"/>
                                        <p:tgtEl>
                                          <p:spTgt spid="12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idx="4294967295" type="title"/>
          </p:nvPr>
        </p:nvSpPr>
        <p:spPr>
          <a:xfrm>
            <a:off x="0" y="233363"/>
            <a:ext cx="9601200" cy="466725"/>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IN"/>
              <a:t>Drainage in areas high water table</a:t>
            </a:r>
            <a:endParaRPr/>
          </a:p>
        </p:txBody>
      </p:sp>
      <p:sp>
        <p:nvSpPr>
          <p:cNvPr id="131" name="Google Shape;131;p16"/>
          <p:cNvSpPr txBox="1"/>
          <p:nvPr>
            <p:ph idx="4294967295" type="body"/>
          </p:nvPr>
        </p:nvSpPr>
        <p:spPr>
          <a:xfrm>
            <a:off x="332509" y="814677"/>
            <a:ext cx="5749925" cy="5297487"/>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2000"/>
              <a:buNone/>
            </a:pPr>
            <a:r>
              <a:rPr lang="en-IN">
                <a:solidFill>
                  <a:srgbClr val="000000"/>
                </a:solidFill>
                <a:latin typeface="Arial"/>
                <a:ea typeface="Arial"/>
                <a:cs typeface="Arial"/>
                <a:sym typeface="Arial"/>
              </a:rPr>
              <a:t>If soil is relatively permeable, it may be possible to lower WT by constructing longitudinal drainage trenches with drain pipe and filter sand and top of trenches is covered with clay seal</a:t>
            </a:r>
            <a:endParaRPr>
              <a:solidFill>
                <a:srgbClr val="000000"/>
              </a:solidFill>
              <a:latin typeface="Arial"/>
              <a:ea typeface="Arial"/>
              <a:cs typeface="Arial"/>
              <a:sym typeface="Arial"/>
            </a:endParaRPr>
          </a:p>
          <a:p>
            <a:pPr indent="0" lvl="0" marL="0" rtl="0" algn="just">
              <a:lnSpc>
                <a:spcPct val="115000"/>
              </a:lnSpc>
              <a:spcBef>
                <a:spcPts val="1800"/>
              </a:spcBef>
              <a:spcAft>
                <a:spcPts val="0"/>
              </a:spcAft>
              <a:buSzPts val="2000"/>
              <a:buNone/>
            </a:pPr>
            <a:r>
              <a:rPr lang="en-IN">
                <a:solidFill>
                  <a:srgbClr val="000000"/>
                </a:solidFill>
                <a:latin typeface="Arial"/>
                <a:ea typeface="Arial"/>
                <a:cs typeface="Arial"/>
                <a:sym typeface="Arial"/>
              </a:rPr>
              <a:t>If the soil is relatively less permeable, the lowering of ground WT may not be adequate. Hence in addition to the longitudinal drains traverse drains have to be installed at suitable intervals in effectively drain off the water.</a:t>
            </a:r>
            <a:endParaRPr>
              <a:solidFill>
                <a:srgbClr val="000000"/>
              </a:solidFill>
              <a:latin typeface="Arial"/>
              <a:ea typeface="Arial"/>
              <a:cs typeface="Arial"/>
              <a:sym typeface="Arial"/>
            </a:endParaRPr>
          </a:p>
          <a:p>
            <a:pPr indent="0" lvl="0" marL="0" rtl="0" algn="just">
              <a:lnSpc>
                <a:spcPct val="115000"/>
              </a:lnSpc>
              <a:spcBef>
                <a:spcPts val="1800"/>
              </a:spcBef>
              <a:spcAft>
                <a:spcPts val="0"/>
              </a:spcAft>
              <a:buSzPts val="2000"/>
              <a:buNone/>
            </a:pPr>
            <a:r>
              <a:t/>
            </a:r>
            <a:endParaRPr/>
          </a:p>
          <a:p>
            <a:pPr indent="0" lvl="0" marL="0" rtl="0" algn="l">
              <a:lnSpc>
                <a:spcPct val="90000"/>
              </a:lnSpc>
              <a:spcBef>
                <a:spcPts val="1800"/>
              </a:spcBef>
              <a:spcAft>
                <a:spcPts val="0"/>
              </a:spcAft>
              <a:buSzPts val="2000"/>
              <a:buNone/>
            </a:pPr>
            <a:r>
              <a:t/>
            </a:r>
            <a:endParaRPr/>
          </a:p>
        </p:txBody>
      </p:sp>
      <p:pic>
        <p:nvPicPr>
          <p:cNvPr id="132" name="Google Shape;132;p16"/>
          <p:cNvPicPr preferRelativeResize="0"/>
          <p:nvPr/>
        </p:nvPicPr>
        <p:blipFill rotWithShape="1">
          <a:blip r:embed="rId3">
            <a:alphaModFix/>
          </a:blip>
          <a:srcRect b="0" l="0" r="0" t="0"/>
          <a:stretch/>
        </p:blipFill>
        <p:spPr>
          <a:xfrm>
            <a:off x="6203425" y="1119925"/>
            <a:ext cx="5871174" cy="3571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1000"/>
                                        <p:tgtEl>
                                          <p:spTgt spid="13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 calcmode="lin" valueType="num">
                                      <p:cBhvr additive="base">
                                        <p:cTn dur="1000"/>
                                        <p:tgtEl>
                                          <p:spTgt spid="131">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 calcmode="lin" valueType="num">
                                      <p:cBhvr additive="base">
                                        <p:cTn dur="1000"/>
                                        <p:tgtEl>
                                          <p:spTgt spid="131">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 calcmode="lin" valueType="num">
                                      <p:cBhvr additive="base">
                                        <p:cTn dur="1000"/>
                                        <p:tgtEl>
                                          <p:spTgt spid="131">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 calcmode="lin" valueType="num">
                                      <p:cBhvr additive="base">
                                        <p:cTn dur="1000"/>
                                        <p:tgtEl>
                                          <p:spTgt spid="131">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17"/>
          <p:cNvPicPr preferRelativeResize="0"/>
          <p:nvPr/>
        </p:nvPicPr>
        <p:blipFill rotWithShape="1">
          <a:blip r:embed="rId3">
            <a:alphaModFix/>
          </a:blip>
          <a:srcRect b="0" l="0" r="0" t="0"/>
          <a:stretch/>
        </p:blipFill>
        <p:spPr>
          <a:xfrm>
            <a:off x="6834736" y="775855"/>
            <a:ext cx="5201475" cy="5943600"/>
          </a:xfrm>
          <a:prstGeom prst="rect">
            <a:avLst/>
          </a:prstGeom>
          <a:noFill/>
          <a:ln>
            <a:noFill/>
          </a:ln>
        </p:spPr>
      </p:pic>
      <p:sp>
        <p:nvSpPr>
          <p:cNvPr id="139" name="Google Shape;139;p17"/>
          <p:cNvSpPr txBox="1"/>
          <p:nvPr>
            <p:ph idx="4294967295" type="title"/>
          </p:nvPr>
        </p:nvSpPr>
        <p:spPr>
          <a:xfrm>
            <a:off x="0" y="250825"/>
            <a:ext cx="9601200" cy="557213"/>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IN"/>
              <a:t>Drainage to control capillary rise</a:t>
            </a:r>
            <a:endParaRPr/>
          </a:p>
        </p:txBody>
      </p:sp>
      <p:sp>
        <p:nvSpPr>
          <p:cNvPr id="140" name="Google Shape;140;p17"/>
          <p:cNvSpPr txBox="1"/>
          <p:nvPr>
            <p:ph idx="4294967295" type="body"/>
          </p:nvPr>
        </p:nvSpPr>
        <p:spPr>
          <a:xfrm>
            <a:off x="387928" y="808038"/>
            <a:ext cx="6134100" cy="510063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If the water reaching the subgrade due to capillary rise is likely to be detrimental, it is possible to solve the problem by arresting the capillary rise.</a:t>
            </a:r>
            <a:endParaRPr>
              <a:solidFill>
                <a:srgbClr val="000000"/>
              </a:solidFill>
              <a:latin typeface="Arial"/>
              <a:ea typeface="Arial"/>
              <a:cs typeface="Arial"/>
              <a:sym typeface="Arial"/>
            </a:endParaRPr>
          </a:p>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 It can be done by following methods:</a:t>
            </a:r>
            <a:endParaRPr>
              <a:solidFill>
                <a:srgbClr val="000000"/>
              </a:solidFill>
              <a:latin typeface="Arial"/>
              <a:ea typeface="Arial"/>
              <a:cs typeface="Arial"/>
              <a:sym typeface="Arial"/>
            </a:endParaRPr>
          </a:p>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(a) A layer of granular materials of suitable thickness is provided during the construction of embankment, between the subgrade and the highest level of subsurface water table.</a:t>
            </a:r>
            <a:endParaRPr>
              <a:solidFill>
                <a:srgbClr val="000000"/>
              </a:solidFill>
              <a:latin typeface="Arial"/>
              <a:ea typeface="Arial"/>
              <a:cs typeface="Arial"/>
              <a:sym typeface="Arial"/>
            </a:endParaRPr>
          </a:p>
          <a:p>
            <a:pPr indent="0" lvl="0" marL="0" rtl="0" algn="just">
              <a:lnSpc>
                <a:spcPct val="90000"/>
              </a:lnSpc>
              <a:spcBef>
                <a:spcPts val="1800"/>
              </a:spcBef>
              <a:spcAft>
                <a:spcPts val="0"/>
              </a:spcAft>
              <a:buSzPts val="2000"/>
              <a:buNone/>
            </a:pPr>
            <a:r>
              <a:rPr lang="en-IN">
                <a:solidFill>
                  <a:srgbClr val="000000"/>
                </a:solidFill>
                <a:latin typeface="Arial"/>
                <a:ea typeface="Arial"/>
                <a:cs typeface="Arial"/>
                <a:sym typeface="Arial"/>
              </a:rPr>
              <a:t>(b) Alternate method is providing the capillary cut off is by inserting an impermeable or a bituminous layer in place of granular blanket.</a:t>
            </a:r>
            <a:endParaRPr>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38"/>
                                        </p:tgtEl>
                                        <p:attrNameLst>
                                          <p:attrName>style.visibility</p:attrName>
                                        </p:attrNameLst>
                                      </p:cBhvr>
                                      <p:to>
                                        <p:strVal val="visible"/>
                                      </p:to>
                                    </p:set>
                                    <p:anim calcmode="lin" valueType="num">
                                      <p:cBhvr additive="base">
                                        <p:cTn dur="1000"/>
                                        <p:tgtEl>
                                          <p:spTgt spid="13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 calcmode="lin" valueType="num">
                                      <p:cBhvr additive="base">
                                        <p:cTn dur="1000"/>
                                        <p:tgtEl>
                                          <p:spTgt spid="140">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 calcmode="lin" valueType="num">
                                      <p:cBhvr additive="base">
                                        <p:cTn dur="1000"/>
                                        <p:tgtEl>
                                          <p:spTgt spid="140">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 calcmode="lin" valueType="num">
                                      <p:cBhvr additive="base">
                                        <p:cTn dur="1000"/>
                                        <p:tgtEl>
                                          <p:spTgt spid="140">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 calcmode="lin" valueType="num">
                                      <p:cBhvr additive="base">
                                        <p:cTn dur="1000"/>
                                        <p:tgtEl>
                                          <p:spTgt spid="140">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4294967295" type="title"/>
          </p:nvPr>
        </p:nvSpPr>
        <p:spPr>
          <a:xfrm>
            <a:off x="207818" y="353793"/>
            <a:ext cx="9601200" cy="46831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SzPts val="4800"/>
              <a:buNone/>
            </a:pPr>
            <a:r>
              <a:rPr lang="en-IN"/>
              <a:t>Drainage to control seepage flow </a:t>
            </a:r>
            <a:endParaRPr/>
          </a:p>
        </p:txBody>
      </p:sp>
      <p:sp>
        <p:nvSpPr>
          <p:cNvPr id="155" name="Google Shape;155;p20"/>
          <p:cNvSpPr txBox="1"/>
          <p:nvPr>
            <p:ph idx="4294967295" type="body"/>
          </p:nvPr>
        </p:nvSpPr>
        <p:spPr>
          <a:xfrm>
            <a:off x="346364" y="676852"/>
            <a:ext cx="4738688" cy="54229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800"/>
              </a:spcBef>
              <a:spcAft>
                <a:spcPts val="0"/>
              </a:spcAft>
              <a:buSzPts val="2000"/>
              <a:buNone/>
            </a:pPr>
            <a:r>
              <a:rPr lang="en-IN">
                <a:solidFill>
                  <a:srgbClr val="000000"/>
                </a:solidFill>
                <a:latin typeface="Arial"/>
                <a:ea typeface="Arial"/>
                <a:cs typeface="Arial"/>
                <a:sym typeface="Arial"/>
              </a:rPr>
              <a:t>When the general ground as well as impervious strata below are sloping, seepage flow is likely to exist.</a:t>
            </a:r>
            <a:endParaRPr>
              <a:solidFill>
                <a:srgbClr val="000000"/>
              </a:solidFill>
              <a:latin typeface="Arial"/>
              <a:ea typeface="Arial"/>
              <a:cs typeface="Arial"/>
              <a:sym typeface="Arial"/>
            </a:endParaRPr>
          </a:p>
          <a:p>
            <a:pPr indent="0" lvl="0" marL="0" rtl="0" algn="just">
              <a:lnSpc>
                <a:spcPct val="115000"/>
              </a:lnSpc>
              <a:spcBef>
                <a:spcPts val="1800"/>
              </a:spcBef>
              <a:spcAft>
                <a:spcPts val="0"/>
              </a:spcAft>
              <a:buSzPts val="2000"/>
              <a:buNone/>
            </a:pPr>
            <a:r>
              <a:rPr lang="en-IN">
                <a:solidFill>
                  <a:srgbClr val="000000"/>
                </a:solidFill>
                <a:latin typeface="Arial"/>
                <a:ea typeface="Arial"/>
                <a:cs typeface="Arial"/>
                <a:sym typeface="Arial"/>
              </a:rPr>
              <a:t> If seepage zone is at depth less than 0.6-0.9 m from sub-grade level, longitudinal pipe drain in trench filled with filter material and clay seal may be constructed to intercept the flow.</a:t>
            </a:r>
            <a:endParaRPr>
              <a:solidFill>
                <a:srgbClr val="000000"/>
              </a:solidFill>
              <a:latin typeface="Arial"/>
              <a:ea typeface="Arial"/>
              <a:cs typeface="Arial"/>
              <a:sym typeface="Arial"/>
            </a:endParaRPr>
          </a:p>
        </p:txBody>
      </p:sp>
      <p:pic>
        <p:nvPicPr>
          <p:cNvPr id="156" name="Google Shape;156;p20"/>
          <p:cNvPicPr preferRelativeResize="0"/>
          <p:nvPr/>
        </p:nvPicPr>
        <p:blipFill rotWithShape="1">
          <a:blip r:embed="rId3">
            <a:alphaModFix/>
          </a:blip>
          <a:srcRect b="0" l="0" r="0" t="0"/>
          <a:stretch/>
        </p:blipFill>
        <p:spPr>
          <a:xfrm>
            <a:off x="5474425" y="822105"/>
            <a:ext cx="6628050" cy="424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200"/>
                                        <p:tgtEl>
                                          <p:spTgt spid="1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 calcmode="lin" valueType="num">
                                      <p:cBhvr additive="base">
                                        <p:cTn dur="1000"/>
                                        <p:tgtEl>
                                          <p:spTgt spid="1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 calcmode="lin" valueType="num">
                                      <p:cBhvr additive="base">
                                        <p:cTn dur="1000"/>
                                        <p:tgtEl>
                                          <p:spTgt spid="1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RedLineBusiness_16x9">
      <a:dk1>
        <a:srgbClr val="514A40"/>
      </a:dk1>
      <a:lt1>
        <a:srgbClr val="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een theme 2021">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