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4630400" cy="8229600"/>
  <p:notesSz cx="8229600" cy="14630400"/>
  <p:embeddedFontLst>
    <p:embeddedFont>
      <p:font typeface="Barlow"/>
      <p:regular r:id="rId12"/>
    </p:embeddedFont>
    <p:embeddedFont>
      <p:font typeface="Barlow"/>
      <p:regular r:id="rId13"/>
    </p:embeddedFont>
    <p:embeddedFont>
      <p:font typeface="Barlow"/>
      <p:regular r:id="rId14"/>
    </p:embeddedFont>
    <p:embeddedFont>
      <p:font typeface="Barlow"/>
      <p:regular r:id="rId15"/>
    </p:embeddedFont>
    <p:embeddedFont>
      <p:font typeface="Montserrat"/>
      <p:regular r:id="rId16"/>
    </p:embeddedFont>
    <p:embeddedFont>
      <p:font typeface="Montserrat"/>
      <p:regular r:id="rId17"/>
    </p:embeddedFont>
    <p:embeddedFont>
      <p:font typeface="Montserrat"/>
      <p:regular r:id="rId18"/>
    </p:embeddedFont>
    <p:embeddedFont>
      <p:font typeface="Montserrat"/>
      <p:regular r:id="rId19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openxmlformats.org/officeDocument/2006/relationships/font" Target="fonts/font1.fntdata"/><Relationship Id="rId13" Type="http://schemas.openxmlformats.org/officeDocument/2006/relationships/font" Target="fonts/font2.fntdata"/><Relationship Id="rId14" Type="http://schemas.openxmlformats.org/officeDocument/2006/relationships/font" Target="fonts/font3.fntdata"/><Relationship Id="rId15" Type="http://schemas.openxmlformats.org/officeDocument/2006/relationships/font" Target="fonts/font4.fntdata"/><Relationship Id="rId16" Type="http://schemas.openxmlformats.org/officeDocument/2006/relationships/font" Target="fonts/font5.fntdata"/><Relationship Id="rId17" Type="http://schemas.openxmlformats.org/officeDocument/2006/relationships/font" Target="fonts/font6.fntdata"/><Relationship Id="rId18" Type="http://schemas.openxmlformats.org/officeDocument/2006/relationships/font" Target="fonts/font7.fntdata"/><Relationship Id="rId19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1783556"/>
            <a:ext cx="7627382" cy="29507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Introduction to the Sales Data Analysis Project</a:t>
            </a:r>
            <a:endParaRPr lang="en-US" sz="6150" dirty="0"/>
          </a:p>
        </p:txBody>
      </p:sp>
      <p:sp>
        <p:nvSpPr>
          <p:cNvPr id="4" name="Text 1"/>
          <p:cNvSpPr/>
          <p:nvPr/>
        </p:nvSpPr>
        <p:spPr>
          <a:xfrm>
            <a:off x="6244709" y="5059204"/>
            <a:ext cx="7627382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This sales data analysis project aims to uncover key insights and trends that can help drive business growth and improve decision-making. By leveraging the power of Power BI, we'll dive deep into the data to identify opportunities and strategies for the organization.</a:t>
            </a:r>
            <a:endParaRPr lang="en-US" sz="1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063710"/>
            <a:ext cx="7501652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Data Sources and Preparation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331791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Data Sources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8309" y="3890724"/>
            <a:ext cx="4018359" cy="1733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project will utilize a variety of data sources, including sales records, customer information, and market trends. These will be consolidated and cleaned to ensure data integrity.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5312926" y="331791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Data Preparation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12926" y="3890724"/>
            <a:ext cx="4018359" cy="20802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data will be transformed, filtered, and formatted to create a cohesive and well-structured dataset. This process ensures the reliability and accuracy of the analysis.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9867543" y="331791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Data Modeling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67543" y="3890724"/>
            <a:ext cx="4018359" cy="1733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prepared data will be modeled in Power BI to establish relationships, create calculated measures, and enable advanced analytics and visualizations.</a:t>
            </a:r>
            <a:endParaRPr 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00564" y="551259"/>
            <a:ext cx="7742873" cy="13168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150"/>
              </a:lnSpc>
              <a:buNone/>
            </a:pPr>
            <a:r>
              <a:rPr lang="en-US" sz="41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Visualizations and Dashboards in Power BI</a:t>
            </a:r>
            <a:endParaRPr lang="en-US" sz="4100" dirty="0"/>
          </a:p>
        </p:txBody>
      </p:sp>
      <p:sp>
        <p:nvSpPr>
          <p:cNvPr id="4" name="Shape 1"/>
          <p:cNvSpPr/>
          <p:nvPr/>
        </p:nvSpPr>
        <p:spPr>
          <a:xfrm>
            <a:off x="989290" y="2168247"/>
            <a:ext cx="22860" cy="5510093"/>
          </a:xfrm>
          <a:prstGeom prst="roundRect">
            <a:avLst>
              <a:gd name="adj" fmla="val 788060"/>
            </a:avLst>
          </a:prstGeom>
          <a:solidFill>
            <a:srgbClr val="60646A"/>
          </a:solidFill>
          <a:ln/>
        </p:spPr>
      </p:sp>
      <p:sp>
        <p:nvSpPr>
          <p:cNvPr id="5" name="Shape 2"/>
          <p:cNvSpPr/>
          <p:nvPr/>
        </p:nvSpPr>
        <p:spPr>
          <a:xfrm>
            <a:off x="1203008" y="2607112"/>
            <a:ext cx="700564" cy="22860"/>
          </a:xfrm>
          <a:prstGeom prst="roundRect">
            <a:avLst>
              <a:gd name="adj" fmla="val 788060"/>
            </a:avLst>
          </a:prstGeom>
          <a:solidFill>
            <a:srgbClr val="60646A"/>
          </a:solidFill>
          <a:ln/>
        </p:spPr>
      </p:sp>
      <p:sp>
        <p:nvSpPr>
          <p:cNvPr id="6" name="Shape 3"/>
          <p:cNvSpPr/>
          <p:nvPr/>
        </p:nvSpPr>
        <p:spPr>
          <a:xfrm>
            <a:off x="775573" y="2393394"/>
            <a:ext cx="450294" cy="450294"/>
          </a:xfrm>
          <a:prstGeom prst="roundRect">
            <a:avLst>
              <a:gd name="adj" fmla="val 40007"/>
            </a:avLst>
          </a:prstGeom>
          <a:solidFill>
            <a:srgbClr val="282C32"/>
          </a:solidFill>
          <a:ln/>
          <a:effectLst>
            <a:outerShdw sx="100000" sy="100000" kx="0" ky="0" algn="bl" rotWithShape="0" blurRad="49530" dist="24130" dir="13500000">
              <a:srgbClr val="ffffff">
                <a:alpha val="10000"/>
              </a:srgbClr>
            </a:outerShdw>
          </a:effectLst>
        </p:spPr>
      </p:sp>
      <p:sp>
        <p:nvSpPr>
          <p:cNvPr id="7" name="Text 4"/>
          <p:cNvSpPr/>
          <p:nvPr/>
        </p:nvSpPr>
        <p:spPr>
          <a:xfrm>
            <a:off x="944761" y="2460427"/>
            <a:ext cx="111919" cy="3161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1</a:t>
            </a:r>
            <a:endParaRPr lang="en-US" sz="2450" dirty="0"/>
          </a:p>
        </p:txBody>
      </p:sp>
      <p:sp>
        <p:nvSpPr>
          <p:cNvPr id="8" name="Text 5"/>
          <p:cNvSpPr/>
          <p:nvPr/>
        </p:nvSpPr>
        <p:spPr>
          <a:xfrm>
            <a:off x="2101572" y="2368391"/>
            <a:ext cx="2633662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Exploratory Analysis</a:t>
            </a:r>
            <a:endParaRPr lang="en-US" sz="2050" dirty="0"/>
          </a:p>
        </p:txBody>
      </p:sp>
      <p:sp>
        <p:nvSpPr>
          <p:cNvPr id="9" name="Text 6"/>
          <p:cNvSpPr/>
          <p:nvPr/>
        </p:nvSpPr>
        <p:spPr>
          <a:xfrm>
            <a:off x="2101572" y="2817614"/>
            <a:ext cx="6341864" cy="6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Begin by creating a series of interactive visualizations to explore the data and identify key trends and patterns.</a:t>
            </a:r>
            <a:endParaRPr lang="en-US" sz="1550" dirty="0"/>
          </a:p>
        </p:txBody>
      </p:sp>
      <p:sp>
        <p:nvSpPr>
          <p:cNvPr id="10" name="Shape 7"/>
          <p:cNvSpPr/>
          <p:nvPr/>
        </p:nvSpPr>
        <p:spPr>
          <a:xfrm>
            <a:off x="1203008" y="4297085"/>
            <a:ext cx="700564" cy="22860"/>
          </a:xfrm>
          <a:prstGeom prst="roundRect">
            <a:avLst>
              <a:gd name="adj" fmla="val 788060"/>
            </a:avLst>
          </a:prstGeom>
          <a:solidFill>
            <a:srgbClr val="60646A"/>
          </a:solidFill>
          <a:ln/>
        </p:spPr>
      </p:sp>
      <p:sp>
        <p:nvSpPr>
          <p:cNvPr id="11" name="Shape 8"/>
          <p:cNvSpPr/>
          <p:nvPr/>
        </p:nvSpPr>
        <p:spPr>
          <a:xfrm>
            <a:off x="775573" y="4083368"/>
            <a:ext cx="450294" cy="450294"/>
          </a:xfrm>
          <a:prstGeom prst="roundRect">
            <a:avLst>
              <a:gd name="adj" fmla="val 40007"/>
            </a:avLst>
          </a:prstGeom>
          <a:solidFill>
            <a:srgbClr val="282C32"/>
          </a:solidFill>
          <a:ln/>
          <a:effectLst>
            <a:outerShdw sx="100000" sy="100000" kx="0" ky="0" algn="bl" rotWithShape="0" blurRad="49530" dist="24130" dir="13500000">
              <a:srgbClr val="ffffff">
                <a:alpha val="10000"/>
              </a:srgbClr>
            </a:outerShdw>
          </a:effectLst>
        </p:spPr>
      </p:sp>
      <p:sp>
        <p:nvSpPr>
          <p:cNvPr id="12" name="Text 9"/>
          <p:cNvSpPr/>
          <p:nvPr/>
        </p:nvSpPr>
        <p:spPr>
          <a:xfrm>
            <a:off x="912138" y="4150400"/>
            <a:ext cx="177046" cy="3161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2</a:t>
            </a:r>
            <a:endParaRPr lang="en-US" sz="2450" dirty="0"/>
          </a:p>
        </p:txBody>
      </p:sp>
      <p:sp>
        <p:nvSpPr>
          <p:cNvPr id="13" name="Text 10"/>
          <p:cNvSpPr/>
          <p:nvPr/>
        </p:nvSpPr>
        <p:spPr>
          <a:xfrm>
            <a:off x="2101572" y="4058364"/>
            <a:ext cx="2633662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Dashboard Creation</a:t>
            </a:r>
            <a:endParaRPr lang="en-US" sz="2050" dirty="0"/>
          </a:p>
        </p:txBody>
      </p:sp>
      <p:sp>
        <p:nvSpPr>
          <p:cNvPr id="14" name="Text 11"/>
          <p:cNvSpPr/>
          <p:nvPr/>
        </p:nvSpPr>
        <p:spPr>
          <a:xfrm>
            <a:off x="2101572" y="4507587"/>
            <a:ext cx="6341864" cy="9604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Consolidate the most important insights into a comprehensive dashboard, enabling stakeholders to quickly and easily interpret the data.</a:t>
            </a:r>
            <a:endParaRPr lang="en-US" sz="1550" dirty="0"/>
          </a:p>
        </p:txBody>
      </p:sp>
      <p:sp>
        <p:nvSpPr>
          <p:cNvPr id="15" name="Shape 12"/>
          <p:cNvSpPr/>
          <p:nvPr/>
        </p:nvSpPr>
        <p:spPr>
          <a:xfrm>
            <a:off x="1203008" y="6307217"/>
            <a:ext cx="700564" cy="22860"/>
          </a:xfrm>
          <a:prstGeom prst="roundRect">
            <a:avLst>
              <a:gd name="adj" fmla="val 788060"/>
            </a:avLst>
          </a:prstGeom>
          <a:solidFill>
            <a:srgbClr val="60646A"/>
          </a:solidFill>
          <a:ln/>
        </p:spPr>
      </p:sp>
      <p:sp>
        <p:nvSpPr>
          <p:cNvPr id="16" name="Shape 13"/>
          <p:cNvSpPr/>
          <p:nvPr/>
        </p:nvSpPr>
        <p:spPr>
          <a:xfrm>
            <a:off x="775573" y="6093500"/>
            <a:ext cx="450294" cy="450294"/>
          </a:xfrm>
          <a:prstGeom prst="roundRect">
            <a:avLst>
              <a:gd name="adj" fmla="val 40007"/>
            </a:avLst>
          </a:prstGeom>
          <a:solidFill>
            <a:srgbClr val="282C32"/>
          </a:solidFill>
          <a:ln/>
          <a:effectLst>
            <a:outerShdw sx="100000" sy="100000" kx="0" ky="0" algn="bl" rotWithShape="0" blurRad="49530" dist="24130" dir="13500000">
              <a:srgbClr val="ffffff">
                <a:alpha val="10000"/>
              </a:srgbClr>
            </a:outerShdw>
          </a:effectLst>
        </p:spPr>
      </p:sp>
      <p:sp>
        <p:nvSpPr>
          <p:cNvPr id="17" name="Text 14"/>
          <p:cNvSpPr/>
          <p:nvPr/>
        </p:nvSpPr>
        <p:spPr>
          <a:xfrm>
            <a:off x="915353" y="6160532"/>
            <a:ext cx="170736" cy="3161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3</a:t>
            </a:r>
            <a:endParaRPr lang="en-US" sz="2450" dirty="0"/>
          </a:p>
        </p:txBody>
      </p:sp>
      <p:sp>
        <p:nvSpPr>
          <p:cNvPr id="18" name="Text 15"/>
          <p:cNvSpPr/>
          <p:nvPr/>
        </p:nvSpPr>
        <p:spPr>
          <a:xfrm>
            <a:off x="2101572" y="6068497"/>
            <a:ext cx="3657362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Customization and Interactivity</a:t>
            </a:r>
            <a:endParaRPr lang="en-US" sz="2050" dirty="0"/>
          </a:p>
        </p:txBody>
      </p:sp>
      <p:sp>
        <p:nvSpPr>
          <p:cNvPr id="19" name="Text 16"/>
          <p:cNvSpPr/>
          <p:nvPr/>
        </p:nvSpPr>
        <p:spPr>
          <a:xfrm>
            <a:off x="2101572" y="6517719"/>
            <a:ext cx="6341864" cy="9604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Refine the dashboard with custom visuals, filters, and drill-down capabilities to allow for in-depth analysis and data exploration.</a:t>
            </a:r>
            <a:endParaRPr lang="en-US" sz="15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850940"/>
            <a:ext cx="6375678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Key Insights and Findings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58309" y="2132290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3340" dist="26670" dir="13500000">
              <a:srgbClr val="ffffff">
                <a:alpha val="1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941427" y="2204918"/>
            <a:ext cx="121087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462326" y="213229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Sales Trends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462326" y="2618423"/>
            <a:ext cx="3001447" cy="1733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Identify the best-selling products, top-performing regions, and seasonal fluctuations to guide strategic decision-making.</a:t>
            </a:r>
            <a:endParaRPr lang="en-US" sz="1700" dirty="0"/>
          </a:p>
        </p:txBody>
      </p:sp>
      <p:sp>
        <p:nvSpPr>
          <p:cNvPr id="8" name="Shape 5"/>
          <p:cNvSpPr/>
          <p:nvPr/>
        </p:nvSpPr>
        <p:spPr>
          <a:xfrm>
            <a:off x="4680347" y="2132290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3340" dist="26670" dir="13500000">
              <a:srgbClr val="ffffff">
                <a:alpha val="10000"/>
              </a:srgbClr>
            </a:outerShdw>
          </a:effectLst>
        </p:spPr>
      </p:sp>
      <p:sp>
        <p:nvSpPr>
          <p:cNvPr id="9" name="Text 6"/>
          <p:cNvSpPr/>
          <p:nvPr/>
        </p:nvSpPr>
        <p:spPr>
          <a:xfrm>
            <a:off x="4828223" y="2204918"/>
            <a:ext cx="191572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384363" y="213229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Customer Behavior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384363" y="2618423"/>
            <a:ext cx="3001447" cy="20802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Analyze customer purchasing patterns, loyalty, and demographics to tailor marketing efforts and improve customer satisfaction.</a:t>
            </a:r>
            <a:endParaRPr lang="en-US" sz="1700" dirty="0"/>
          </a:p>
        </p:txBody>
      </p:sp>
      <p:sp>
        <p:nvSpPr>
          <p:cNvPr id="12" name="Shape 9"/>
          <p:cNvSpPr/>
          <p:nvPr/>
        </p:nvSpPr>
        <p:spPr>
          <a:xfrm>
            <a:off x="758309" y="5158978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3340" dist="26670" dir="13500000">
              <a:srgbClr val="ffffff">
                <a:alpha val="10000"/>
              </a:srgbClr>
            </a:outerShdw>
          </a:effectLst>
        </p:spPr>
      </p:sp>
      <p:sp>
        <p:nvSpPr>
          <p:cNvPr id="13" name="Text 10"/>
          <p:cNvSpPr/>
          <p:nvPr/>
        </p:nvSpPr>
        <p:spPr>
          <a:xfrm>
            <a:off x="909638" y="5231606"/>
            <a:ext cx="184666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462326" y="5158978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Operational Efficiency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462326" y="5645110"/>
            <a:ext cx="3001447" cy="1733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Uncover areas for cost savings, inventory optimization, and process improvements to enhance overall business efficiency.</a:t>
            </a:r>
            <a:endParaRPr lang="en-US" sz="1700" dirty="0"/>
          </a:p>
        </p:txBody>
      </p:sp>
      <p:sp>
        <p:nvSpPr>
          <p:cNvPr id="16" name="Shape 13"/>
          <p:cNvSpPr/>
          <p:nvPr/>
        </p:nvSpPr>
        <p:spPr>
          <a:xfrm>
            <a:off x="4680347" y="5158978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3340" dist="26670" dir="13500000">
              <a:srgbClr val="ffffff">
                <a:alpha val="10000"/>
              </a:srgbClr>
            </a:outerShdw>
          </a:effectLst>
        </p:spPr>
      </p:sp>
      <p:sp>
        <p:nvSpPr>
          <p:cNvPr id="17" name="Text 14"/>
          <p:cNvSpPr/>
          <p:nvPr/>
        </p:nvSpPr>
        <p:spPr>
          <a:xfrm>
            <a:off x="4820603" y="5231606"/>
            <a:ext cx="206931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4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5384363" y="5158978"/>
            <a:ext cx="2989778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Competitive Landscape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5384363" y="5645110"/>
            <a:ext cx="3001447" cy="1733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Benchmark performance against industry peers and identify opportunities to gain a competitive edge in the market.</a:t>
            </a:r>
            <a:endParaRPr lang="en-US"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94822" y="717590"/>
            <a:ext cx="7727156" cy="13315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200"/>
              </a:lnSpc>
              <a:buNone/>
            </a:pPr>
            <a:r>
              <a:rPr lang="en-US" sz="41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Recommendations and Next Steps</a:t>
            </a:r>
            <a:endParaRPr lang="en-US" sz="4150" dirty="0"/>
          </a:p>
        </p:txBody>
      </p:sp>
      <p:sp>
        <p:nvSpPr>
          <p:cNvPr id="4" name="Shape 1"/>
          <p:cNvSpPr/>
          <p:nvPr/>
        </p:nvSpPr>
        <p:spPr>
          <a:xfrm>
            <a:off x="6194822" y="2352794"/>
            <a:ext cx="3762375" cy="2478405"/>
          </a:xfrm>
          <a:prstGeom prst="roundRect">
            <a:avLst>
              <a:gd name="adj" fmla="val 7351"/>
            </a:avLst>
          </a:prstGeom>
          <a:solidFill>
            <a:srgbClr val="282C32"/>
          </a:solidFill>
          <a:ln/>
          <a:effectLst>
            <a:outerShdw sx="100000" sy="100000" kx="0" ky="0" algn="bl" rotWithShape="0" blurRad="49530" dist="24130" dir="13500000">
              <a:srgbClr val="ffffff">
                <a:alpha val="1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6397228" y="2555200"/>
            <a:ext cx="2663309" cy="332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Actionable Insights</a:t>
            </a:r>
            <a:endParaRPr lang="en-US" sz="2050" dirty="0"/>
          </a:p>
        </p:txBody>
      </p:sp>
      <p:sp>
        <p:nvSpPr>
          <p:cNvPr id="6" name="Text 3"/>
          <p:cNvSpPr/>
          <p:nvPr/>
        </p:nvSpPr>
        <p:spPr>
          <a:xfrm>
            <a:off x="6397228" y="3009543"/>
            <a:ext cx="3357563" cy="1619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550"/>
              </a:lnSpc>
              <a:buNone/>
            </a:pPr>
            <a:r>
              <a:rPr lang="en-US" sz="15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Translate the key findings into actionable strategies and recommendations to drive tangible business improvements.</a:t>
            </a:r>
            <a:endParaRPr lang="en-US" sz="1550" dirty="0"/>
          </a:p>
        </p:txBody>
      </p:sp>
      <p:sp>
        <p:nvSpPr>
          <p:cNvPr id="7" name="Shape 4"/>
          <p:cNvSpPr/>
          <p:nvPr/>
        </p:nvSpPr>
        <p:spPr>
          <a:xfrm>
            <a:off x="10159603" y="2352794"/>
            <a:ext cx="3762375" cy="2478405"/>
          </a:xfrm>
          <a:prstGeom prst="roundRect">
            <a:avLst>
              <a:gd name="adj" fmla="val 7351"/>
            </a:avLst>
          </a:prstGeom>
          <a:solidFill>
            <a:srgbClr val="282C32"/>
          </a:solidFill>
          <a:ln/>
          <a:effectLst>
            <a:outerShdw sx="100000" sy="100000" kx="0" ky="0" algn="bl" rotWithShape="0" blurRad="49530" dist="24130" dir="13500000">
              <a:srgbClr val="ffffff">
                <a:alpha val="10000"/>
              </a:srgbClr>
            </a:outerShdw>
          </a:effectLst>
        </p:spPr>
      </p:sp>
      <p:sp>
        <p:nvSpPr>
          <p:cNvPr id="8" name="Text 5"/>
          <p:cNvSpPr/>
          <p:nvPr/>
        </p:nvSpPr>
        <p:spPr>
          <a:xfrm>
            <a:off x="10362009" y="2555200"/>
            <a:ext cx="2663309" cy="332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Continuous Monitoring</a:t>
            </a:r>
            <a:endParaRPr lang="en-US" sz="2050" dirty="0"/>
          </a:p>
        </p:txBody>
      </p:sp>
      <p:sp>
        <p:nvSpPr>
          <p:cNvPr id="9" name="Text 6"/>
          <p:cNvSpPr/>
          <p:nvPr/>
        </p:nvSpPr>
        <p:spPr>
          <a:xfrm>
            <a:off x="10362009" y="3009543"/>
            <a:ext cx="3357563" cy="1619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550"/>
              </a:lnSpc>
              <a:buNone/>
            </a:pPr>
            <a:r>
              <a:rPr lang="en-US" sz="15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Establish ongoing data monitoring and reporting processes to ensure the insights remain relevant and responsive to market changes.</a:t>
            </a:r>
            <a:endParaRPr lang="en-US" sz="1550" dirty="0"/>
          </a:p>
        </p:txBody>
      </p:sp>
      <p:sp>
        <p:nvSpPr>
          <p:cNvPr id="10" name="Shape 7"/>
          <p:cNvSpPr/>
          <p:nvPr/>
        </p:nvSpPr>
        <p:spPr>
          <a:xfrm>
            <a:off x="6194822" y="5033605"/>
            <a:ext cx="3762375" cy="2478405"/>
          </a:xfrm>
          <a:prstGeom prst="roundRect">
            <a:avLst>
              <a:gd name="adj" fmla="val 7351"/>
            </a:avLst>
          </a:prstGeom>
          <a:solidFill>
            <a:srgbClr val="282C32"/>
          </a:solidFill>
          <a:ln/>
          <a:effectLst>
            <a:outerShdw sx="100000" sy="100000" kx="0" ky="0" algn="bl" rotWithShape="0" blurRad="49530" dist="24130" dir="13500000">
              <a:srgbClr val="ffffff">
                <a:alpha val="10000"/>
              </a:srgbClr>
            </a:outerShdw>
          </a:effectLst>
        </p:spPr>
      </p:sp>
      <p:sp>
        <p:nvSpPr>
          <p:cNvPr id="11" name="Text 8"/>
          <p:cNvSpPr/>
          <p:nvPr/>
        </p:nvSpPr>
        <p:spPr>
          <a:xfrm>
            <a:off x="6397228" y="5236012"/>
            <a:ext cx="2981206" cy="332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Stakeholder Engagement</a:t>
            </a:r>
            <a:endParaRPr lang="en-US" sz="2050" dirty="0"/>
          </a:p>
        </p:txBody>
      </p:sp>
      <p:sp>
        <p:nvSpPr>
          <p:cNvPr id="12" name="Text 9"/>
          <p:cNvSpPr/>
          <p:nvPr/>
        </p:nvSpPr>
        <p:spPr>
          <a:xfrm>
            <a:off x="6397228" y="5690354"/>
            <a:ext cx="3357563" cy="1619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550"/>
              </a:lnSpc>
              <a:buNone/>
            </a:pPr>
            <a:r>
              <a:rPr lang="en-US" sz="15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Engage with key stakeholders to present the findings, gather feedback, and build a plan for implementing the recommendations.</a:t>
            </a:r>
            <a:endParaRPr lang="en-US" sz="1550" dirty="0"/>
          </a:p>
        </p:txBody>
      </p:sp>
      <p:sp>
        <p:nvSpPr>
          <p:cNvPr id="13" name="Shape 10"/>
          <p:cNvSpPr/>
          <p:nvPr/>
        </p:nvSpPr>
        <p:spPr>
          <a:xfrm>
            <a:off x="10159603" y="5033605"/>
            <a:ext cx="3762375" cy="2478405"/>
          </a:xfrm>
          <a:prstGeom prst="roundRect">
            <a:avLst>
              <a:gd name="adj" fmla="val 7351"/>
            </a:avLst>
          </a:prstGeom>
          <a:solidFill>
            <a:srgbClr val="282C32"/>
          </a:solidFill>
          <a:ln/>
          <a:effectLst>
            <a:outerShdw sx="100000" sy="100000" kx="0" ky="0" algn="bl" rotWithShape="0" blurRad="49530" dist="24130" dir="13500000">
              <a:srgbClr val="ffffff">
                <a:alpha val="10000"/>
              </a:srgbClr>
            </a:outerShdw>
          </a:effectLst>
        </p:spPr>
      </p:sp>
      <p:sp>
        <p:nvSpPr>
          <p:cNvPr id="14" name="Text 11"/>
          <p:cNvSpPr/>
          <p:nvPr/>
        </p:nvSpPr>
        <p:spPr>
          <a:xfrm>
            <a:off x="10362009" y="5236012"/>
            <a:ext cx="2663309" cy="332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Future Enhancements</a:t>
            </a:r>
            <a:endParaRPr lang="en-US" sz="2050" dirty="0"/>
          </a:p>
        </p:txBody>
      </p:sp>
      <p:sp>
        <p:nvSpPr>
          <p:cNvPr id="15" name="Text 12"/>
          <p:cNvSpPr/>
          <p:nvPr/>
        </p:nvSpPr>
        <p:spPr>
          <a:xfrm>
            <a:off x="10362009" y="5690354"/>
            <a:ext cx="3357563" cy="1619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550"/>
              </a:lnSpc>
              <a:buNone/>
            </a:pPr>
            <a:r>
              <a:rPr lang="en-US" sz="15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Identify opportunities to expand the analysis, incorporate additional data sources, and refine the Power BI dashboard over time.</a:t>
            </a:r>
            <a:endParaRPr lang="en-US" sz="15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2024-10-29T07:35:06Z</dcterms:created>
  <dcterms:modified xsi:type="dcterms:W3CDTF">2024-10-29T07:35:06Z</dcterms:modified>
</cp:coreProperties>
</file>