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1" r:id="rId3"/>
    <p:sldId id="275" r:id="rId4"/>
    <p:sldId id="266" r:id="rId5"/>
    <p:sldId id="276" r:id="rId6"/>
    <p:sldId id="287" r:id="rId7"/>
    <p:sldId id="288" r:id="rId8"/>
    <p:sldId id="289" r:id="rId9"/>
    <p:sldId id="290" r:id="rId10"/>
    <p:sldId id="277" r:id="rId11"/>
    <p:sldId id="267" r:id="rId12"/>
    <p:sldId id="280" r:id="rId13"/>
    <p:sldId id="281" r:id="rId14"/>
    <p:sldId id="283" r:id="rId15"/>
    <p:sldId id="282" r:id="rId16"/>
    <p:sldId id="284" r:id="rId17"/>
    <p:sldId id="285" r:id="rId18"/>
    <p:sldId id="286" r:id="rId19"/>
    <p:sldId id="268" r:id="rId20"/>
    <p:sldId id="262" r:id="rId21"/>
    <p:sldId id="263"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61" d="100"/>
          <a:sy n="61" d="100"/>
        </p:scale>
        <p:origin x="884" y="6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11/16/2022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48255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3066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037345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76020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004703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87595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706943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03143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394623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227695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77839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573777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65062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995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22002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67797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11/16/2022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11/16/2022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Data Analytics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Industrial Summer Training</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131089" y="402762"/>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Technology Stack</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131089" y="2061661"/>
            <a:ext cx="6487393" cy="2846670"/>
          </a:xfrm>
        </p:spPr>
        <p:txBody>
          <a:bodyPr vert="horz" lIns="91440" tIns="45720" rIns="91440" bIns="45720" rtlCol="0" anchor="t">
            <a:noAutofit/>
          </a:bodyPr>
          <a:lstStyle/>
          <a:p>
            <a:pPr algn="just">
              <a:lnSpc>
                <a:spcPct val="107000"/>
              </a:lnSpc>
              <a:spcAft>
                <a:spcPts val="800"/>
              </a:spcAft>
              <a:tabLst>
                <a:tab pos="1403350" algn="l"/>
              </a:tabLst>
            </a:pPr>
            <a:r>
              <a:rPr lang="en-IN" sz="2000" b="1" dirty="0">
                <a:effectLst/>
                <a:latin typeface="Segoe UI" panose="020B0502040204020203" pitchFamily="34" charset="0"/>
                <a:ea typeface="Calibri" panose="020F0502020204030204" pitchFamily="34" charset="0"/>
                <a:cs typeface="Segoe UI" panose="020B0502040204020203" pitchFamily="34" charset="0"/>
              </a:rPr>
              <a:t>Sql</a:t>
            </a:r>
            <a:r>
              <a:rPr lang="en-IN" sz="2000" dirty="0">
                <a:effectLst/>
                <a:latin typeface="Segoe UI" panose="020B0502040204020203" pitchFamily="34" charset="0"/>
                <a:ea typeface="Calibri" panose="020F0502020204030204" pitchFamily="34" charset="0"/>
                <a:cs typeface="Segoe UI" panose="020B0502040204020203" pitchFamily="34" charset="0"/>
              </a:rPr>
              <a:t>: This is used to match the results of our query and Mysql server is used to extract data to Power BI for analysis.</a:t>
            </a:r>
          </a:p>
          <a:p>
            <a:pPr algn="just">
              <a:lnSpc>
                <a:spcPct val="107000"/>
              </a:lnSpc>
              <a:spcAft>
                <a:spcPts val="800"/>
              </a:spcAft>
              <a:tabLst>
                <a:tab pos="1403350" algn="l"/>
              </a:tabLst>
            </a:pPr>
            <a:r>
              <a:rPr lang="en-IN" sz="2000" b="1" dirty="0">
                <a:effectLst/>
                <a:latin typeface="Segoe UI" panose="020B0502040204020203" pitchFamily="34" charset="0"/>
                <a:ea typeface="Calibri" panose="020F0502020204030204" pitchFamily="34" charset="0"/>
                <a:cs typeface="Segoe UI" panose="020B0502040204020203" pitchFamily="34" charset="0"/>
              </a:rPr>
              <a:t>Power BI</a:t>
            </a:r>
            <a:r>
              <a:rPr lang="en-IN" sz="2000" dirty="0">
                <a:effectLst/>
                <a:latin typeface="Segoe UI" panose="020B0502040204020203" pitchFamily="34" charset="0"/>
                <a:ea typeface="Calibri" panose="020F0502020204030204" pitchFamily="34" charset="0"/>
                <a:cs typeface="Segoe UI" panose="020B0502040204020203" pitchFamily="34" charset="0"/>
              </a:rPr>
              <a:t>: this is the main app we use to analyse our data.   It can be divided into three sections:</a:t>
            </a:r>
          </a:p>
          <a:p>
            <a:pPr algn="just">
              <a:lnSpc>
                <a:spcPct val="107000"/>
              </a:lnSpc>
              <a:spcAft>
                <a:spcPts val="800"/>
              </a:spcAft>
              <a:tabLst>
                <a:tab pos="1403350" algn="l"/>
              </a:tabLst>
            </a:pPr>
            <a:r>
              <a:rPr lang="en-IN" sz="2000" b="1" dirty="0">
                <a:effectLst/>
                <a:latin typeface="Segoe UI" panose="020B0502040204020203" pitchFamily="34" charset="0"/>
                <a:ea typeface="Calibri" panose="020F0502020204030204" pitchFamily="34" charset="0"/>
                <a:cs typeface="Segoe UI" panose="020B0502040204020203" pitchFamily="34" charset="0"/>
              </a:rPr>
              <a:t>DAX</a:t>
            </a:r>
            <a:r>
              <a:rPr lang="en-IN" sz="2000" dirty="0">
                <a:effectLst/>
                <a:latin typeface="Segoe UI" panose="020B0502040204020203" pitchFamily="34" charset="0"/>
                <a:ea typeface="Calibri" panose="020F0502020204030204" pitchFamily="34" charset="0"/>
                <a:cs typeface="Segoe UI" panose="020B0502040204020203" pitchFamily="34" charset="0"/>
              </a:rPr>
              <a:t>: Data Analysis Expression, Power BI uses its own language for creating calculated columns and measures used for cleaning and visulizaton.</a:t>
            </a:r>
          </a:p>
          <a:p>
            <a:pPr algn="just">
              <a:lnSpc>
                <a:spcPct val="107000"/>
              </a:lnSpc>
              <a:spcAft>
                <a:spcPts val="800"/>
              </a:spcAft>
              <a:tabLst>
                <a:tab pos="1403350" algn="l"/>
              </a:tabLst>
            </a:pPr>
            <a:endParaRPr lang="en-IN" sz="20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1028" name="Picture 4" descr="Best Marketing Tech-Stack in 2020">
            <a:extLst>
              <a:ext uri="{FF2B5EF4-FFF2-40B4-BE49-F238E27FC236}">
                <a16:creationId xmlns:a16="http://schemas.microsoft.com/office/drawing/2014/main" id="{D86B2B8D-1400-B282-7284-1FAC42804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44" y="739087"/>
            <a:ext cx="1084780" cy="79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5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131089" y="402762"/>
            <a:ext cx="5406902" cy="1469965"/>
          </a:xfrm>
        </p:spPr>
        <p:txBody>
          <a:bodyPr anchor="ctr">
            <a:normAutofit/>
          </a:bodyPr>
          <a:lstStyle/>
          <a:p>
            <a:r>
              <a:rPr lang="en-IN" sz="4400" b="1" dirty="0">
                <a:effectLst/>
                <a:latin typeface="Segoe UI" panose="020B0502040204020203" pitchFamily="34" charset="0"/>
                <a:ea typeface="Calibri" panose="020F0502020204030204" pitchFamily="34" charset="0"/>
                <a:cs typeface="Segoe UI" panose="020B0502040204020203" pitchFamily="34" charset="0"/>
              </a:rPr>
              <a:t>SQL</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2075" y="536553"/>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131089" y="2061661"/>
            <a:ext cx="6487393" cy="2846670"/>
          </a:xfrm>
        </p:spPr>
        <p:txBody>
          <a:bodyPr vert="horz" lIns="91440" tIns="45720" rIns="91440" bIns="45720" rtlCol="0" anchor="t">
            <a:noAutofit/>
          </a:bodyPr>
          <a:lstStyle/>
          <a:p>
            <a:pPr algn="just">
              <a:lnSpc>
                <a:spcPct val="107000"/>
              </a:lnSpc>
              <a:spcAft>
                <a:spcPts val="800"/>
              </a:spcAft>
              <a:tabLst>
                <a:tab pos="1403350" algn="l"/>
              </a:tabLst>
            </a:pPr>
            <a:r>
              <a:rPr lang="en-IN" sz="2000" b="1" dirty="0">
                <a:latin typeface="Segoe UI" panose="020B0502040204020203" pitchFamily="34" charset="0"/>
                <a:ea typeface="Calibri" panose="020F0502020204030204" pitchFamily="34" charset="0"/>
                <a:cs typeface="Segoe UI" panose="020B0502040204020203" pitchFamily="34" charset="0"/>
              </a:rPr>
              <a:t>Basic Commands like: </a:t>
            </a:r>
            <a:r>
              <a:rPr lang="en-IN" sz="2000" dirty="0">
                <a:latin typeface="Segoe UI" panose="020B0502040204020203" pitchFamily="34" charset="0"/>
                <a:ea typeface="Calibri" panose="020F0502020204030204" pitchFamily="34" charset="0"/>
                <a:cs typeface="Segoe UI" panose="020B0502040204020203" pitchFamily="34" charset="0"/>
              </a:rPr>
              <a:t>Select, From, In , Where , And , Or so on.</a:t>
            </a:r>
            <a:endParaRPr lang="en-IN" sz="2000"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07000"/>
              </a:lnSpc>
              <a:spcAft>
                <a:spcPts val="800"/>
              </a:spcAft>
              <a:tabLst>
                <a:tab pos="1403350" algn="l"/>
              </a:tabLst>
            </a:pPr>
            <a:r>
              <a:rPr lang="en-IN" sz="2000" b="1" dirty="0">
                <a:latin typeface="Segoe UI" panose="020B0502040204020203" pitchFamily="34" charset="0"/>
                <a:ea typeface="Calibri" panose="020F0502020204030204" pitchFamily="34" charset="0"/>
                <a:cs typeface="Segoe UI" panose="020B0502040204020203" pitchFamily="34" charset="0"/>
              </a:rPr>
              <a:t>A</a:t>
            </a:r>
            <a:r>
              <a:rPr lang="en-IN" sz="2000" b="1" dirty="0">
                <a:effectLst/>
                <a:latin typeface="Segoe UI" panose="020B0502040204020203" pitchFamily="34" charset="0"/>
                <a:ea typeface="Calibri" panose="020F0502020204030204" pitchFamily="34" charset="0"/>
                <a:cs typeface="Segoe UI" panose="020B0502040204020203" pitchFamily="34" charset="0"/>
              </a:rPr>
              <a:t>ggregate Functions</a:t>
            </a:r>
            <a:r>
              <a:rPr lang="en-IN" sz="2000" dirty="0">
                <a:effectLst/>
                <a:latin typeface="Segoe UI" panose="020B0502040204020203" pitchFamily="34" charset="0"/>
                <a:ea typeface="Calibri" panose="020F0502020204030204" pitchFamily="34" charset="0"/>
                <a:cs typeface="Segoe UI" panose="020B0502040204020203" pitchFamily="34" charset="0"/>
              </a:rPr>
              <a:t>: Count, S</a:t>
            </a:r>
            <a:r>
              <a:rPr lang="en-IN" sz="2000" dirty="0">
                <a:latin typeface="Segoe UI" panose="020B0502040204020203" pitchFamily="34" charset="0"/>
                <a:ea typeface="Calibri" panose="020F0502020204030204" pitchFamily="34" charset="0"/>
                <a:cs typeface="Segoe UI" panose="020B0502040204020203" pitchFamily="34" charset="0"/>
              </a:rPr>
              <a:t>um, Min ,Max ,Average .</a:t>
            </a:r>
            <a:endParaRPr lang="en-IN" sz="2000"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07000"/>
              </a:lnSpc>
              <a:spcAft>
                <a:spcPts val="800"/>
              </a:spcAft>
              <a:tabLst>
                <a:tab pos="1403350" algn="l"/>
              </a:tabLst>
            </a:pPr>
            <a:r>
              <a:rPr lang="en-IN" sz="2000" b="1" dirty="0">
                <a:latin typeface="Segoe UI" panose="020B0502040204020203" pitchFamily="34" charset="0"/>
                <a:ea typeface="Calibri" panose="020F0502020204030204" pitchFamily="34" charset="0"/>
                <a:cs typeface="Segoe UI" panose="020B0502040204020203" pitchFamily="34" charset="0"/>
              </a:rPr>
              <a:t>J</a:t>
            </a:r>
            <a:r>
              <a:rPr lang="en-IN" sz="2000" b="1" dirty="0">
                <a:effectLst/>
                <a:latin typeface="Segoe UI" panose="020B0502040204020203" pitchFamily="34" charset="0"/>
                <a:ea typeface="Calibri" panose="020F0502020204030204" pitchFamily="34" charset="0"/>
                <a:cs typeface="Segoe UI" panose="020B0502040204020203" pitchFamily="34" charset="0"/>
              </a:rPr>
              <a:t>oins And Unions</a:t>
            </a:r>
            <a:r>
              <a:rPr lang="en-IN" sz="2000" dirty="0">
                <a:effectLst/>
                <a:latin typeface="Segoe UI" panose="020B0502040204020203" pitchFamily="34" charset="0"/>
                <a:ea typeface="Calibri" panose="020F0502020204030204" pitchFamily="34" charset="0"/>
                <a:cs typeface="Segoe UI" panose="020B0502040204020203" pitchFamily="34" charset="0"/>
              </a:rPr>
              <a:t>: Left Join, Full Join , Right Join, Union , Union All etc.</a:t>
            </a:r>
          </a:p>
          <a:p>
            <a:pPr algn="just">
              <a:lnSpc>
                <a:spcPct val="107000"/>
              </a:lnSpc>
              <a:spcAft>
                <a:spcPts val="800"/>
              </a:spcAft>
              <a:tabLst>
                <a:tab pos="1403350" algn="l"/>
              </a:tabLst>
            </a:pPr>
            <a:endParaRPr lang="en-IN" sz="20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074" name="Picture 2" descr="Sql database icon logo design ui or ux app Vector Image">
            <a:extLst>
              <a:ext uri="{FF2B5EF4-FFF2-40B4-BE49-F238E27FC236}">
                <a16:creationId xmlns:a16="http://schemas.microsoft.com/office/drawing/2014/main" id="{108F3E77-1C6B-C7B5-3552-1D90012CAA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970"/>
          <a:stretch/>
        </p:blipFill>
        <p:spPr bwMode="auto">
          <a:xfrm>
            <a:off x="712074" y="544522"/>
            <a:ext cx="1097281" cy="108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24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039006" y="169573"/>
            <a:ext cx="8759901" cy="1325563"/>
          </a:xfrm>
        </p:spPr>
        <p:txBody>
          <a:bodyPr/>
          <a:lstStyle/>
          <a:p>
            <a:r>
              <a:rPr lang="en-IN" sz="4400" b="1" dirty="0">
                <a:effectLst/>
                <a:latin typeface="Segoe UI" panose="020B0502040204020203" pitchFamily="34" charset="0"/>
                <a:ea typeface="Calibri" panose="020F0502020204030204" pitchFamily="34" charset="0"/>
                <a:cs typeface="Segoe UI" panose="020B0502040204020203" pitchFamily="34" charset="0"/>
              </a:rPr>
              <a:t>Power BI</a:t>
            </a:r>
            <a:r>
              <a:rPr lang="en-IN" sz="4400" dirty="0">
                <a:effectLst/>
                <a:latin typeface="Segoe UI" panose="020B0502040204020203" pitchFamily="34" charset="0"/>
                <a:ea typeface="Calibri" panose="020F0502020204030204" pitchFamily="34" charset="0"/>
                <a:cs typeface="Segoe UI" panose="020B0502040204020203" pitchFamily="34" charset="0"/>
              </a:rPr>
              <a:t>:</a:t>
            </a:r>
            <a:endParaRPr lang="en-US"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pic>
        <p:nvPicPr>
          <p:cNvPr id="4" name="Picture 3" descr="A screenshot of a research paper.&#10;&#10;Description generated with very high confidence">
            <a:extLst>
              <a:ext uri="{FF2B5EF4-FFF2-40B4-BE49-F238E27FC236}">
                <a16:creationId xmlns:a16="http://schemas.microsoft.com/office/drawing/2014/main" id="{CA38661C-A76F-46FD-B34B-75411EEC7E5E}"/>
              </a:ext>
            </a:extLst>
          </p:cNvPr>
          <p:cNvPicPr>
            <a:picLocks noChangeAspect="1"/>
          </p:cNvPicPr>
          <p:nvPr/>
        </p:nvPicPr>
        <p:blipFill>
          <a:blip r:embed="rId3"/>
          <a:stretch>
            <a:fillRect/>
          </a:stretch>
        </p:blipFill>
        <p:spPr>
          <a:xfrm>
            <a:off x="1103839" y="1609970"/>
            <a:ext cx="2553761" cy="248957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2553761"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Power BI consist of three Views :</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Report View</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Data View</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Model View</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6" name="Picture 5" descr="A screenshot of a research paper.">
            <a:extLst>
              <a:ext uri="{FF2B5EF4-FFF2-40B4-BE49-F238E27FC236}">
                <a16:creationId xmlns:a16="http://schemas.microsoft.com/office/drawing/2014/main" id="{6DA968F2-5A94-4613-A504-B78257B6B052}"/>
              </a:ext>
            </a:extLst>
          </p:cNvPr>
          <p:cNvPicPr>
            <a:picLocks noChangeAspect="1"/>
          </p:cNvPicPr>
          <p:nvPr/>
        </p:nvPicPr>
        <p:blipFill>
          <a:blip r:embed="rId4"/>
          <a:stretch>
            <a:fillRect/>
          </a:stretch>
        </p:blipFill>
        <p:spPr>
          <a:xfrm>
            <a:off x="5133609" y="1609970"/>
            <a:ext cx="6667622" cy="247800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5564556-59F0-4D0A-A6CD-ADF8F4D7428B}"/>
              </a:ext>
            </a:extLst>
          </p:cNvPr>
          <p:cNvSpPr txBox="1"/>
          <p:nvPr/>
        </p:nvSpPr>
        <p:spPr>
          <a:xfrm>
            <a:off x="5297731" y="4319730"/>
            <a:ext cx="6503499" cy="64633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  These three components are where magic happens, from raw data to a great clean visualization is done.</a:t>
            </a:r>
          </a:p>
        </p:txBody>
      </p:sp>
      <p:pic>
        <p:nvPicPr>
          <p:cNvPr id="14" name="Picture 13">
            <a:extLst>
              <a:ext uri="{FF2B5EF4-FFF2-40B4-BE49-F238E27FC236}">
                <a16:creationId xmlns:a16="http://schemas.microsoft.com/office/drawing/2014/main" id="{E729AAE6-6F73-307C-7B70-B3421DDA255E}"/>
              </a:ext>
            </a:extLst>
          </p:cNvPr>
          <p:cNvPicPr>
            <a:picLocks noChangeAspect="1"/>
          </p:cNvPicPr>
          <p:nvPr/>
        </p:nvPicPr>
        <p:blipFill>
          <a:blip r:embed="rId5"/>
          <a:stretch>
            <a:fillRect/>
          </a:stretch>
        </p:blipFill>
        <p:spPr>
          <a:xfrm>
            <a:off x="5040838" y="1560837"/>
            <a:ext cx="6760392" cy="2520351"/>
          </a:xfrm>
          <a:prstGeom prst="rect">
            <a:avLst/>
          </a:prstGeom>
        </p:spPr>
      </p:pic>
      <p:pic>
        <p:nvPicPr>
          <p:cNvPr id="18" name="Picture 17">
            <a:extLst>
              <a:ext uri="{FF2B5EF4-FFF2-40B4-BE49-F238E27FC236}">
                <a16:creationId xmlns:a16="http://schemas.microsoft.com/office/drawing/2014/main" id="{98029C8B-E00E-7678-2A9D-762B870141F0}"/>
              </a:ext>
            </a:extLst>
          </p:cNvPr>
          <p:cNvPicPr>
            <a:picLocks noChangeAspect="1"/>
          </p:cNvPicPr>
          <p:nvPr/>
        </p:nvPicPr>
        <p:blipFill>
          <a:blip r:embed="rId6"/>
          <a:stretch>
            <a:fillRect/>
          </a:stretch>
        </p:blipFill>
        <p:spPr>
          <a:xfrm>
            <a:off x="1103837" y="1560825"/>
            <a:ext cx="2553761" cy="2613997"/>
          </a:xfrm>
          <a:prstGeom prst="rect">
            <a:avLst/>
          </a:prstGeom>
        </p:spPr>
      </p:pic>
      <p:pic>
        <p:nvPicPr>
          <p:cNvPr id="2050" name="Picture 2" descr="Power BI Logo, symbol, meaning, history, PNG, brand">
            <a:extLst>
              <a:ext uri="{FF2B5EF4-FFF2-40B4-BE49-F238E27FC236}">
                <a16:creationId xmlns:a16="http://schemas.microsoft.com/office/drawing/2014/main" id="{F9BA4D4C-B5B3-8CEE-6BF9-9E1EA8A753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712" r="20172" b="-3730"/>
          <a:stretch/>
        </p:blipFill>
        <p:spPr bwMode="auto">
          <a:xfrm>
            <a:off x="1079087" y="340507"/>
            <a:ext cx="830317" cy="82992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6A9B4B47-E1D9-A15B-F206-8BA406CC4D20}"/>
              </a:ext>
              <a:ext uri="{C183D7F6-B498-43B3-948B-1728B52AA6E4}">
                <adec:decorative xmlns:adec="http://schemas.microsoft.com/office/drawing/2017/decorative" val="1"/>
              </a:ext>
            </a:extLst>
          </p:cNvPr>
          <p:cNvCxnSpPr>
            <a:cxnSpLocks/>
          </p:cNvCxnSpPr>
          <p:nvPr/>
        </p:nvCxnSpPr>
        <p:spPr>
          <a:xfrm flipV="1">
            <a:off x="3811950" y="2705645"/>
            <a:ext cx="1411691" cy="2792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52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research paper.">
            <a:extLst>
              <a:ext uri="{FF2B5EF4-FFF2-40B4-BE49-F238E27FC236}">
                <a16:creationId xmlns:a16="http://schemas.microsoft.com/office/drawing/2014/main" id="{77603039-EA0B-6648-CCAD-A39F87D7AD38}"/>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8F770BE-C183-1D1A-E220-210FE14A50F3}"/>
              </a:ext>
            </a:extLst>
          </p:cNvPr>
          <p:cNvPicPr>
            <a:picLocks noChangeAspect="1"/>
          </p:cNvPicPr>
          <p:nvPr/>
        </p:nvPicPr>
        <p:blipFill>
          <a:blip r:embed="rId4"/>
          <a:stretch>
            <a:fillRect/>
          </a:stretch>
        </p:blipFill>
        <p:spPr>
          <a:xfrm>
            <a:off x="257908" y="170352"/>
            <a:ext cx="11183523" cy="4827795"/>
          </a:xfrm>
          <a:prstGeom prst="rect">
            <a:avLst/>
          </a:prstGeom>
        </p:spPr>
      </p:pic>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5083256" y="4321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3" name="TextBox 2">
            <a:extLst>
              <a:ext uri="{FF2B5EF4-FFF2-40B4-BE49-F238E27FC236}">
                <a16:creationId xmlns:a16="http://schemas.microsoft.com/office/drawing/2014/main" id="{4F08F965-B293-47B3-B684-4631A57C9685}"/>
              </a:ext>
            </a:extLst>
          </p:cNvPr>
          <p:cNvSpPr txBox="1"/>
          <p:nvPr/>
        </p:nvSpPr>
        <p:spPr>
          <a:xfrm>
            <a:off x="257908" y="5225736"/>
            <a:ext cx="8260860" cy="1206549"/>
          </a:xfrm>
          <a:prstGeom prst="rect">
            <a:avLst/>
          </a:prstGeom>
          <a:noFill/>
        </p:spPr>
        <p:txBody>
          <a:bodyPr wrap="square" rtlCol="0">
            <a:spAutoFit/>
          </a:bodyPr>
          <a:lstStyle/>
          <a:p>
            <a:pPr marL="342900" indent="-342900">
              <a:buFontTx/>
              <a:buAutoNum type="arabicPeriod" startAt="3"/>
            </a:pPr>
            <a:r>
              <a:rPr lang="en-IN" b="1" dirty="0">
                <a:latin typeface="Calibri" panose="020F0502020204030204" pitchFamily="34" charset="0"/>
                <a:ea typeface="Calibri" panose="020F0502020204030204" pitchFamily="34" charset="0"/>
                <a:cs typeface="Calibri" panose="020F0502020204030204" pitchFamily="34" charset="0"/>
              </a:rPr>
              <a:t>Data View: </a:t>
            </a:r>
            <a:r>
              <a:rPr lang="en-IN" sz="1800" dirty="0">
                <a:effectLst/>
                <a:latin typeface="Calibri" panose="020F0502020204030204" pitchFamily="34" charset="0"/>
                <a:ea typeface="Calibri" panose="020F0502020204030204" pitchFamily="34" charset="0"/>
                <a:cs typeface="Calibri" panose="020F0502020204030204" pitchFamily="34" charset="0"/>
              </a:rPr>
              <a:t>In this view we change all data according to our need, clear errored data, add new columns, change data types and anything we want with to change with tables.</a:t>
            </a:r>
            <a:endParaRPr lang="en-US" sz="1600" dirty="0">
              <a:latin typeface="Segoe UI" panose="020B0502040204020203" pitchFamily="34" charset="0"/>
              <a:cs typeface="Segoe UI" panose="020B0502040204020203" pitchFamily="34" charset="0"/>
            </a:endParaRPr>
          </a:p>
          <a:p>
            <a:pPr algn="just">
              <a:lnSpc>
                <a:spcPct val="107000"/>
              </a:lnSpc>
              <a:spcAft>
                <a:spcPts val="800"/>
              </a:spcAft>
              <a:tabLst>
                <a:tab pos="140335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4. Power Query:  We use this to perform operations on data more efficiently.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research paper.">
            <a:extLst>
              <a:ext uri="{FF2B5EF4-FFF2-40B4-BE49-F238E27FC236}">
                <a16:creationId xmlns:a16="http://schemas.microsoft.com/office/drawing/2014/main" id="{F795E70B-B268-407C-A7B8-F26AE17B7B59}"/>
              </a:ext>
            </a:extLst>
          </p:cNvPr>
          <p:cNvPicPr>
            <a:picLocks noChangeAspect="1"/>
          </p:cNvPicPr>
          <p:nvPr/>
        </p:nvPicPr>
        <p:blipFill>
          <a:blip r:embed="rId5"/>
          <a:stretch>
            <a:fillRect/>
          </a:stretch>
        </p:blipFill>
        <p:spPr>
          <a:xfrm>
            <a:off x="8834405" y="5225736"/>
            <a:ext cx="2494728" cy="134424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A995724-64B8-002D-E71D-D0B52A634041}"/>
              </a:ext>
            </a:extLst>
          </p:cNvPr>
          <p:cNvPicPr>
            <a:picLocks noChangeAspect="1"/>
          </p:cNvPicPr>
          <p:nvPr/>
        </p:nvPicPr>
        <p:blipFill>
          <a:blip r:embed="rId6"/>
          <a:stretch>
            <a:fillRect/>
          </a:stretch>
        </p:blipFill>
        <p:spPr>
          <a:xfrm>
            <a:off x="8834405" y="5225736"/>
            <a:ext cx="2494728" cy="1344247"/>
          </a:xfrm>
          <a:prstGeom prst="rect">
            <a:avLst/>
          </a:prstGeom>
        </p:spPr>
      </p:pic>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8518768" y="4886143"/>
            <a:ext cx="1412968" cy="7435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71FD909-67DD-41D1-8AC0-F79A8ED9E072}"/>
              </a:ext>
              <a:ext uri="{C183D7F6-B498-43B3-948B-1728B52AA6E4}">
                <adec:decorative xmlns:adec="http://schemas.microsoft.com/office/drawing/2017/decorative" val="1"/>
              </a:ext>
            </a:extLst>
          </p:cNvPr>
          <p:cNvSpPr/>
          <p:nvPr/>
        </p:nvSpPr>
        <p:spPr>
          <a:xfrm>
            <a:off x="8358554" y="567642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spTree>
    <p:extLst>
      <p:ext uri="{BB962C8B-B14F-4D97-AF65-F5344CB8AC3E}">
        <p14:creationId xmlns:p14="http://schemas.microsoft.com/office/powerpoint/2010/main" val="142983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research paper.">
            <a:extLst>
              <a:ext uri="{FF2B5EF4-FFF2-40B4-BE49-F238E27FC236}">
                <a16:creationId xmlns:a16="http://schemas.microsoft.com/office/drawing/2014/main" id="{77603039-EA0B-6648-CCAD-A39F87D7AD38}"/>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8F770BE-C183-1D1A-E220-210FE14A50F3}"/>
              </a:ext>
            </a:extLst>
          </p:cNvPr>
          <p:cNvPicPr>
            <a:picLocks noChangeAspect="1"/>
          </p:cNvPicPr>
          <p:nvPr/>
        </p:nvPicPr>
        <p:blipFill>
          <a:blip r:embed="rId4"/>
          <a:stretch>
            <a:fillRect/>
          </a:stretch>
        </p:blipFill>
        <p:spPr>
          <a:xfrm>
            <a:off x="257908" y="149331"/>
            <a:ext cx="11183523" cy="4827795"/>
          </a:xfrm>
          <a:prstGeom prst="rect">
            <a:avLst/>
          </a:prstGeom>
        </p:spPr>
      </p:pic>
      <p:sp>
        <p:nvSpPr>
          <p:cNvPr id="3" name="TextBox 2">
            <a:extLst>
              <a:ext uri="{FF2B5EF4-FFF2-40B4-BE49-F238E27FC236}">
                <a16:creationId xmlns:a16="http://schemas.microsoft.com/office/drawing/2014/main" id="{4F08F965-B293-47B3-B684-4631A57C9685}"/>
              </a:ext>
            </a:extLst>
          </p:cNvPr>
          <p:cNvSpPr txBox="1"/>
          <p:nvPr/>
        </p:nvSpPr>
        <p:spPr>
          <a:xfrm>
            <a:off x="257907" y="5225736"/>
            <a:ext cx="11183523" cy="1015663"/>
          </a:xfrm>
          <a:prstGeom prst="rect">
            <a:avLst/>
          </a:prstGeom>
          <a:noFill/>
        </p:spPr>
        <p:txBody>
          <a:bodyPr wrap="square" rtlCol="0">
            <a:spAutoFit/>
          </a:bodyPr>
          <a:lstStyle/>
          <a:p>
            <a:r>
              <a:rPr lang="en-US" sz="2000" b="0" i="0" dirty="0">
                <a:solidFill>
                  <a:srgbClr val="4A4A4A"/>
                </a:solidFill>
                <a:effectLst/>
                <a:latin typeface="Segoe UI" panose="020B0502040204020203" pitchFamily="34" charset="0"/>
                <a:cs typeface="Segoe UI" panose="020B0502040204020203" pitchFamily="34" charset="0"/>
              </a:rPr>
              <a:t>5. </a:t>
            </a:r>
            <a:r>
              <a:rPr lang="en-US" sz="2000" b="1" i="0" dirty="0">
                <a:solidFill>
                  <a:srgbClr val="4A4A4A"/>
                </a:solidFill>
                <a:effectLst/>
                <a:latin typeface="Segoe UI" panose="020B0502040204020203" pitchFamily="34" charset="0"/>
                <a:cs typeface="Segoe UI" panose="020B0502040204020203" pitchFamily="34" charset="0"/>
              </a:rPr>
              <a:t>Power Query </a:t>
            </a:r>
            <a:r>
              <a:rPr lang="en-US" sz="2000" b="0" i="0" dirty="0">
                <a:solidFill>
                  <a:srgbClr val="4A4A4A"/>
                </a:solidFill>
                <a:effectLst/>
                <a:latin typeface="Segoe UI" panose="020B0502040204020203" pitchFamily="34" charset="0"/>
                <a:cs typeface="Segoe UI" panose="020B0502040204020203" pitchFamily="34" charset="0"/>
              </a:rPr>
              <a:t>is Microsoft’s Data Connectivity and Data Preparation technology. It basically, enables business users to access data stored in data sources seamlessly whilst, reshaping it to fit their needs. It’s easy to use, engaging, even convenient to use for the no-code users.</a:t>
            </a:r>
            <a:endParaRPr lang="en-IN" sz="20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2" name="Picture 1">
            <a:extLst>
              <a:ext uri="{FF2B5EF4-FFF2-40B4-BE49-F238E27FC236}">
                <a16:creationId xmlns:a16="http://schemas.microsoft.com/office/drawing/2014/main" id="{842D3585-56F3-4588-8F81-CEA43A8CAB30}"/>
              </a:ext>
            </a:extLst>
          </p:cNvPr>
          <p:cNvPicPr>
            <a:picLocks noChangeAspect="1"/>
          </p:cNvPicPr>
          <p:nvPr/>
        </p:nvPicPr>
        <p:blipFill>
          <a:blip r:embed="rId5"/>
          <a:stretch>
            <a:fillRect/>
          </a:stretch>
        </p:blipFill>
        <p:spPr>
          <a:xfrm>
            <a:off x="257906" y="207557"/>
            <a:ext cx="11183523" cy="4790590"/>
          </a:xfrm>
          <a:prstGeom prst="rect">
            <a:avLst/>
          </a:prstGeom>
        </p:spPr>
      </p:pic>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5083256" y="4321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125508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research paper.">
            <a:extLst>
              <a:ext uri="{FF2B5EF4-FFF2-40B4-BE49-F238E27FC236}">
                <a16:creationId xmlns:a16="http://schemas.microsoft.com/office/drawing/2014/main" id="{77603039-EA0B-6648-CCAD-A39F87D7AD38}"/>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8F770BE-C183-1D1A-E220-210FE14A50F3}"/>
              </a:ext>
            </a:extLst>
          </p:cNvPr>
          <p:cNvPicPr>
            <a:picLocks noChangeAspect="1"/>
          </p:cNvPicPr>
          <p:nvPr/>
        </p:nvPicPr>
        <p:blipFill>
          <a:blip r:embed="rId4"/>
          <a:stretch>
            <a:fillRect/>
          </a:stretch>
        </p:blipFill>
        <p:spPr>
          <a:xfrm>
            <a:off x="257908" y="170352"/>
            <a:ext cx="11183523" cy="4827795"/>
          </a:xfrm>
          <a:prstGeom prst="rect">
            <a:avLst/>
          </a:prstGeom>
        </p:spPr>
      </p:pic>
      <p:sp>
        <p:nvSpPr>
          <p:cNvPr id="3" name="TextBox 2">
            <a:extLst>
              <a:ext uri="{FF2B5EF4-FFF2-40B4-BE49-F238E27FC236}">
                <a16:creationId xmlns:a16="http://schemas.microsoft.com/office/drawing/2014/main" id="{4F08F965-B293-47B3-B684-4631A57C9685}"/>
              </a:ext>
            </a:extLst>
          </p:cNvPr>
          <p:cNvSpPr txBox="1"/>
          <p:nvPr/>
        </p:nvSpPr>
        <p:spPr>
          <a:xfrm>
            <a:off x="257908" y="5225736"/>
            <a:ext cx="8260860" cy="1487971"/>
          </a:xfrm>
          <a:prstGeom prst="rect">
            <a:avLst/>
          </a:prstGeom>
          <a:noFill/>
        </p:spPr>
        <p:txBody>
          <a:bodyPr wrap="square" rtlCol="0">
            <a:spAutoFit/>
          </a:bodyPr>
          <a:lstStyle/>
          <a:p>
            <a:pPr algn="just">
              <a:lnSpc>
                <a:spcPct val="107000"/>
              </a:lnSpc>
              <a:spcAft>
                <a:spcPts val="800"/>
              </a:spcAft>
              <a:tabLst>
                <a:tab pos="1403350" algn="l"/>
              </a:tabLst>
            </a:pPr>
            <a:r>
              <a:rPr lang="en-IN" sz="2000" b="1" dirty="0">
                <a:effectLst/>
                <a:latin typeface="Segoe UI" panose="020B0502040204020203" pitchFamily="34" charset="0"/>
                <a:ea typeface="Calibri" panose="020F0502020204030204" pitchFamily="34" charset="0"/>
                <a:cs typeface="Segoe UI" panose="020B0502040204020203" pitchFamily="34" charset="0"/>
              </a:rPr>
              <a:t>6. Model view: </a:t>
            </a:r>
            <a:r>
              <a:rPr lang="en-IN" sz="2000" dirty="0">
                <a:effectLst/>
                <a:latin typeface="Segoe UI" panose="020B0502040204020203" pitchFamily="34" charset="0"/>
                <a:ea typeface="Calibri" panose="020F0502020204030204" pitchFamily="34" charset="0"/>
                <a:cs typeface="Segoe UI" panose="020B0502040204020203" pitchFamily="34" charset="0"/>
              </a:rPr>
              <a:t>Once we have data structured according to our needs we can create relationships and hierarchy between data.</a:t>
            </a:r>
          </a:p>
          <a:p>
            <a:pPr marL="342900" lvl="0" indent="-342900" algn="just">
              <a:lnSpc>
                <a:spcPct val="107000"/>
              </a:lnSpc>
              <a:buFont typeface="Symbol" panose="05050102010706020507" pitchFamily="18" charset="2"/>
              <a:buChar char=""/>
              <a:tabLst>
                <a:tab pos="1403350" algn="l"/>
              </a:tabLst>
            </a:pPr>
            <a:r>
              <a:rPr lang="en-IN" sz="2000" dirty="0">
                <a:effectLst/>
                <a:latin typeface="Segoe UI" panose="020B0502040204020203" pitchFamily="34" charset="0"/>
                <a:ea typeface="Calibri" panose="020F0502020204030204" pitchFamily="34" charset="0"/>
                <a:cs typeface="Segoe UI" panose="020B0502040204020203" pitchFamily="34" charset="0"/>
              </a:rPr>
              <a:t>One to one</a:t>
            </a:r>
          </a:p>
          <a:p>
            <a:pPr marL="342900" lvl="0" indent="-342900" algn="just">
              <a:lnSpc>
                <a:spcPct val="107000"/>
              </a:lnSpc>
              <a:spcAft>
                <a:spcPts val="800"/>
              </a:spcAft>
              <a:buFont typeface="Symbol" panose="05050102010706020507" pitchFamily="18" charset="2"/>
              <a:buChar char=""/>
              <a:tabLst>
                <a:tab pos="1403350" algn="l"/>
              </a:tabLst>
            </a:pPr>
            <a:r>
              <a:rPr lang="en-IN" sz="2000" dirty="0">
                <a:effectLst/>
                <a:latin typeface="Segoe UI" panose="020B0502040204020203" pitchFamily="34" charset="0"/>
                <a:ea typeface="Calibri" panose="020F0502020204030204" pitchFamily="34" charset="0"/>
                <a:cs typeface="Segoe UI" panose="020B0502040204020203" pitchFamily="34" charset="0"/>
              </a:rPr>
              <a:t>One to many and so on.</a:t>
            </a:r>
          </a:p>
        </p:txBody>
      </p:sp>
      <p:pic>
        <p:nvPicPr>
          <p:cNvPr id="4" name="Picture 3" descr="A screenshot of a research paper.">
            <a:extLst>
              <a:ext uri="{FF2B5EF4-FFF2-40B4-BE49-F238E27FC236}">
                <a16:creationId xmlns:a16="http://schemas.microsoft.com/office/drawing/2014/main" id="{F795E70B-B268-407C-A7B8-F26AE17B7B59}"/>
              </a:ext>
            </a:extLst>
          </p:cNvPr>
          <p:cNvPicPr>
            <a:picLocks noChangeAspect="1"/>
          </p:cNvPicPr>
          <p:nvPr/>
        </p:nvPicPr>
        <p:blipFill>
          <a:blip r:embed="rId5"/>
          <a:stretch>
            <a:fillRect/>
          </a:stretch>
        </p:blipFill>
        <p:spPr>
          <a:xfrm>
            <a:off x="8834405" y="5225736"/>
            <a:ext cx="2494728" cy="134424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A995724-64B8-002D-E71D-D0B52A634041}"/>
              </a:ext>
            </a:extLst>
          </p:cNvPr>
          <p:cNvPicPr>
            <a:picLocks noChangeAspect="1"/>
          </p:cNvPicPr>
          <p:nvPr/>
        </p:nvPicPr>
        <p:blipFill>
          <a:blip r:embed="rId6"/>
          <a:stretch>
            <a:fillRect/>
          </a:stretch>
        </p:blipFill>
        <p:spPr>
          <a:xfrm>
            <a:off x="8834405" y="5225736"/>
            <a:ext cx="2494728" cy="1344247"/>
          </a:xfrm>
          <a:prstGeom prst="rect">
            <a:avLst/>
          </a:prstGeom>
        </p:spPr>
      </p:pic>
      <p:pic>
        <p:nvPicPr>
          <p:cNvPr id="2" name="Picture 1">
            <a:extLst>
              <a:ext uri="{FF2B5EF4-FFF2-40B4-BE49-F238E27FC236}">
                <a16:creationId xmlns:a16="http://schemas.microsoft.com/office/drawing/2014/main" id="{A4C87DBE-20E1-5501-5CF0-541911FE7B7B}"/>
              </a:ext>
            </a:extLst>
          </p:cNvPr>
          <p:cNvPicPr>
            <a:picLocks noChangeAspect="1"/>
          </p:cNvPicPr>
          <p:nvPr/>
        </p:nvPicPr>
        <p:blipFill>
          <a:blip r:embed="rId7"/>
          <a:stretch>
            <a:fillRect/>
          </a:stretch>
        </p:blipFill>
        <p:spPr>
          <a:xfrm>
            <a:off x="257908" y="170352"/>
            <a:ext cx="11183522" cy="4827795"/>
          </a:xfrm>
          <a:prstGeom prst="rect">
            <a:avLst/>
          </a:prstGeom>
        </p:spPr>
      </p:pic>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5083256" y="4321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7</a:t>
            </a:r>
          </a:p>
        </p:txBody>
      </p:sp>
      <p:pic>
        <p:nvPicPr>
          <p:cNvPr id="12" name="Picture 11">
            <a:extLst>
              <a:ext uri="{FF2B5EF4-FFF2-40B4-BE49-F238E27FC236}">
                <a16:creationId xmlns:a16="http://schemas.microsoft.com/office/drawing/2014/main" id="{B08B3053-F93F-741A-DB6C-94D4298F6A99}"/>
              </a:ext>
            </a:extLst>
          </p:cNvPr>
          <p:cNvPicPr>
            <a:picLocks noChangeAspect="1"/>
          </p:cNvPicPr>
          <p:nvPr/>
        </p:nvPicPr>
        <p:blipFill rotWithShape="1">
          <a:blip r:embed="rId8"/>
          <a:srcRect t="12688"/>
          <a:stretch/>
        </p:blipFill>
        <p:spPr>
          <a:xfrm>
            <a:off x="8834405" y="5225736"/>
            <a:ext cx="2494728" cy="1344247"/>
          </a:xfrm>
          <a:prstGeom prst="rect">
            <a:avLst/>
          </a:prstGeom>
        </p:spPr>
      </p:pic>
      <p:sp>
        <p:nvSpPr>
          <p:cNvPr id="8" name="Oval 7">
            <a:extLst>
              <a:ext uri="{FF2B5EF4-FFF2-40B4-BE49-F238E27FC236}">
                <a16:creationId xmlns:a16="http://schemas.microsoft.com/office/drawing/2014/main" id="{771FD909-67DD-41D1-8AC0-F79A8ED9E072}"/>
              </a:ext>
              <a:ext uri="{C183D7F6-B498-43B3-948B-1728B52AA6E4}">
                <adec:decorative xmlns:adec="http://schemas.microsoft.com/office/drawing/2017/decorative" val="1"/>
              </a:ext>
            </a:extLst>
          </p:cNvPr>
          <p:cNvSpPr/>
          <p:nvPr/>
        </p:nvSpPr>
        <p:spPr>
          <a:xfrm>
            <a:off x="11058616" y="557725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6</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flipH="1" flipV="1">
            <a:off x="7935310" y="4894144"/>
            <a:ext cx="1030014" cy="12590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00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research paper.">
            <a:extLst>
              <a:ext uri="{FF2B5EF4-FFF2-40B4-BE49-F238E27FC236}">
                <a16:creationId xmlns:a16="http://schemas.microsoft.com/office/drawing/2014/main" id="{77603039-EA0B-6648-CCAD-A39F87D7AD38}"/>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8F770BE-C183-1D1A-E220-210FE14A50F3}"/>
              </a:ext>
            </a:extLst>
          </p:cNvPr>
          <p:cNvPicPr>
            <a:picLocks noChangeAspect="1"/>
          </p:cNvPicPr>
          <p:nvPr/>
        </p:nvPicPr>
        <p:blipFill>
          <a:blip r:embed="rId4"/>
          <a:stretch>
            <a:fillRect/>
          </a:stretch>
        </p:blipFill>
        <p:spPr>
          <a:xfrm>
            <a:off x="257908" y="170352"/>
            <a:ext cx="11183523" cy="4827795"/>
          </a:xfrm>
          <a:prstGeom prst="rect">
            <a:avLst/>
          </a:prstGeom>
        </p:spPr>
      </p:pic>
      <p:sp>
        <p:nvSpPr>
          <p:cNvPr id="3" name="TextBox 2">
            <a:extLst>
              <a:ext uri="{FF2B5EF4-FFF2-40B4-BE49-F238E27FC236}">
                <a16:creationId xmlns:a16="http://schemas.microsoft.com/office/drawing/2014/main" id="{4F08F965-B293-47B3-B684-4631A57C9685}"/>
              </a:ext>
            </a:extLst>
          </p:cNvPr>
          <p:cNvSpPr txBox="1"/>
          <p:nvPr/>
        </p:nvSpPr>
        <p:spPr>
          <a:xfrm>
            <a:off x="257908" y="5225736"/>
            <a:ext cx="8260860" cy="1487971"/>
          </a:xfrm>
          <a:prstGeom prst="rect">
            <a:avLst/>
          </a:prstGeom>
          <a:noFill/>
        </p:spPr>
        <p:txBody>
          <a:bodyPr wrap="square" rtlCol="0">
            <a:spAutoFit/>
          </a:bodyPr>
          <a:lstStyle/>
          <a:p>
            <a:pPr algn="just">
              <a:lnSpc>
                <a:spcPct val="107000"/>
              </a:lnSpc>
              <a:spcAft>
                <a:spcPts val="800"/>
              </a:spcAft>
              <a:tabLst>
                <a:tab pos="1403350" algn="l"/>
              </a:tabLst>
            </a:pPr>
            <a:r>
              <a:rPr lang="en-IN" sz="2000" b="1" dirty="0">
                <a:effectLst/>
                <a:latin typeface="Segoe UI" panose="020B0502040204020203" pitchFamily="34" charset="0"/>
                <a:ea typeface="Calibri" panose="020F0502020204030204" pitchFamily="34" charset="0"/>
                <a:cs typeface="Segoe UI" panose="020B0502040204020203" pitchFamily="34" charset="0"/>
              </a:rPr>
              <a:t>6. Model view: </a:t>
            </a:r>
            <a:r>
              <a:rPr lang="en-IN" sz="2000" dirty="0">
                <a:effectLst/>
                <a:latin typeface="Segoe UI" panose="020B0502040204020203" pitchFamily="34" charset="0"/>
                <a:ea typeface="Calibri" panose="020F0502020204030204" pitchFamily="34" charset="0"/>
                <a:cs typeface="Segoe UI" panose="020B0502040204020203" pitchFamily="34" charset="0"/>
              </a:rPr>
              <a:t>Once we have data structured according to our needs we can create relationships and hierarchy between data.</a:t>
            </a:r>
          </a:p>
          <a:p>
            <a:pPr marL="342900" lvl="0" indent="-342900" algn="just">
              <a:lnSpc>
                <a:spcPct val="107000"/>
              </a:lnSpc>
              <a:buFont typeface="Symbol" panose="05050102010706020507" pitchFamily="18" charset="2"/>
              <a:buChar char=""/>
              <a:tabLst>
                <a:tab pos="1403350" algn="l"/>
              </a:tabLst>
            </a:pPr>
            <a:r>
              <a:rPr lang="en-IN" sz="2000" dirty="0">
                <a:effectLst/>
                <a:latin typeface="Segoe UI" panose="020B0502040204020203" pitchFamily="34" charset="0"/>
                <a:ea typeface="Calibri" panose="020F0502020204030204" pitchFamily="34" charset="0"/>
                <a:cs typeface="Segoe UI" panose="020B0502040204020203" pitchFamily="34" charset="0"/>
              </a:rPr>
              <a:t>One to one</a:t>
            </a:r>
          </a:p>
          <a:p>
            <a:pPr marL="342900" lvl="0" indent="-342900" algn="just">
              <a:lnSpc>
                <a:spcPct val="107000"/>
              </a:lnSpc>
              <a:spcAft>
                <a:spcPts val="800"/>
              </a:spcAft>
              <a:buFont typeface="Symbol" panose="05050102010706020507" pitchFamily="18" charset="2"/>
              <a:buChar char=""/>
              <a:tabLst>
                <a:tab pos="1403350" algn="l"/>
              </a:tabLst>
            </a:pPr>
            <a:r>
              <a:rPr lang="en-IN" sz="2000" dirty="0">
                <a:effectLst/>
                <a:latin typeface="Segoe UI" panose="020B0502040204020203" pitchFamily="34" charset="0"/>
                <a:ea typeface="Calibri" panose="020F0502020204030204" pitchFamily="34" charset="0"/>
                <a:cs typeface="Segoe UI" panose="020B0502040204020203" pitchFamily="34" charset="0"/>
              </a:rPr>
              <a:t>One to many and so on.</a:t>
            </a:r>
          </a:p>
        </p:txBody>
      </p:sp>
      <p:pic>
        <p:nvPicPr>
          <p:cNvPr id="4" name="Picture 3" descr="A screenshot of a research paper.">
            <a:extLst>
              <a:ext uri="{FF2B5EF4-FFF2-40B4-BE49-F238E27FC236}">
                <a16:creationId xmlns:a16="http://schemas.microsoft.com/office/drawing/2014/main" id="{F795E70B-B268-407C-A7B8-F26AE17B7B59}"/>
              </a:ext>
            </a:extLst>
          </p:cNvPr>
          <p:cNvPicPr>
            <a:picLocks noChangeAspect="1"/>
          </p:cNvPicPr>
          <p:nvPr/>
        </p:nvPicPr>
        <p:blipFill>
          <a:blip r:embed="rId5"/>
          <a:stretch>
            <a:fillRect/>
          </a:stretch>
        </p:blipFill>
        <p:spPr>
          <a:xfrm>
            <a:off x="8834405" y="5225736"/>
            <a:ext cx="2494728" cy="134424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A995724-64B8-002D-E71D-D0B52A634041}"/>
              </a:ext>
            </a:extLst>
          </p:cNvPr>
          <p:cNvPicPr>
            <a:picLocks noChangeAspect="1"/>
          </p:cNvPicPr>
          <p:nvPr/>
        </p:nvPicPr>
        <p:blipFill>
          <a:blip r:embed="rId6"/>
          <a:stretch>
            <a:fillRect/>
          </a:stretch>
        </p:blipFill>
        <p:spPr>
          <a:xfrm>
            <a:off x="8834405" y="5225736"/>
            <a:ext cx="2494728" cy="1344247"/>
          </a:xfrm>
          <a:prstGeom prst="rect">
            <a:avLst/>
          </a:prstGeom>
        </p:spPr>
      </p:pic>
      <p:pic>
        <p:nvPicPr>
          <p:cNvPr id="2" name="Picture 1">
            <a:extLst>
              <a:ext uri="{FF2B5EF4-FFF2-40B4-BE49-F238E27FC236}">
                <a16:creationId xmlns:a16="http://schemas.microsoft.com/office/drawing/2014/main" id="{A4C87DBE-20E1-5501-5CF0-541911FE7B7B}"/>
              </a:ext>
            </a:extLst>
          </p:cNvPr>
          <p:cNvPicPr>
            <a:picLocks noChangeAspect="1"/>
          </p:cNvPicPr>
          <p:nvPr/>
        </p:nvPicPr>
        <p:blipFill>
          <a:blip r:embed="rId7"/>
          <a:stretch>
            <a:fillRect/>
          </a:stretch>
        </p:blipFill>
        <p:spPr>
          <a:xfrm>
            <a:off x="257908" y="170352"/>
            <a:ext cx="11183522" cy="4827795"/>
          </a:xfrm>
          <a:prstGeom prst="rect">
            <a:avLst/>
          </a:prstGeom>
        </p:spPr>
      </p:pic>
      <p:pic>
        <p:nvPicPr>
          <p:cNvPr id="12" name="Picture 11">
            <a:extLst>
              <a:ext uri="{FF2B5EF4-FFF2-40B4-BE49-F238E27FC236}">
                <a16:creationId xmlns:a16="http://schemas.microsoft.com/office/drawing/2014/main" id="{B08B3053-F93F-741A-DB6C-94D4298F6A99}"/>
              </a:ext>
            </a:extLst>
          </p:cNvPr>
          <p:cNvPicPr>
            <a:picLocks noChangeAspect="1"/>
          </p:cNvPicPr>
          <p:nvPr/>
        </p:nvPicPr>
        <p:blipFill rotWithShape="1">
          <a:blip r:embed="rId8"/>
          <a:srcRect t="12688"/>
          <a:stretch/>
        </p:blipFill>
        <p:spPr>
          <a:xfrm>
            <a:off x="8834405" y="5225736"/>
            <a:ext cx="2494728" cy="1344247"/>
          </a:xfrm>
          <a:prstGeom prst="rect">
            <a:avLst/>
          </a:prstGeom>
        </p:spPr>
      </p:pic>
      <p:sp>
        <p:nvSpPr>
          <p:cNvPr id="8" name="Oval 7">
            <a:extLst>
              <a:ext uri="{FF2B5EF4-FFF2-40B4-BE49-F238E27FC236}">
                <a16:creationId xmlns:a16="http://schemas.microsoft.com/office/drawing/2014/main" id="{771FD909-67DD-41D1-8AC0-F79A8ED9E072}"/>
              </a:ext>
              <a:ext uri="{C183D7F6-B498-43B3-948B-1728B52AA6E4}">
                <adec:decorative xmlns:adec="http://schemas.microsoft.com/office/drawing/2017/decorative" val="1"/>
              </a:ext>
            </a:extLst>
          </p:cNvPr>
          <p:cNvSpPr/>
          <p:nvPr/>
        </p:nvSpPr>
        <p:spPr>
          <a:xfrm>
            <a:off x="11058616" y="557725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8</a:t>
            </a:r>
          </a:p>
        </p:txBody>
      </p:sp>
      <p:pic>
        <p:nvPicPr>
          <p:cNvPr id="10" name="Picture 9">
            <a:extLst>
              <a:ext uri="{FF2B5EF4-FFF2-40B4-BE49-F238E27FC236}">
                <a16:creationId xmlns:a16="http://schemas.microsoft.com/office/drawing/2014/main" id="{039AFB2D-E460-3A20-DD52-917A11A80C46}"/>
              </a:ext>
            </a:extLst>
          </p:cNvPr>
          <p:cNvPicPr>
            <a:picLocks noChangeAspect="1"/>
          </p:cNvPicPr>
          <p:nvPr/>
        </p:nvPicPr>
        <p:blipFill>
          <a:blip r:embed="rId9"/>
          <a:stretch>
            <a:fillRect/>
          </a:stretch>
        </p:blipFill>
        <p:spPr>
          <a:xfrm>
            <a:off x="290830" y="176893"/>
            <a:ext cx="11150600" cy="4821254"/>
          </a:xfrm>
          <a:prstGeom prst="rect">
            <a:avLst/>
          </a:prstGeom>
        </p:spPr>
      </p:pic>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145611" y="458158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9</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flipH="1" flipV="1">
            <a:off x="7935310" y="4894144"/>
            <a:ext cx="1019504" cy="4556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69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131089" y="402762"/>
            <a:ext cx="5406902" cy="1469965"/>
          </a:xfrm>
        </p:spPr>
        <p:txBody>
          <a:bodyPr anchor="ctr">
            <a:normAutofit/>
          </a:bodyPr>
          <a:lstStyle/>
          <a:p>
            <a:r>
              <a:rPr lang="en-IN" sz="4400" b="1" dirty="0">
                <a:effectLst/>
                <a:latin typeface="Segoe UI" panose="020B0502040204020203" pitchFamily="34" charset="0"/>
                <a:ea typeface="Calibri" panose="020F0502020204030204" pitchFamily="34" charset="0"/>
                <a:cs typeface="Segoe UI" panose="020B0502040204020203" pitchFamily="34" charset="0"/>
              </a:rPr>
              <a:t>DAX </a:t>
            </a:r>
            <a:endParaRPr lang="en-US"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131089" y="2271868"/>
            <a:ext cx="9798152" cy="2846670"/>
          </a:xfrm>
        </p:spPr>
        <p:txBody>
          <a:bodyPr vert="horz" lIns="91440" tIns="45720" rIns="91440" bIns="45720" rtlCol="0" anchor="t">
            <a:noAutofit/>
          </a:bodyPr>
          <a:lstStyle/>
          <a:p>
            <a:pPr algn="just">
              <a:lnSpc>
                <a:spcPct val="107000"/>
              </a:lnSpc>
              <a:spcAft>
                <a:spcPts val="800"/>
              </a:spcAft>
              <a:tabLst>
                <a:tab pos="1403350" algn="l"/>
              </a:tabLst>
            </a:pPr>
            <a:r>
              <a:rPr lang="en-IN" sz="2000" b="1" dirty="0">
                <a:effectLst/>
                <a:latin typeface="Segoe UI" panose="020B0502040204020203" pitchFamily="34" charset="0"/>
                <a:ea typeface="Calibri" panose="020F0502020204030204" pitchFamily="34" charset="0"/>
                <a:cs typeface="Segoe UI" panose="020B0502040204020203" pitchFamily="34" charset="0"/>
              </a:rPr>
              <a:t>DAX</a:t>
            </a:r>
            <a:r>
              <a:rPr lang="en-IN" sz="2000" b="1" dirty="0">
                <a:latin typeface="Segoe UI" panose="020B0502040204020203" pitchFamily="34" charset="0"/>
                <a:ea typeface="Calibri" panose="020F0502020204030204" pitchFamily="34" charset="0"/>
                <a:cs typeface="Segoe UI" panose="020B0502040204020203" pitchFamily="34" charset="0"/>
              </a:rPr>
              <a:t>: </a:t>
            </a:r>
            <a:r>
              <a:rPr lang="en-IN" sz="2000" dirty="0">
                <a:effectLst/>
                <a:latin typeface="Segoe UI" panose="020B0502040204020203" pitchFamily="34" charset="0"/>
                <a:ea typeface="Calibri" panose="020F0502020204030204" pitchFamily="34" charset="0"/>
                <a:cs typeface="Segoe UI" panose="020B0502040204020203" pitchFamily="34" charset="0"/>
              </a:rPr>
              <a:t>It uses its own language for creating calculated columns and measures used for cleaning and visualisation.</a:t>
            </a:r>
          </a:p>
          <a:p>
            <a:pPr algn="just">
              <a:spcAft>
                <a:spcPts val="1500"/>
              </a:spcAft>
            </a:pPr>
            <a:r>
              <a:rPr lang="en-IN" sz="2000" b="1" dirty="0">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Calculated columns</a:t>
            </a:r>
            <a:r>
              <a:rPr lang="en-IN" sz="2000" b="1" dirty="0">
                <a:latin typeface="Segoe UI" panose="020B0502040204020203" pitchFamily="34" charset="0"/>
                <a:ea typeface="Times New Roman" panose="02020603050405020304" pitchFamily="18" charset="0"/>
                <a:cs typeface="Segoe UI" panose="020B0502040204020203" pitchFamily="34" charset="0"/>
              </a:rPr>
              <a:t> : </a:t>
            </a:r>
            <a:r>
              <a:rPr lang="en-IN" sz="2000" dirty="0">
                <a:solidFill>
                  <a:srgbClr val="333333"/>
                </a:solidFill>
                <a:effectLst/>
                <a:latin typeface="Segoe UI" panose="020B0502040204020203" pitchFamily="34" charset="0"/>
                <a:ea typeface="Calibri" panose="020F0502020204030204" pitchFamily="34" charset="0"/>
                <a:cs typeface="Segoe UI" panose="020B0502040204020203" pitchFamily="34" charset="0"/>
              </a:rPr>
              <a:t>When you create a data model in Power Pivot for Excel, Analysis Services Tabular, or Power BI Desktop, you can extend a table by creating new columns. The content of the columns is defined by a DAX expression evaluated row by row. The user interface is different depending on the tools you use. </a:t>
            </a:r>
          </a:p>
          <a:p>
            <a:pPr algn="just">
              <a:spcBef>
                <a:spcPts val="1125"/>
              </a:spcBef>
              <a:spcAft>
                <a:spcPts val="1125"/>
              </a:spcAft>
            </a:pPr>
            <a:r>
              <a:rPr lang="en-IN" sz="2000" b="1" dirty="0">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Measures</a:t>
            </a:r>
            <a:r>
              <a:rPr lang="en-IN" sz="2000" b="1" dirty="0">
                <a:latin typeface="Segoe UI" panose="020B0502040204020203" pitchFamily="34" charset="0"/>
                <a:ea typeface="Times New Roman" panose="02020603050405020304" pitchFamily="18" charset="0"/>
                <a:cs typeface="Segoe UI" panose="020B0502040204020203" pitchFamily="34" charset="0"/>
              </a:rPr>
              <a:t>: </a:t>
            </a:r>
            <a:r>
              <a:rPr lang="en-IN" sz="2000" dirty="0">
                <a:solidFill>
                  <a:srgbClr val="333333"/>
                </a:solidFill>
                <a:effectLst/>
                <a:latin typeface="Segoe UI" panose="020B0502040204020203" pitchFamily="34" charset="0"/>
                <a:ea typeface="Calibri" panose="020F0502020204030204" pitchFamily="34" charset="0"/>
                <a:cs typeface="Segoe UI" panose="020B0502040204020203" pitchFamily="34" charset="0"/>
              </a:rPr>
              <a:t>There is another way of defining calculations in a DAX model, useful whenever you do not want to compute values for each row but, rather, you want to aggregate values from many rows in a table. These calculations are measures</a:t>
            </a:r>
            <a:endParaRPr lang="en-IN" sz="20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4098" name="Picture 2" descr="Microsoft Azure &amp; Power BI | Senturus">
            <a:extLst>
              <a:ext uri="{FF2B5EF4-FFF2-40B4-BE49-F238E27FC236}">
                <a16:creationId xmlns:a16="http://schemas.microsoft.com/office/drawing/2014/main" id="{EA132200-ECD5-B796-1B7F-4C8483E475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52" r="18460"/>
          <a:stretch/>
        </p:blipFill>
        <p:spPr bwMode="auto">
          <a:xfrm>
            <a:off x="851339" y="706425"/>
            <a:ext cx="1082566" cy="8626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E9FD5C1-A6D4-F41C-308B-9E1C7DBBA958}"/>
              </a:ext>
            </a:extLst>
          </p:cNvPr>
          <p:cNvSpPr txBox="1">
            <a:spLocks/>
          </p:cNvSpPr>
          <p:nvPr/>
        </p:nvSpPr>
        <p:spPr>
          <a:xfrm>
            <a:off x="2131089" y="1374993"/>
            <a:ext cx="6487393" cy="59220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tabLst>
                <a:tab pos="1403350" algn="l"/>
              </a:tabLst>
            </a:pPr>
            <a:r>
              <a:rPr lang="en-IN" sz="2000" dirty="0">
                <a:latin typeface="Segoe UI" panose="020B0502040204020203" pitchFamily="34" charset="0"/>
                <a:ea typeface="Calibri" panose="020F0502020204030204" pitchFamily="34" charset="0"/>
                <a:cs typeface="Segoe UI" panose="020B0502040204020203" pitchFamily="34" charset="0"/>
              </a:rPr>
              <a:t>Data Analysis Expression</a:t>
            </a:r>
          </a:p>
        </p:txBody>
      </p:sp>
    </p:spTree>
    <p:extLst>
      <p:ext uri="{BB962C8B-B14F-4D97-AF65-F5344CB8AC3E}">
        <p14:creationId xmlns:p14="http://schemas.microsoft.com/office/powerpoint/2010/main" val="103767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research paper.">
            <a:extLst>
              <a:ext uri="{FF2B5EF4-FFF2-40B4-BE49-F238E27FC236}">
                <a16:creationId xmlns:a16="http://schemas.microsoft.com/office/drawing/2014/main" id="{77603039-EA0B-6648-CCAD-A39F87D7AD38}"/>
              </a:ext>
            </a:extLst>
          </p:cNvPr>
          <p:cNvPicPr>
            <a:picLocks noChangeAspect="1"/>
          </p:cNvPicPr>
          <p:nvPr/>
        </p:nvPicPr>
        <p:blipFill>
          <a:blip r:embed="rId3"/>
          <a:stretch>
            <a:fillRect/>
          </a:stretch>
        </p:blipFill>
        <p:spPr>
          <a:xfrm>
            <a:off x="257908" y="838360"/>
            <a:ext cx="8869699" cy="506296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8F770BE-C183-1D1A-E220-210FE14A50F3}"/>
              </a:ext>
            </a:extLst>
          </p:cNvPr>
          <p:cNvPicPr>
            <a:picLocks noChangeAspect="1"/>
          </p:cNvPicPr>
          <p:nvPr/>
        </p:nvPicPr>
        <p:blipFill>
          <a:blip r:embed="rId4"/>
          <a:stretch>
            <a:fillRect/>
          </a:stretch>
        </p:blipFill>
        <p:spPr>
          <a:xfrm>
            <a:off x="257908" y="737910"/>
            <a:ext cx="8959667" cy="5170545"/>
          </a:xfrm>
          <a:prstGeom prst="rect">
            <a:avLst/>
          </a:prstGeom>
        </p:spPr>
      </p:pic>
      <p:pic>
        <p:nvPicPr>
          <p:cNvPr id="2" name="Picture 1">
            <a:extLst>
              <a:ext uri="{FF2B5EF4-FFF2-40B4-BE49-F238E27FC236}">
                <a16:creationId xmlns:a16="http://schemas.microsoft.com/office/drawing/2014/main" id="{A4C87DBE-20E1-5501-5CF0-541911FE7B7B}"/>
              </a:ext>
            </a:extLst>
          </p:cNvPr>
          <p:cNvPicPr>
            <a:picLocks noChangeAspect="1"/>
          </p:cNvPicPr>
          <p:nvPr/>
        </p:nvPicPr>
        <p:blipFill>
          <a:blip r:embed="rId5"/>
          <a:stretch>
            <a:fillRect/>
          </a:stretch>
        </p:blipFill>
        <p:spPr>
          <a:xfrm>
            <a:off x="257908" y="737910"/>
            <a:ext cx="8959666" cy="5170545"/>
          </a:xfrm>
          <a:prstGeom prst="rect">
            <a:avLst/>
          </a:prstGeom>
        </p:spPr>
      </p:pic>
      <p:pic>
        <p:nvPicPr>
          <p:cNvPr id="10" name="Picture 9">
            <a:extLst>
              <a:ext uri="{FF2B5EF4-FFF2-40B4-BE49-F238E27FC236}">
                <a16:creationId xmlns:a16="http://schemas.microsoft.com/office/drawing/2014/main" id="{039AFB2D-E460-3A20-DD52-917A11A80C46}"/>
              </a:ext>
            </a:extLst>
          </p:cNvPr>
          <p:cNvPicPr>
            <a:picLocks noChangeAspect="1"/>
          </p:cNvPicPr>
          <p:nvPr/>
        </p:nvPicPr>
        <p:blipFill>
          <a:blip r:embed="rId6"/>
          <a:stretch>
            <a:fillRect/>
          </a:stretch>
        </p:blipFill>
        <p:spPr>
          <a:xfrm>
            <a:off x="290830" y="744451"/>
            <a:ext cx="8933291" cy="5163540"/>
          </a:xfrm>
          <a:prstGeom prst="rect">
            <a:avLst/>
          </a:prstGeom>
        </p:spPr>
      </p:pic>
      <p:pic>
        <p:nvPicPr>
          <p:cNvPr id="5" name="Picture 4">
            <a:extLst>
              <a:ext uri="{FF2B5EF4-FFF2-40B4-BE49-F238E27FC236}">
                <a16:creationId xmlns:a16="http://schemas.microsoft.com/office/drawing/2014/main" id="{FD7C9192-57E0-B31D-5677-AE56068C74B9}"/>
              </a:ext>
            </a:extLst>
          </p:cNvPr>
          <p:cNvPicPr>
            <a:picLocks noChangeAspect="1"/>
          </p:cNvPicPr>
          <p:nvPr/>
        </p:nvPicPr>
        <p:blipFill>
          <a:blip r:embed="rId7"/>
          <a:stretch>
            <a:fillRect/>
          </a:stretch>
        </p:blipFill>
        <p:spPr>
          <a:xfrm>
            <a:off x="257906" y="714863"/>
            <a:ext cx="8959666" cy="5195228"/>
          </a:xfrm>
          <a:prstGeom prst="rect">
            <a:avLst/>
          </a:prstGeom>
        </p:spPr>
      </p:pic>
      <p:sp>
        <p:nvSpPr>
          <p:cNvPr id="14" name="TextBox 13">
            <a:extLst>
              <a:ext uri="{FF2B5EF4-FFF2-40B4-BE49-F238E27FC236}">
                <a16:creationId xmlns:a16="http://schemas.microsoft.com/office/drawing/2014/main" id="{F576E6AF-B884-F0DF-2690-125138CD4813}"/>
              </a:ext>
            </a:extLst>
          </p:cNvPr>
          <p:cNvSpPr txBox="1"/>
          <p:nvPr/>
        </p:nvSpPr>
        <p:spPr>
          <a:xfrm>
            <a:off x="9469821" y="777766"/>
            <a:ext cx="2396358" cy="3170099"/>
          </a:xfrm>
          <a:prstGeom prst="rect">
            <a:avLst/>
          </a:prstGeom>
          <a:noFill/>
        </p:spPr>
        <p:txBody>
          <a:bodyPr wrap="square" rtlCol="0">
            <a:spAutoFit/>
          </a:bodyPr>
          <a:lstStyle/>
          <a:p>
            <a:r>
              <a:rPr lang="en-IN" sz="2000" dirty="0">
                <a:latin typeface="Segoe UI" panose="020B0502040204020203" pitchFamily="34" charset="0"/>
                <a:cs typeface="Segoe UI" panose="020B0502040204020203" pitchFamily="34" charset="0"/>
              </a:rPr>
              <a:t>This Is desktop view of visualisation.</a:t>
            </a:r>
          </a:p>
          <a:p>
            <a:endParaRPr lang="en-IN" sz="2000" dirty="0">
              <a:latin typeface="Segoe UI" panose="020B0502040204020203" pitchFamily="34" charset="0"/>
              <a:cs typeface="Segoe UI" panose="020B0502040204020203" pitchFamily="34" charset="0"/>
            </a:endParaRPr>
          </a:p>
          <a:p>
            <a:r>
              <a:rPr lang="en-IN" sz="2000" dirty="0">
                <a:latin typeface="Segoe UI" panose="020B0502040204020203" pitchFamily="34" charset="0"/>
                <a:cs typeface="Segoe UI" panose="020B0502040204020203" pitchFamily="34" charset="0"/>
              </a:rPr>
              <a:t>We uses various tools , measures created from DAX, model relations to plot different graphs and tables.</a:t>
            </a:r>
          </a:p>
        </p:txBody>
      </p:sp>
    </p:spTree>
    <p:extLst>
      <p:ext uri="{BB962C8B-B14F-4D97-AF65-F5344CB8AC3E}">
        <p14:creationId xmlns:p14="http://schemas.microsoft.com/office/powerpoint/2010/main" val="402490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
            <a:extLst>
              <a:ext uri="{FF2B5EF4-FFF2-40B4-BE49-F238E27FC236}">
                <a16:creationId xmlns:a16="http://schemas.microsoft.com/office/drawing/2014/main" id="{50BF06A3-29E3-8C34-06B8-847DB222C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17"/>
          <a:stretch>
            <a:fillRect/>
          </a:stretch>
        </p:blipFill>
        <p:spPr bwMode="auto">
          <a:xfrm>
            <a:off x="1077277" y="403334"/>
            <a:ext cx="5727700" cy="3368566"/>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3">
            <a:extLst>
              <a:ext uri="{FF2B5EF4-FFF2-40B4-BE49-F238E27FC236}">
                <a16:creationId xmlns:a16="http://schemas.microsoft.com/office/drawing/2014/main" id="{49D36DD4-0BD9-3705-5117-BE39A93DEE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138" y="3771900"/>
            <a:ext cx="5727700" cy="1689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0A26B72-806E-2388-9AA9-CA9169E770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4">
            <a:extLst>
              <a:ext uri="{FF2B5EF4-FFF2-40B4-BE49-F238E27FC236}">
                <a16:creationId xmlns:a16="http://schemas.microsoft.com/office/drawing/2014/main" id="{204F8D3D-15B1-F26F-1BB4-527F6056F1F8}"/>
              </a:ext>
            </a:extLst>
          </p:cNvPr>
          <p:cNvSpPr>
            <a:spLocks noChangeArrowheads="1"/>
          </p:cNvSpPr>
          <p:nvPr/>
        </p:nvSpPr>
        <p:spPr bwMode="auto">
          <a:xfrm>
            <a:off x="0" y="7086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5">
            <a:extLst>
              <a:ext uri="{FF2B5EF4-FFF2-40B4-BE49-F238E27FC236}">
                <a16:creationId xmlns:a16="http://schemas.microsoft.com/office/drawing/2014/main" id="{BF716BCC-D2CC-DE42-BAD1-1F2795270B0C}"/>
              </a:ext>
            </a:extLst>
          </p:cNvPr>
          <p:cNvSpPr>
            <a:spLocks noChangeArrowheads="1"/>
          </p:cNvSpPr>
          <p:nvPr/>
        </p:nvSpPr>
        <p:spPr bwMode="auto">
          <a:xfrm>
            <a:off x="0" y="923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15">
            <a:extLst>
              <a:ext uri="{FF2B5EF4-FFF2-40B4-BE49-F238E27FC236}">
                <a16:creationId xmlns:a16="http://schemas.microsoft.com/office/drawing/2014/main" id="{EF373336-41F3-BED0-EE64-4780B5C09A3D}"/>
              </a:ext>
            </a:extLst>
          </p:cNvPr>
          <p:cNvSpPr txBox="1"/>
          <p:nvPr/>
        </p:nvSpPr>
        <p:spPr>
          <a:xfrm>
            <a:off x="6962698" y="866313"/>
            <a:ext cx="4441026" cy="2031325"/>
          </a:xfrm>
          <a:prstGeom prst="rect">
            <a:avLst/>
          </a:prstGeom>
          <a:noFill/>
        </p:spPr>
        <p:txBody>
          <a:bodyPr wrap="square">
            <a:spAutoFit/>
          </a:bodyPr>
          <a:lstStyle/>
          <a:p>
            <a:r>
              <a:rPr lang="en-IN" sz="1800" dirty="0">
                <a:latin typeface="Segoe UI" panose="020B0502040204020203" pitchFamily="34" charset="0"/>
                <a:cs typeface="Segoe UI" panose="020B0502040204020203" pitchFamily="34" charset="0"/>
              </a:rPr>
              <a:t>This Is mobile view of same desktop visualisation.</a:t>
            </a:r>
          </a:p>
          <a:p>
            <a:endParaRPr lang="en-IN" dirty="0">
              <a:latin typeface="Segoe UI" panose="020B0502040204020203" pitchFamily="34" charset="0"/>
              <a:cs typeface="Segoe UI" panose="020B0502040204020203" pitchFamily="34" charset="0"/>
            </a:endParaRPr>
          </a:p>
          <a:p>
            <a:r>
              <a:rPr lang="en-IN" sz="1800" dirty="0">
                <a:latin typeface="Segoe UI" panose="020B0502040204020203" pitchFamily="34" charset="0"/>
                <a:cs typeface="Segoe UI" panose="020B0502040204020203" pitchFamily="34" charset="0"/>
              </a:rPr>
              <a:t>Power BI allows us to create different mobile view for mobile usage and even give us link to share.</a:t>
            </a: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ltimate Guide to Data Analytics Simplified 101">
            <a:extLst>
              <a:ext uri="{FF2B5EF4-FFF2-40B4-BE49-F238E27FC236}">
                <a16:creationId xmlns:a16="http://schemas.microsoft.com/office/drawing/2014/main" id="{C85295E8-1824-C734-C945-9A3B684D89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614" y="1581806"/>
            <a:ext cx="8556171" cy="4929352"/>
          </a:xfrm>
          <a:prstGeom prst="rect">
            <a:avLst/>
          </a:prstGeom>
          <a:noFill/>
          <a:ln>
            <a:noFill/>
          </a:ln>
        </p:spPr>
      </p:pic>
      <p:sp>
        <p:nvSpPr>
          <p:cNvPr id="5" name="TextBox 4">
            <a:extLst>
              <a:ext uri="{FF2B5EF4-FFF2-40B4-BE49-F238E27FC236}">
                <a16:creationId xmlns:a16="http://schemas.microsoft.com/office/drawing/2014/main" id="{8B385C63-A05B-A9C9-80C2-10682703F3C5}"/>
              </a:ext>
            </a:extLst>
          </p:cNvPr>
          <p:cNvSpPr txBox="1"/>
          <p:nvPr/>
        </p:nvSpPr>
        <p:spPr>
          <a:xfrm>
            <a:off x="5959365" y="183212"/>
            <a:ext cx="6096000" cy="2588144"/>
          </a:xfrm>
          <a:prstGeom prst="rect">
            <a:avLst/>
          </a:prstGeom>
          <a:noFill/>
        </p:spPr>
        <p:txBody>
          <a:bodyPr wrap="square">
            <a:sp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In today’s world data is everything. It is everywhere and in big quantities, but the big question is how to get </a:t>
            </a:r>
            <a:r>
              <a:rPr lang="en-IN" sz="2000" dirty="0" err="1">
                <a:effectLst/>
                <a:latin typeface="Calibri" panose="020F0502020204030204" pitchFamily="34" charset="0"/>
                <a:ea typeface="Calibri" panose="020F0502020204030204" pitchFamily="34" charset="0"/>
                <a:cs typeface="Calibri" panose="020F0502020204030204" pitchFamily="34" charset="0"/>
              </a:rPr>
              <a:t>usefull</a:t>
            </a:r>
            <a:r>
              <a:rPr lang="en-IN" sz="2000" dirty="0">
                <a:effectLst/>
                <a:latin typeface="Calibri" panose="020F0502020204030204" pitchFamily="34" charset="0"/>
                <a:ea typeface="Calibri" panose="020F0502020204030204" pitchFamily="34" charset="0"/>
                <a:cs typeface="Calibri" panose="020F0502020204030204" pitchFamily="34" charset="0"/>
              </a:rPr>
              <a:t> information from this data? This is where data analysis comes. It </a:t>
            </a:r>
            <a:r>
              <a:rPr lang="en-IN" sz="2000" b="1" dirty="0">
                <a:effectLst/>
                <a:latin typeface="Calibri" panose="020F0502020204030204" pitchFamily="34" charset="0"/>
                <a:ea typeface="Calibri" panose="020F0502020204030204" pitchFamily="34" charset="0"/>
                <a:cs typeface="Calibri" panose="020F0502020204030204" pitchFamily="34" charset="0"/>
              </a:rPr>
              <a:t>extracts, transforms and load</a:t>
            </a:r>
            <a:r>
              <a:rPr lang="en-IN" sz="2000" dirty="0">
                <a:effectLst/>
                <a:latin typeface="Calibri" panose="020F0502020204030204" pitchFamily="34" charset="0"/>
                <a:ea typeface="Calibri" panose="020F0502020204030204" pitchFamily="34" charset="0"/>
                <a:cs typeface="Calibri" panose="020F0502020204030204" pitchFamily="34" charset="0"/>
              </a:rPr>
              <a:t> data in most </a:t>
            </a:r>
            <a:r>
              <a:rPr lang="en-IN" sz="2000" dirty="0" err="1">
                <a:effectLst/>
                <a:latin typeface="Calibri" panose="020F0502020204030204" pitchFamily="34" charset="0"/>
                <a:ea typeface="Calibri" panose="020F0502020204030204" pitchFamily="34" charset="0"/>
                <a:cs typeface="Calibri" panose="020F0502020204030204" pitchFamily="34" charset="0"/>
              </a:rPr>
              <a:t>usefull</a:t>
            </a:r>
            <a:r>
              <a:rPr lang="en-IN" sz="2000" dirty="0">
                <a:effectLst/>
                <a:latin typeface="Calibri" panose="020F0502020204030204" pitchFamily="34" charset="0"/>
                <a:ea typeface="Calibri" panose="020F0502020204030204" pitchFamily="34" charset="0"/>
                <a:cs typeface="Calibri" panose="020F0502020204030204" pitchFamily="34" charset="0"/>
              </a:rPr>
              <a:t> and easy to understand 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754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78538" y="63399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524" y="820332"/>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078539" y="2292889"/>
            <a:ext cx="5406902" cy="1688746"/>
          </a:xfrm>
        </p:spPr>
        <p:txBody>
          <a:bodyPr vert="horz" lIns="91440" tIns="45720" rIns="91440" bIns="45720" rtlCol="0" anchor="t">
            <a:noAutofit/>
          </a:bodyPr>
          <a:lstStyle/>
          <a:p>
            <a:pPr marL="0" indent="0" algn="l">
              <a:buNone/>
            </a:pPr>
            <a:r>
              <a:rPr lang="en-US" sz="2000" b="0" i="0" dirty="0">
                <a:solidFill>
                  <a:srgbClr val="252525"/>
                </a:solidFill>
                <a:effectLst/>
                <a:latin typeface="Segoe UI" panose="020B0502040204020203" pitchFamily="34" charset="0"/>
                <a:cs typeface="Segoe UI" panose="020B0502040204020203" pitchFamily="34" charset="0"/>
              </a:rPr>
              <a:t>Power BI is a tool with impressive analytical capabilities and immersive visual dashboards. It helps companies make data-driven decisions and facilitate easy implementation without requiring significant upfront expenses. The benefits of Power BI discussed above are good reasons for companies to consider investing in it and to improve their tactical strategic management processes.</a:t>
            </a:r>
          </a:p>
          <a:p>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377978" y="-109401"/>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Crest Bell</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655" y="76941"/>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410935" y="1174221"/>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Power BI course provided by company Crest Bell, located in sector 37 Chandigarh.</a:t>
            </a: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9" name="Picture 8">
            <a:extLst>
              <a:ext uri="{FF2B5EF4-FFF2-40B4-BE49-F238E27FC236}">
                <a16:creationId xmlns:a16="http://schemas.microsoft.com/office/drawing/2014/main" id="{55A3C8B1-6F2D-509E-B126-10E0B1550709}"/>
              </a:ext>
            </a:extLst>
          </p:cNvPr>
          <p:cNvPicPr>
            <a:picLocks noChangeAspect="1"/>
          </p:cNvPicPr>
          <p:nvPr/>
        </p:nvPicPr>
        <p:blipFill rotWithShape="1">
          <a:blip r:embed="rId6"/>
          <a:srcRect l="2487" r="18159"/>
          <a:stretch/>
        </p:blipFill>
        <p:spPr>
          <a:xfrm>
            <a:off x="5023944" y="1870842"/>
            <a:ext cx="7168056" cy="4987158"/>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t air balloon in foggy mountains">
            <a:extLst>
              <a:ext uri="{FF2B5EF4-FFF2-40B4-BE49-F238E27FC236}">
                <a16:creationId xmlns:a16="http://schemas.microsoft.com/office/drawing/2014/main" id="{19581260-9AEF-9106-47EE-CE723D634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23" y="-536028"/>
            <a:ext cx="12675768" cy="8448449"/>
          </a:xfrm>
          <a:prstGeom prst="rect">
            <a:avLst/>
          </a:prstGeom>
        </p:spPr>
      </p:pic>
      <p:sp>
        <p:nvSpPr>
          <p:cNvPr id="2" name="Title 1">
            <a:extLst>
              <a:ext uri="{FF2B5EF4-FFF2-40B4-BE49-F238E27FC236}">
                <a16:creationId xmlns:a16="http://schemas.microsoft.com/office/drawing/2014/main" id="{2B2C8BCE-6873-3325-51CC-62BA3A508381}"/>
              </a:ext>
            </a:extLst>
          </p:cNvPr>
          <p:cNvSpPr>
            <a:spLocks noGrp="1"/>
          </p:cNvSpPr>
          <p:nvPr>
            <p:ph type="title"/>
          </p:nvPr>
        </p:nvSpPr>
        <p:spPr>
          <a:xfrm>
            <a:off x="3663840" y="796897"/>
            <a:ext cx="4359823" cy="1249253"/>
          </a:xfrm>
        </p:spPr>
        <p:txBody>
          <a:bodyPr>
            <a:normAutofit fontScale="90000"/>
          </a:bodyPr>
          <a:lstStyle/>
          <a:p>
            <a:r>
              <a:rPr lang="en-IN" sz="8800" dirty="0">
                <a:latin typeface="Impact" panose="020B0806030902050204" pitchFamily="34" charset="0"/>
              </a:rPr>
              <a:t>Thank You</a:t>
            </a:r>
          </a:p>
        </p:txBody>
      </p:sp>
    </p:spTree>
    <p:extLst>
      <p:ext uri="{BB962C8B-B14F-4D97-AF65-F5344CB8AC3E}">
        <p14:creationId xmlns:p14="http://schemas.microsoft.com/office/powerpoint/2010/main" val="191901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F240CF-3A5A-B0FC-CA2B-BBC1E82D96E8}"/>
              </a:ext>
            </a:extLst>
          </p:cNvPr>
          <p:cNvPicPr>
            <a:picLocks noChangeAspect="1"/>
          </p:cNvPicPr>
          <p:nvPr/>
        </p:nvPicPr>
        <p:blipFill>
          <a:blip r:embed="rId3"/>
          <a:stretch>
            <a:fillRect/>
          </a:stretch>
        </p:blipFill>
        <p:spPr>
          <a:xfrm>
            <a:off x="6244893" y="1351655"/>
            <a:ext cx="4579011" cy="4444069"/>
          </a:xfrm>
          <a:prstGeom prst="rect">
            <a:avLst/>
          </a:prstGeom>
        </p:spPr>
      </p:pic>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5" y="53939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Importance of data analytics: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179" y="725740"/>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4" y="2345440"/>
            <a:ext cx="6277185" cy="2583911"/>
          </a:xfrm>
        </p:spPr>
        <p:txBody>
          <a:bodyPr vert="horz" lIns="91440" tIns="45720" rIns="91440" bIns="45720" rtlCol="0" anchor="t">
            <a:noAutofit/>
          </a:bodyPr>
          <a:lstStyle/>
          <a:p>
            <a:pPr marL="342900" lvl="0" indent="-342900" algn="just">
              <a:lnSpc>
                <a:spcPts val="1800"/>
              </a:lnSpc>
              <a:spcAft>
                <a:spcPts val="105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Better Customer Targeting</a:t>
            </a:r>
          </a:p>
          <a:p>
            <a:pPr marL="342900" lvl="0" indent="-342900" algn="just">
              <a:lnSpc>
                <a:spcPts val="1800"/>
              </a:lnSpc>
              <a:spcAft>
                <a:spcPts val="105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You Will Know Your Target Customers Better</a:t>
            </a:r>
          </a:p>
          <a:p>
            <a:pPr marL="342900" lvl="0" indent="-342900" algn="just">
              <a:lnSpc>
                <a:spcPts val="1800"/>
              </a:lnSpc>
              <a:spcAft>
                <a:spcPts val="105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Reduce Operational Costs</a:t>
            </a:r>
          </a:p>
          <a:p>
            <a:pPr marL="342900" lvl="0" indent="-342900" algn="just">
              <a:lnSpc>
                <a:spcPts val="1800"/>
              </a:lnSpc>
              <a:spcAft>
                <a:spcPts val="105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Better Problem-Solving Methods</a:t>
            </a:r>
          </a:p>
          <a:p>
            <a:pPr marL="342900" lvl="0" indent="-342900" algn="just">
              <a:lnSpc>
                <a:spcPts val="1800"/>
              </a:lnSpc>
              <a:spcAft>
                <a:spcPts val="1050"/>
              </a:spcAft>
              <a:buSzPts val="1000"/>
              <a:buFont typeface="Symbol" panose="05050102010706020507" pitchFamily="18" charset="2"/>
              <a:buChar char=""/>
              <a:tabLst>
                <a:tab pos="457200" algn="l"/>
              </a:tabLst>
            </a:pPr>
            <a:r>
              <a:rPr lang="en-IN" sz="2000" dirty="0">
                <a:effectLst/>
                <a:latin typeface="Segoe UI" panose="020B0502040204020203" pitchFamily="34" charset="0"/>
                <a:ea typeface="Times New Roman" panose="02020603050405020304" pitchFamily="18" charset="0"/>
                <a:cs typeface="Segoe UI" panose="020B0502040204020203" pitchFamily="34" charset="0"/>
              </a:rPr>
              <a:t>You Get More Accurate Data</a:t>
            </a:r>
            <a:endParaRPr lang="en-IN" sz="20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70740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183859" y="423782"/>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Problems: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183858" y="2082682"/>
            <a:ext cx="6119313" cy="1688746"/>
          </a:xfrm>
        </p:spPr>
        <p:txBody>
          <a:bodyPr vert="horz" lIns="91440" tIns="45720" rIns="91440" bIns="45720" rtlCol="0" anchor="t">
            <a:noAutofit/>
          </a:bodyPr>
          <a:lstStyle/>
          <a:p>
            <a:pPr algn="l"/>
            <a:r>
              <a:rPr lang="en-US" sz="2000" i="0" cap="all" dirty="0">
                <a:solidFill>
                  <a:srgbClr val="353535"/>
                </a:solidFill>
                <a:effectLst/>
                <a:latin typeface="Segoe UI" panose="020B0502040204020203" pitchFamily="34" charset="0"/>
                <a:cs typeface="Segoe UI" panose="020B0502040204020203" pitchFamily="34" charset="0"/>
              </a:rPr>
              <a:t>ONE-OFF  REPORTING IS TIME CONSUMING </a:t>
            </a:r>
          </a:p>
          <a:p>
            <a:pPr algn="l"/>
            <a:r>
              <a:rPr lang="en-US" sz="2000" i="0" cap="all" dirty="0">
                <a:solidFill>
                  <a:srgbClr val="353535"/>
                </a:solidFill>
                <a:effectLst/>
                <a:latin typeface="Segoe UI" panose="020B0502040204020203" pitchFamily="34" charset="0"/>
                <a:cs typeface="Segoe UI" panose="020B0502040204020203" pitchFamily="34" charset="0"/>
              </a:rPr>
              <a:t>FINDING SPECIFIC DATA IN LARGE DATA VOLUMES </a:t>
            </a:r>
          </a:p>
          <a:p>
            <a:r>
              <a:rPr lang="en-US" sz="2000" i="0" cap="all" dirty="0">
                <a:solidFill>
                  <a:srgbClr val="353535"/>
                </a:solidFill>
                <a:effectLst/>
                <a:latin typeface="Segoe UI" panose="020B0502040204020203" pitchFamily="34" charset="0"/>
                <a:cs typeface="Segoe UI" panose="020B0502040204020203" pitchFamily="34" charset="0"/>
              </a:rPr>
              <a:t>DATA QUALITY</a:t>
            </a:r>
          </a:p>
          <a:p>
            <a:r>
              <a:rPr lang="en-IN" sz="2000" i="0" cap="all" dirty="0">
                <a:solidFill>
                  <a:srgbClr val="353535"/>
                </a:solidFill>
                <a:effectLst/>
                <a:latin typeface="Segoe UI" panose="020B0502040204020203" pitchFamily="34" charset="0"/>
                <a:cs typeface="Segoe UI" panose="020B0502040204020203" pitchFamily="34" charset="0"/>
              </a:rPr>
              <a:t>LACK OF SECURITY </a:t>
            </a:r>
          </a:p>
          <a:p>
            <a:pPr algn="l"/>
            <a:r>
              <a:rPr lang="en-US" sz="2000" i="0" cap="all" dirty="0">
                <a:solidFill>
                  <a:srgbClr val="353535"/>
                </a:solidFill>
                <a:effectLst/>
                <a:latin typeface="Segoe UI" panose="020B0502040204020203" pitchFamily="34" charset="0"/>
                <a:cs typeface="Segoe UI" panose="020B0502040204020203" pitchFamily="34" charset="0"/>
              </a:rPr>
              <a:t>ONLY TECH TEAMS CAN CREATE BUSINESS REPORTS</a:t>
            </a:r>
          </a:p>
          <a:p>
            <a:pPr marL="0" indent="0">
              <a:buNone/>
            </a:pPr>
            <a:br>
              <a:rPr lang="en-US" sz="2000" dirty="0">
                <a:latin typeface="Segoe UI" panose="020B0502040204020203" pitchFamily="34" charset="0"/>
                <a:cs typeface="Segoe UI" panose="020B0502040204020203" pitchFamily="34" charset="0"/>
              </a:rPr>
            </a:br>
            <a:endParaRPr lang="en-US" sz="2000" i="0" cap="all" dirty="0">
              <a:solidFill>
                <a:srgbClr val="353535"/>
              </a:solidFill>
              <a:effectLst/>
              <a:latin typeface="Segoe UI" panose="020B0502040204020203" pitchFamily="34" charset="0"/>
              <a:cs typeface="Segoe UI" panose="020B0502040204020203" pitchFamily="34" charset="0"/>
            </a:endParaRPr>
          </a:p>
        </p:txBody>
      </p:sp>
      <p:pic>
        <p:nvPicPr>
          <p:cNvPr id="4" name="Graphic 3" descr="Question mark with solid fill">
            <a:extLst>
              <a:ext uri="{FF2B5EF4-FFF2-40B4-BE49-F238E27FC236}">
                <a16:creationId xmlns:a16="http://schemas.microsoft.com/office/drawing/2014/main" id="{419B0378-648E-7F91-400E-51014B066D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712" y="678401"/>
            <a:ext cx="960726" cy="960726"/>
          </a:xfrm>
          <a:prstGeom prst="rect">
            <a:avLst/>
          </a:prstGeom>
        </p:spPr>
      </p:pic>
      <p:pic>
        <p:nvPicPr>
          <p:cNvPr id="6" name="Graphic 5" descr="Question mark with solid fill">
            <a:extLst>
              <a:ext uri="{FF2B5EF4-FFF2-40B4-BE49-F238E27FC236}">
                <a16:creationId xmlns:a16="http://schemas.microsoft.com/office/drawing/2014/main" id="{E763270F-39C7-A040-013F-637C26F25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8" y="423295"/>
            <a:ext cx="1801374" cy="1801374"/>
          </a:xfrm>
          <a:prstGeom prst="rect">
            <a:avLst/>
          </a:prstGeom>
        </p:spPr>
      </p:pic>
    </p:spTree>
    <p:extLst>
      <p:ext uri="{BB962C8B-B14F-4D97-AF65-F5344CB8AC3E}">
        <p14:creationId xmlns:p14="http://schemas.microsoft.com/office/powerpoint/2010/main" val="374719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183859" y="37123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Solution :</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844" y="568084"/>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183858" y="1893747"/>
            <a:ext cx="8799451" cy="1877681"/>
          </a:xfrm>
        </p:spPr>
        <p:txBody>
          <a:bodyPr vert="horz" lIns="91440" tIns="45720" rIns="91440" bIns="45720" rtlCol="0" anchor="t">
            <a:noAutofit/>
          </a:bodyPr>
          <a:lstStyle/>
          <a:p>
            <a:pPr algn="l"/>
            <a:r>
              <a:rPr lang="en-US" sz="2000" i="0" dirty="0">
                <a:solidFill>
                  <a:srgbClr val="252525"/>
                </a:solidFill>
                <a:effectLst/>
                <a:latin typeface="Segoe UI" panose="020B0502040204020203" pitchFamily="34" charset="0"/>
                <a:cs typeface="Segoe UI" panose="020B0502040204020203" pitchFamily="34" charset="0"/>
              </a:rPr>
              <a:t>Power BI helps you to access your data instantly with less manual work. It can handle a huge amount of data making it easy to decipher using advanced visualizations. It allows you to get data from different data sources by automatically connecting with them, saving you time and effort.</a:t>
            </a:r>
            <a:r>
              <a:rPr lang="en-US" sz="2000" i="0" cap="all" dirty="0">
                <a:solidFill>
                  <a:srgbClr val="353535"/>
                </a:solidFill>
                <a:effectLst/>
                <a:latin typeface="Segoe UI" panose="020B0502040204020203" pitchFamily="34" charset="0"/>
                <a:cs typeface="Segoe UI" panose="020B0502040204020203" pitchFamily="34" charset="0"/>
              </a:rPr>
              <a:t> </a:t>
            </a:r>
          </a:p>
          <a:p>
            <a:pPr algn="l"/>
            <a:r>
              <a:rPr lang="en-US" sz="2000" i="0" dirty="0">
                <a:solidFill>
                  <a:srgbClr val="252525"/>
                </a:solidFill>
                <a:effectLst/>
                <a:latin typeface="Segoe UI" panose="020B0502040204020203" pitchFamily="34" charset="0"/>
                <a:cs typeface="Segoe UI" panose="020B0502040204020203" pitchFamily="34" charset="0"/>
              </a:rPr>
              <a:t>Power BI helps you quickly identify data quality issues and provides numerous ways to address them. Power Query provides you with exciting features to clean and prepare data for analysis.</a:t>
            </a:r>
            <a:endParaRPr lang="en-US" sz="2000" i="0" cap="all" dirty="0">
              <a:solidFill>
                <a:srgbClr val="353535"/>
              </a:solidFill>
              <a:effectLst/>
              <a:latin typeface="Segoe UI" panose="020B0502040204020203" pitchFamily="34" charset="0"/>
              <a:cs typeface="Segoe UI" panose="020B0502040204020203" pitchFamily="34" charset="0"/>
            </a:endParaRPr>
          </a:p>
          <a:p>
            <a:r>
              <a:rPr lang="en-US" sz="2000" i="0" dirty="0">
                <a:solidFill>
                  <a:srgbClr val="252525"/>
                </a:solidFill>
                <a:effectLst/>
                <a:latin typeface="Segoe UI" panose="020B0502040204020203" pitchFamily="34" charset="0"/>
                <a:cs typeface="Segoe UI" panose="020B0502040204020203" pitchFamily="34" charset="0"/>
              </a:rPr>
              <a:t>Power BI overcomes these issues by leveraging Azure Active Directory for authentication and Power BI login credentials to access the resources.   </a:t>
            </a:r>
            <a:r>
              <a:rPr lang="en-IN" sz="2000" i="0" cap="all" dirty="0">
                <a:solidFill>
                  <a:srgbClr val="353535"/>
                </a:solidFill>
                <a:effectLst/>
                <a:latin typeface="Segoe UI" panose="020B0502040204020203" pitchFamily="34" charset="0"/>
                <a:cs typeface="Segoe UI" panose="020B0502040204020203" pitchFamily="34" charset="0"/>
              </a:rPr>
              <a:t> </a:t>
            </a:r>
          </a:p>
          <a:p>
            <a:pPr algn="l"/>
            <a:r>
              <a:rPr lang="en-US" sz="2000" i="0" dirty="0">
                <a:solidFill>
                  <a:srgbClr val="252525"/>
                </a:solidFill>
                <a:effectLst/>
                <a:latin typeface="Segoe UI" panose="020B0502040204020203" pitchFamily="34" charset="0"/>
                <a:cs typeface="Segoe UI" panose="020B0502040204020203" pitchFamily="34" charset="0"/>
              </a:rPr>
              <a:t>On the other hand, Microsoft Power BI is a user-friendly and simple tool and can be used by anyone, even by non-experienced BI people. </a:t>
            </a:r>
            <a:endParaRPr lang="en-US" sz="2000" i="0" cap="all" dirty="0">
              <a:solidFill>
                <a:srgbClr val="353535"/>
              </a:solidFill>
              <a:effectLst/>
              <a:latin typeface="Segoe UI" panose="020B0502040204020203" pitchFamily="34" charset="0"/>
              <a:cs typeface="Segoe UI" panose="020B0502040204020203" pitchFamily="34" charset="0"/>
            </a:endParaRPr>
          </a:p>
          <a:p>
            <a:pPr marL="0" indent="0">
              <a:buNone/>
            </a:pPr>
            <a:br>
              <a:rPr lang="en-US" sz="2000" dirty="0">
                <a:latin typeface="Segoe UI" panose="020B0502040204020203" pitchFamily="34" charset="0"/>
                <a:cs typeface="Segoe UI" panose="020B0502040204020203" pitchFamily="34" charset="0"/>
              </a:rPr>
            </a:br>
            <a:endParaRPr lang="en-US" sz="2000" i="0" cap="all" dirty="0">
              <a:solidFill>
                <a:srgbClr val="353535"/>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79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183859" y="423782"/>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ETL :</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844" y="568084"/>
            <a:ext cx="1097280" cy="1097280"/>
          </a:xfrm>
          <a:prstGeom prst="rect">
            <a:avLst/>
          </a:prstGeom>
        </p:spPr>
      </p:pic>
      <p:pic>
        <p:nvPicPr>
          <p:cNvPr id="1026" name="Picture 2" descr="What is ETL? (Extract Transform Load) | Informatica">
            <a:extLst>
              <a:ext uri="{FF2B5EF4-FFF2-40B4-BE49-F238E27FC236}">
                <a16:creationId xmlns:a16="http://schemas.microsoft.com/office/drawing/2014/main" id="{98AD2235-F828-8AAC-6F11-A6D29AA11D7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87" t="23031" r="1283" b="19984"/>
          <a:stretch/>
        </p:blipFill>
        <p:spPr bwMode="auto">
          <a:xfrm>
            <a:off x="1082566" y="2049517"/>
            <a:ext cx="10089932" cy="29147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2CAF17D-6A46-BD51-DBD2-09CE6DF42249}"/>
              </a:ext>
            </a:extLst>
          </p:cNvPr>
          <p:cNvSpPr>
            <a:spLocks noGrp="1"/>
          </p:cNvSpPr>
          <p:nvPr>
            <p:ph idx="1"/>
          </p:nvPr>
        </p:nvSpPr>
        <p:spPr>
          <a:xfrm>
            <a:off x="945931" y="5120024"/>
            <a:ext cx="2890346" cy="1140372"/>
          </a:xfrm>
        </p:spPr>
        <p:txBody>
          <a:bodyPr vert="horz" lIns="91440" tIns="45720" rIns="91440" bIns="45720" rtlCol="0" anchor="t">
            <a:noAutofit/>
          </a:bodyPr>
          <a:lstStyle/>
          <a:p>
            <a:pPr marL="0" indent="0" algn="l">
              <a:buNone/>
            </a:pPr>
            <a:r>
              <a:rPr lang="en-US" sz="2000" b="0" i="0" dirty="0">
                <a:solidFill>
                  <a:srgbClr val="222222"/>
                </a:solidFill>
                <a:effectLst/>
                <a:latin typeface="Segoe UI" panose="020B0502040204020203" pitchFamily="34" charset="0"/>
                <a:cs typeface="Segoe UI" panose="020B0502040204020203" pitchFamily="34" charset="0"/>
              </a:rPr>
              <a:t>the data from its original source, whether that is another database or an application	</a:t>
            </a:r>
          </a:p>
        </p:txBody>
      </p:sp>
      <p:sp>
        <p:nvSpPr>
          <p:cNvPr id="7" name="Content Placeholder 2">
            <a:extLst>
              <a:ext uri="{FF2B5EF4-FFF2-40B4-BE49-F238E27FC236}">
                <a16:creationId xmlns:a16="http://schemas.microsoft.com/office/drawing/2014/main" id="{BB4AD628-11DF-ACC2-9F19-F007C9FCB669}"/>
              </a:ext>
            </a:extLst>
          </p:cNvPr>
          <p:cNvSpPr txBox="1">
            <a:spLocks/>
          </p:cNvSpPr>
          <p:nvPr/>
        </p:nvSpPr>
        <p:spPr>
          <a:xfrm>
            <a:off x="4343400" y="5089979"/>
            <a:ext cx="3352799" cy="11403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0" i="0" dirty="0">
                <a:solidFill>
                  <a:srgbClr val="222222"/>
                </a:solidFill>
                <a:effectLst/>
                <a:latin typeface="Segoe UI" panose="020B0502040204020203" pitchFamily="34" charset="0"/>
                <a:cs typeface="Segoe UI" panose="020B0502040204020203" pitchFamily="34" charset="0"/>
              </a:rPr>
              <a:t>data by cleaning it up, deduplicating it, combining it, and otherwise getting ready to…</a:t>
            </a:r>
            <a:endParaRPr lang="en-US" sz="2000" dirty="0">
              <a:solidFill>
                <a:srgbClr val="222222"/>
              </a:solidFill>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03F806F9-581B-3EF8-27E8-0553FD66F473}"/>
              </a:ext>
            </a:extLst>
          </p:cNvPr>
          <p:cNvSpPr txBox="1">
            <a:spLocks/>
          </p:cNvSpPr>
          <p:nvPr/>
        </p:nvSpPr>
        <p:spPr>
          <a:xfrm>
            <a:off x="8203323" y="5120024"/>
            <a:ext cx="2890346" cy="11403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0" i="0" dirty="0">
                <a:solidFill>
                  <a:srgbClr val="222222"/>
                </a:solidFill>
                <a:effectLst/>
                <a:latin typeface="Segoe UI" panose="020B0502040204020203" pitchFamily="34" charset="0"/>
                <a:cs typeface="Segoe UI" panose="020B0502040204020203" pitchFamily="34" charset="0"/>
              </a:rPr>
              <a:t>the data into the target database</a:t>
            </a:r>
            <a:endParaRPr lang="en-US" sz="2000" dirty="0">
              <a:solidFill>
                <a:srgbClr val="22222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186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ETL? (Extract Transform Load) | Informatica">
            <a:extLst>
              <a:ext uri="{FF2B5EF4-FFF2-40B4-BE49-F238E27FC236}">
                <a16:creationId xmlns:a16="http://schemas.microsoft.com/office/drawing/2014/main" id="{98AD2235-F828-8AAC-6F11-A6D29AA11D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7" t="23031" r="71686" b="19984"/>
          <a:stretch/>
        </p:blipFill>
        <p:spPr bwMode="auto">
          <a:xfrm>
            <a:off x="329988" y="1971631"/>
            <a:ext cx="2753711" cy="291473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B4AD628-11DF-ACC2-9F19-F007C9FCB669}"/>
              </a:ext>
            </a:extLst>
          </p:cNvPr>
          <p:cNvSpPr txBox="1">
            <a:spLocks/>
          </p:cNvSpPr>
          <p:nvPr/>
        </p:nvSpPr>
        <p:spPr>
          <a:xfrm>
            <a:off x="4343400" y="5089979"/>
            <a:ext cx="3352799" cy="11403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222222"/>
              </a:solidFill>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03F806F9-581B-3EF8-27E8-0553FD66F473}"/>
              </a:ext>
            </a:extLst>
          </p:cNvPr>
          <p:cNvSpPr txBox="1">
            <a:spLocks/>
          </p:cNvSpPr>
          <p:nvPr/>
        </p:nvSpPr>
        <p:spPr>
          <a:xfrm>
            <a:off x="8203323" y="5120024"/>
            <a:ext cx="2890346" cy="11403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222222"/>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136C6ABD-944E-F09B-BB4C-D72FC9EA15A2}"/>
              </a:ext>
            </a:extLst>
          </p:cNvPr>
          <p:cNvPicPr>
            <a:picLocks noChangeAspect="1"/>
          </p:cNvPicPr>
          <p:nvPr/>
        </p:nvPicPr>
        <p:blipFill>
          <a:blip r:embed="rId4"/>
          <a:stretch>
            <a:fillRect/>
          </a:stretch>
        </p:blipFill>
        <p:spPr>
          <a:xfrm>
            <a:off x="5077075" y="239387"/>
            <a:ext cx="5670841" cy="6274122"/>
          </a:xfrm>
          <a:prstGeom prst="rect">
            <a:avLst/>
          </a:prstGeom>
        </p:spPr>
      </p:pic>
    </p:spTree>
    <p:extLst>
      <p:ext uri="{BB962C8B-B14F-4D97-AF65-F5344CB8AC3E}">
        <p14:creationId xmlns:p14="http://schemas.microsoft.com/office/powerpoint/2010/main" val="149840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What is ETL? (Extract Transform Load) | Informatica">
            <a:extLst>
              <a:ext uri="{FF2B5EF4-FFF2-40B4-BE49-F238E27FC236}">
                <a16:creationId xmlns:a16="http://schemas.microsoft.com/office/drawing/2014/main" id="{9B45E561-83D1-94E8-CC0D-DFDC5EAA2E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988" t="25292" r="36585" b="17723"/>
          <a:stretch/>
        </p:blipFill>
        <p:spPr bwMode="auto">
          <a:xfrm>
            <a:off x="351008" y="1971631"/>
            <a:ext cx="2753711" cy="29147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062604-963B-C47C-746F-79B5FF49166B}"/>
              </a:ext>
            </a:extLst>
          </p:cNvPr>
          <p:cNvPicPr>
            <a:picLocks noChangeAspect="1"/>
          </p:cNvPicPr>
          <p:nvPr/>
        </p:nvPicPr>
        <p:blipFill rotWithShape="1">
          <a:blip r:embed="rId4"/>
          <a:srcRect t="1480"/>
          <a:stretch/>
        </p:blipFill>
        <p:spPr>
          <a:xfrm>
            <a:off x="4302450" y="283779"/>
            <a:ext cx="7538542" cy="3752194"/>
          </a:xfrm>
          <a:prstGeom prst="rect">
            <a:avLst/>
          </a:prstGeom>
        </p:spPr>
      </p:pic>
      <p:sp>
        <p:nvSpPr>
          <p:cNvPr id="12" name="Content Placeholder 2">
            <a:extLst>
              <a:ext uri="{FF2B5EF4-FFF2-40B4-BE49-F238E27FC236}">
                <a16:creationId xmlns:a16="http://schemas.microsoft.com/office/drawing/2014/main" id="{08169C64-F3F3-200D-9B48-B8961FE75DCA}"/>
              </a:ext>
            </a:extLst>
          </p:cNvPr>
          <p:cNvSpPr txBox="1">
            <a:spLocks/>
          </p:cNvSpPr>
          <p:nvPr/>
        </p:nvSpPr>
        <p:spPr>
          <a:xfrm>
            <a:off x="4302450" y="4574972"/>
            <a:ext cx="6114393" cy="11403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0" i="0" dirty="0">
                <a:solidFill>
                  <a:srgbClr val="222222"/>
                </a:solidFill>
                <a:effectLst/>
                <a:latin typeface="Segoe UI" panose="020B0502040204020203" pitchFamily="34" charset="0"/>
                <a:cs typeface="Segoe UI" panose="020B0502040204020203" pitchFamily="34" charset="0"/>
              </a:rPr>
              <a:t>data by cleaning it up, deduplicating it, combining it, and otherwise getting ready to…</a:t>
            </a:r>
            <a:endParaRPr lang="en-US" sz="2000" dirty="0">
              <a:solidFill>
                <a:srgbClr val="22222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06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ETL? (Extract Transform Load) | Informatica">
            <a:extLst>
              <a:ext uri="{FF2B5EF4-FFF2-40B4-BE49-F238E27FC236}">
                <a16:creationId xmlns:a16="http://schemas.microsoft.com/office/drawing/2014/main" id="{98AD2235-F828-8AAC-6F11-A6D29AA11D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869" t="23031" r="1283" b="19984"/>
          <a:stretch/>
        </p:blipFill>
        <p:spPr bwMode="auto">
          <a:xfrm>
            <a:off x="546538" y="1971631"/>
            <a:ext cx="3005960" cy="29147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8FA31D2-FF72-2800-9084-D5EB2B3DB645}"/>
              </a:ext>
            </a:extLst>
          </p:cNvPr>
          <p:cNvSpPr txBox="1"/>
          <p:nvPr/>
        </p:nvSpPr>
        <p:spPr>
          <a:xfrm>
            <a:off x="3552498" y="771302"/>
            <a:ext cx="6096000" cy="1200329"/>
          </a:xfrm>
          <a:prstGeom prst="rect">
            <a:avLst/>
          </a:prstGeom>
          <a:noFill/>
        </p:spPr>
        <p:txBody>
          <a:bodyPr wrap="square">
            <a:spAutoFit/>
          </a:bodyPr>
          <a:lstStyle/>
          <a:p>
            <a:pPr algn="l"/>
            <a:r>
              <a:rPr lang="en-US" b="1" i="0" u="none" strike="noStrike" dirty="0">
                <a:solidFill>
                  <a:srgbClr val="333333"/>
                </a:solidFill>
                <a:effectLst/>
                <a:latin typeface="segoe ui" panose="020B0502040204020203" pitchFamily="34" charset="0"/>
              </a:rPr>
              <a:t>Load in Power Query</a:t>
            </a:r>
          </a:p>
          <a:p>
            <a:pPr algn="l"/>
            <a:r>
              <a:rPr lang="en-US" b="0" i="0" dirty="0">
                <a:solidFill>
                  <a:srgbClr val="555555"/>
                </a:solidFill>
                <a:effectLst/>
                <a:latin typeface="segoe ui" panose="020B0502040204020203" pitchFamily="34" charset="0"/>
              </a:rPr>
              <a:t>Here, the transformed data is loaded into a data warehouse or an analytic tool in the case of Power BI and Excel</a:t>
            </a:r>
            <a:r>
              <a:rPr lang="en-US" dirty="0">
                <a:solidFill>
                  <a:srgbClr val="555555"/>
                </a:solidFill>
                <a:latin typeface="segoe ui" panose="020B0502040204020203" pitchFamily="34" charset="0"/>
              </a:rPr>
              <a:t>.</a:t>
            </a:r>
            <a:endParaRPr lang="en-US" b="0" i="0" dirty="0">
              <a:solidFill>
                <a:srgbClr val="555555"/>
              </a:solidFill>
              <a:effectLst/>
              <a:latin typeface="segoe ui" panose="020B0502040204020203" pitchFamily="34" charset="0"/>
            </a:endParaRPr>
          </a:p>
        </p:txBody>
      </p:sp>
      <p:sp>
        <p:nvSpPr>
          <p:cNvPr id="14" name="TextBox 13">
            <a:extLst>
              <a:ext uri="{FF2B5EF4-FFF2-40B4-BE49-F238E27FC236}">
                <a16:creationId xmlns:a16="http://schemas.microsoft.com/office/drawing/2014/main" id="{D4E1D5A9-52C3-5D2F-22C1-DC08EA2E1A0B}"/>
              </a:ext>
            </a:extLst>
          </p:cNvPr>
          <p:cNvSpPr txBox="1"/>
          <p:nvPr/>
        </p:nvSpPr>
        <p:spPr>
          <a:xfrm>
            <a:off x="5906814" y="5376831"/>
            <a:ext cx="6096000" cy="923330"/>
          </a:xfrm>
          <a:prstGeom prst="rect">
            <a:avLst/>
          </a:prstGeom>
          <a:noFill/>
        </p:spPr>
        <p:txBody>
          <a:bodyPr wrap="square">
            <a:spAutoFit/>
          </a:bodyPr>
          <a:lstStyle/>
          <a:p>
            <a:pPr algn="l"/>
            <a:r>
              <a:rPr lang="en-US" b="0" i="0" dirty="0">
                <a:solidFill>
                  <a:srgbClr val="555555"/>
                </a:solidFill>
                <a:effectLst/>
                <a:latin typeface="segoe ui" panose="020B0502040204020203" pitchFamily="34" charset="0"/>
              </a:rPr>
              <a:t>Note:</a:t>
            </a:r>
          </a:p>
          <a:p>
            <a:pPr algn="l"/>
            <a:r>
              <a:rPr lang="en-US" dirty="0">
                <a:solidFill>
                  <a:srgbClr val="555555"/>
                </a:solidFill>
                <a:latin typeface="segoe ui" panose="020B0502040204020203" pitchFamily="34" charset="0"/>
              </a:rPr>
              <a:t>Power BI provides number of plugins and other 3</a:t>
            </a:r>
            <a:r>
              <a:rPr lang="en-US" baseline="30000" dirty="0">
                <a:solidFill>
                  <a:srgbClr val="555555"/>
                </a:solidFill>
                <a:latin typeface="segoe ui" panose="020B0502040204020203" pitchFamily="34" charset="0"/>
              </a:rPr>
              <a:t>rd</a:t>
            </a:r>
            <a:r>
              <a:rPr lang="en-US" dirty="0">
                <a:solidFill>
                  <a:srgbClr val="555555"/>
                </a:solidFill>
                <a:latin typeface="segoe ui" panose="020B0502040204020203" pitchFamily="34" charset="0"/>
              </a:rPr>
              <a:t> party feature to do this whole ETL process convenient and fast</a:t>
            </a:r>
            <a:endParaRPr lang="en-IN" dirty="0"/>
          </a:p>
        </p:txBody>
      </p:sp>
    </p:spTree>
    <p:extLst>
      <p:ext uri="{BB962C8B-B14F-4D97-AF65-F5344CB8AC3E}">
        <p14:creationId xmlns:p14="http://schemas.microsoft.com/office/powerpoint/2010/main" val="166367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240</TotalTime>
  <Words>2801</Words>
  <Application>Microsoft Office PowerPoint</Application>
  <PresentationFormat>Widescreen</PresentationFormat>
  <Paragraphs>192</Paragraphs>
  <Slides>22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Franklin Gothic Book</vt:lpstr>
      <vt:lpstr>Impact</vt:lpstr>
      <vt:lpstr>segoe ui</vt:lpstr>
      <vt:lpstr>segoe ui</vt:lpstr>
      <vt:lpstr>Symbol</vt:lpstr>
      <vt:lpstr>Office Theme</vt:lpstr>
      <vt:lpstr>Data Analytics</vt:lpstr>
      <vt:lpstr>PowerPoint Presentation</vt:lpstr>
      <vt:lpstr>Importance of data analytics:</vt:lpstr>
      <vt:lpstr>Problems:</vt:lpstr>
      <vt:lpstr>Solution :</vt:lpstr>
      <vt:lpstr>ETL :</vt:lpstr>
      <vt:lpstr>PowerPoint Presentation</vt:lpstr>
      <vt:lpstr>PowerPoint Presentation</vt:lpstr>
      <vt:lpstr>PowerPoint Presentation</vt:lpstr>
      <vt:lpstr>Technology Stack</vt:lpstr>
      <vt:lpstr>SQL</vt:lpstr>
      <vt:lpstr>Power BI:</vt:lpstr>
      <vt:lpstr>PowerPoint Presentation</vt:lpstr>
      <vt:lpstr>PowerPoint Presentation</vt:lpstr>
      <vt:lpstr>PowerPoint Presentation</vt:lpstr>
      <vt:lpstr>PowerPoint Presentation</vt:lpstr>
      <vt:lpstr>DAX </vt:lpstr>
      <vt:lpstr>PowerPoint Presentation</vt:lpstr>
      <vt:lpstr>PowerPoint Presentation</vt:lpstr>
      <vt:lpstr>Conclusion</vt:lpstr>
      <vt:lpstr>Crest Bell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Abhishek Goyal</dc:creator>
  <cp:lastModifiedBy>Abhishek Goyal</cp:lastModifiedBy>
  <cp:revision>35</cp:revision>
  <dcterms:created xsi:type="dcterms:W3CDTF">2022-11-15T16:49:37Z</dcterms:created>
  <dcterms:modified xsi:type="dcterms:W3CDTF">2022-11-16T15:22:53Z</dcterms:modified>
</cp:coreProperties>
</file>