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9e32396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9e32396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aa40ad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aa40ad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2d259ed4b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2d259ed4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b88793e2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b88793e2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9e32396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9e32396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a118417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a118417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9e32396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9e32396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9e32396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9e32396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9e32396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9e3239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</a:defRPr>
            </a:lvl1pPr>
            <a:lvl2pPr lvl="1">
              <a:buNone/>
              <a:defRPr sz="1400">
                <a:solidFill>
                  <a:schemeClr val="lt1"/>
                </a:solidFill>
              </a:defRPr>
            </a:lvl2pPr>
            <a:lvl3pPr lvl="2">
              <a:buNone/>
              <a:defRPr sz="1400">
                <a:solidFill>
                  <a:schemeClr val="lt1"/>
                </a:solidFill>
              </a:defRPr>
            </a:lvl3pPr>
            <a:lvl4pPr lvl="3">
              <a:buNone/>
              <a:defRPr sz="1400">
                <a:solidFill>
                  <a:schemeClr val="lt1"/>
                </a:solidFill>
              </a:defRPr>
            </a:lvl4pPr>
            <a:lvl5pPr lvl="4">
              <a:buNone/>
              <a:defRPr sz="1400">
                <a:solidFill>
                  <a:schemeClr val="lt1"/>
                </a:solidFill>
              </a:defRPr>
            </a:lvl5pPr>
            <a:lvl6pPr lvl="5">
              <a:buNone/>
              <a:defRPr sz="1400">
                <a:solidFill>
                  <a:schemeClr val="lt1"/>
                </a:solidFill>
              </a:defRPr>
            </a:lvl6pPr>
            <a:lvl7pPr lvl="6">
              <a:buNone/>
              <a:defRPr sz="1400">
                <a:solidFill>
                  <a:schemeClr val="lt1"/>
                </a:solidFill>
              </a:defRPr>
            </a:lvl7pPr>
            <a:lvl8pPr lvl="7">
              <a:buNone/>
              <a:defRPr sz="1400">
                <a:solidFill>
                  <a:schemeClr val="lt1"/>
                </a:solidFill>
              </a:defRPr>
            </a:lvl8pPr>
            <a:lvl9pPr lvl="8">
              <a:buNone/>
              <a:defRPr sz="14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</a:defRPr>
            </a:lvl1pPr>
            <a:lvl2pPr lvl="1">
              <a:buNone/>
              <a:defRPr sz="1400">
                <a:solidFill>
                  <a:schemeClr val="lt1"/>
                </a:solidFill>
              </a:defRPr>
            </a:lvl2pPr>
            <a:lvl3pPr lvl="2">
              <a:buNone/>
              <a:defRPr sz="1400">
                <a:solidFill>
                  <a:schemeClr val="lt1"/>
                </a:solidFill>
              </a:defRPr>
            </a:lvl3pPr>
            <a:lvl4pPr lvl="3">
              <a:buNone/>
              <a:defRPr sz="1400">
                <a:solidFill>
                  <a:schemeClr val="lt1"/>
                </a:solidFill>
              </a:defRPr>
            </a:lvl4pPr>
            <a:lvl5pPr lvl="4">
              <a:buNone/>
              <a:defRPr sz="1400">
                <a:solidFill>
                  <a:schemeClr val="lt1"/>
                </a:solidFill>
              </a:defRPr>
            </a:lvl5pPr>
            <a:lvl6pPr lvl="5">
              <a:buNone/>
              <a:defRPr sz="1400">
                <a:solidFill>
                  <a:schemeClr val="lt1"/>
                </a:solidFill>
              </a:defRPr>
            </a:lvl6pPr>
            <a:lvl7pPr lvl="6">
              <a:buNone/>
              <a:defRPr sz="1400">
                <a:solidFill>
                  <a:schemeClr val="lt1"/>
                </a:solidFill>
              </a:defRPr>
            </a:lvl7pPr>
            <a:lvl8pPr lvl="7">
              <a:buNone/>
              <a:defRPr sz="1400">
                <a:solidFill>
                  <a:schemeClr val="lt1"/>
                </a:solidFill>
              </a:defRPr>
            </a:lvl8pPr>
            <a:lvl9pPr lvl="8">
              <a:buNone/>
              <a:defRPr sz="14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8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discover.lanl.gov/news/0319-barren-plateaus/" TargetMode="External"/><Relationship Id="rId5" Type="http://schemas.openxmlformats.org/officeDocument/2006/relationships/image" Target="../media/image25.png"/><Relationship Id="rId6" Type="http://schemas.openxmlformats.org/officeDocument/2006/relationships/hyperlink" Target="https://arxiv.org/abs/2208.1367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hyperlink" Target="https://arxiv.org/abs/2209.00595" TargetMode="External"/><Relationship Id="rId5" Type="http://schemas.openxmlformats.org/officeDocument/2006/relationships/hyperlink" Target="https://muellergroup.lassp.cornell.edu/bt2020chap4.pdf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hyperlink" Target="https://arxiv.org/abs/2209.00595" TargetMode="External"/><Relationship Id="rId13" Type="http://schemas.openxmlformats.org/officeDocument/2006/relationships/image" Target="../media/image17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29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Relationship Id="rId7" Type="http://schemas.openxmlformats.org/officeDocument/2006/relationships/image" Target="../media/image26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304925"/>
            <a:ext cx="8520600" cy="24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Synergy between Quantum Circuits and Tensor Networks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439225"/>
            <a:ext cx="8520600" cy="16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Abhishek Abhishek, Daniel Kong, </a:t>
            </a:r>
            <a:r>
              <a:rPr lang="en" sz="1800"/>
              <a:t>Harmeeta Dahiya,</a:t>
            </a:r>
            <a:r>
              <a:rPr lang="en" sz="1800"/>
              <a:t> Mushahid Khan</a:t>
            </a:r>
            <a:br>
              <a:rPr lang="en" sz="2400"/>
            </a:br>
            <a:endParaRPr sz="2400"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11700" y="1152475"/>
            <a:ext cx="77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To have a chance at improving the previously found MPS results, one needs to extend the linear layers with additional gates and train gates generated by MPS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This will require increasing the circuit depth, more flexible entangling topologies, or both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Train the unitary matrices generated by MPS alongside the additional gates added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After training extended PQC, compare results with  a randomly initialized circuit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507250" y="3272900"/>
            <a:ext cx="53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413" y="1698950"/>
            <a:ext cx="7463173" cy="17456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5400000" dist="190500">
              <a:srgbClr val="000000">
                <a:alpha val="50000"/>
              </a:srgbClr>
            </a:outerShdw>
          </a:effectLst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75" y="2571750"/>
            <a:ext cx="7463149" cy="1461947"/>
          </a:xfrm>
          <a:prstGeom prst="rect">
            <a:avLst/>
          </a:prstGeom>
          <a:noFill/>
          <a:ln cap="flat" cmpd="sng" w="19050">
            <a:solidFill>
              <a:srgbClr val="1E2D31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5400000" dist="190500">
              <a:srgbClr val="000000">
                <a:alpha val="50000"/>
              </a:srgbClr>
            </a:outerShdw>
          </a:effectLst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9919" l="0" r="0" t="28394"/>
          <a:stretch/>
        </p:blipFill>
        <p:spPr>
          <a:xfrm>
            <a:off x="3688475" y="3013000"/>
            <a:ext cx="5032800" cy="1376776"/>
          </a:xfrm>
          <a:prstGeom prst="rect">
            <a:avLst/>
          </a:prstGeom>
          <a:noFill/>
          <a:ln cap="flat" cmpd="sng" w="19050">
            <a:solidFill>
              <a:srgbClr val="1E2D31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5400000" dist="190500">
              <a:srgbClr val="000000">
                <a:alpha val="50000"/>
              </a:srgbClr>
            </a:outerShdw>
          </a:effectLst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6">
            <a:alphaModFix/>
          </a:blip>
          <a:srcRect b="0" l="0" r="8542" t="42909"/>
          <a:stretch/>
        </p:blipFill>
        <p:spPr>
          <a:xfrm>
            <a:off x="468275" y="3323463"/>
            <a:ext cx="5454726" cy="1133500"/>
          </a:xfrm>
          <a:prstGeom prst="rect">
            <a:avLst/>
          </a:prstGeom>
          <a:noFill/>
          <a:ln cap="flat" cmpd="sng" w="19050">
            <a:solidFill>
              <a:srgbClr val="1E2D31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r="5400000" dist="190500">
              <a:srgbClr val="000000">
                <a:alpha val="50000"/>
              </a:srgbClr>
            </a:outerShdw>
          </a:effectLst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26375"/>
            <a:ext cx="2445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811800" y="826850"/>
            <a:ext cx="3691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✅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 classical resources to find good task-specific initializations and further optimize using quantum hardware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🤝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classical + quantum 🥳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07000" y="852475"/>
            <a:ext cx="3000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❌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Generic initialization schemes for parameterized quantum circuits (PQCs)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😟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barren plateaus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😟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local minima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32632" r="0" t="0"/>
          <a:stretch/>
        </p:blipFill>
        <p:spPr>
          <a:xfrm>
            <a:off x="1301325" y="2271800"/>
            <a:ext cx="2115126" cy="2060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15"/>
          <p:cNvSpPr txBox="1"/>
          <p:nvPr/>
        </p:nvSpPr>
        <p:spPr>
          <a:xfrm>
            <a:off x="682900" y="4596850"/>
            <a:ext cx="398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credit: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https://discover.lanl.gov/news/0319-barren-plateaus/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0850" y="2740750"/>
            <a:ext cx="3058367" cy="13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811800" y="4596850"/>
            <a:ext cx="398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credit: Fig 1. 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https://arxiv.org/abs/2208.13673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/>
          </a:p>
        </p:txBody>
      </p:sp>
      <p:sp>
        <p:nvSpPr>
          <p:cNvPr id="81" name="Google Shape;81;p15"/>
          <p:cNvSpPr txBox="1"/>
          <p:nvPr/>
        </p:nvSpPr>
        <p:spPr>
          <a:xfrm>
            <a:off x="5083700" y="2130525"/>
            <a:ext cx="67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🖥</a:t>
            </a:r>
            <a:endParaRPr sz="3000"/>
          </a:p>
        </p:txBody>
      </p:sp>
      <p:sp>
        <p:nvSpPr>
          <p:cNvPr id="82" name="Google Shape;82;p15"/>
          <p:cNvSpPr txBox="1"/>
          <p:nvPr/>
        </p:nvSpPr>
        <p:spPr>
          <a:xfrm>
            <a:off x="7227350" y="1970450"/>
            <a:ext cx="67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⚛</a:t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Approach</a:t>
            </a:r>
            <a:endParaRPr b="1"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83063" y="1227075"/>
            <a:ext cx="773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Train a Tensor Network (TN) called Matrix Product State (MPS) as a generative model on the bars and stripes dataset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Transfer the trained MPS to a MPS-PQC circuit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Extend and train the </a:t>
            </a: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MPS-PQC circuit with additional gates</a:t>
            </a:r>
            <a:endParaRPr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bars and stripes images</a:t>
            </a:r>
            <a:endParaRPr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5" y="2958625"/>
            <a:ext cx="6518001" cy="18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150" y="2916425"/>
            <a:ext cx="2323925" cy="18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42525" y="4820400"/>
            <a:ext cx="555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Image Credit: https://arxiv.org/abs/2208.13673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MPS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34075"/>
            <a:ext cx="55014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TNs are linear algebraic models for classically simulating complex many-body quantum systems, that have been employed 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recently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 as machine learning models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No. of nodes in a TN = No. of qubits in the quantum computer 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the topology of the N-node graph determines the forms of entanglement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MPS are computationally tractable TN models whose cores are connected along a line graph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50" y="1234074"/>
            <a:ext cx="2046259" cy="2554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475" y="4005050"/>
            <a:ext cx="4305300" cy="6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084425" y="4785225"/>
            <a:ext cx="368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Image Credit: https://arxiv.org/pdf/1709.01662.pdf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474" y="1765825"/>
            <a:ext cx="3340900" cy="189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17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MPS to PQC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4839300" cy="23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rebuchet MS"/>
                <a:ea typeface="Trebuchet MS"/>
                <a:cs typeface="Trebuchet MS"/>
                <a:sym typeface="Trebuchet MS"/>
              </a:rPr>
              <a:t>How do we map a Matrix Product State (MPS) tensor network to a parameterized quantum circuit ?</a:t>
            </a:r>
            <a:endParaRPr b="1"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rebuchet MS"/>
              <a:buAutoNum type="arabicPeriod"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parameters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 of the model are stored in the tensor cores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These 3-d tensors are clearly not </a:t>
            </a:r>
            <a:r>
              <a:rPr b="1" lang="en" sz="1400">
                <a:latin typeface="Trebuchet MS"/>
                <a:ea typeface="Trebuchet MS"/>
                <a:cs typeface="Trebuchet MS"/>
                <a:sym typeface="Trebuchet MS"/>
              </a:rPr>
              <a:t>unitaries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 but can be converted to one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0" y="4835700"/>
            <a:ext cx="696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Image credits: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https://arxiv.org/abs/2209.00595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https://muellergroup.lassp.cornell.edu/bt2020chap4.pdf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 flipH="1" rot="10800000">
            <a:off x="5978725" y="3535950"/>
            <a:ext cx="300" cy="34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 txBox="1"/>
          <p:nvPr/>
        </p:nvSpPr>
        <p:spPr>
          <a:xfrm>
            <a:off x="5639825" y="3885150"/>
            <a:ext cx="15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 parameters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4" name="Google Shape;114;p18"/>
          <p:cNvCxnSpPr>
            <a:stCxn id="115" idx="2"/>
          </p:cNvCxnSpPr>
          <p:nvPr/>
        </p:nvCxnSpPr>
        <p:spPr>
          <a:xfrm flipH="1">
            <a:off x="5978500" y="1659875"/>
            <a:ext cx="952800" cy="54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(\underbrace{4}_{\chi_{L}} \times \underbrace{2}_{d}  \times \underbrace{2}_{\chi_{R}})" id="116" name="Google Shape;116;p1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6850" y="1212100"/>
            <a:ext cx="1643370" cy="5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4509" y="432147"/>
            <a:ext cx="1038825" cy="12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95875" y="1221200"/>
            <a:ext cx="3612600" cy="1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rebuchet MS"/>
                <a:ea typeface="Trebuchet MS"/>
                <a:cs typeface="Trebuchet MS"/>
                <a:sym typeface="Trebuchet MS"/>
              </a:rPr>
              <a:t>Two key steps:</a:t>
            </a:r>
            <a:endParaRPr b="1"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rebuchet MS"/>
              <a:buAutoNum type="arabicPeriod"/>
            </a:pPr>
            <a:r>
              <a:rPr lang="en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Left-</a:t>
            </a:r>
            <a:r>
              <a:rPr lang="en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normalization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 of the 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MPS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 via </a:t>
            </a:r>
            <a:r>
              <a:rPr lang="en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iterated QR factorizations</a:t>
            </a:r>
            <a:endParaRPr sz="1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AutoNum type="arabicPeriod"/>
            </a:pP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Extend the </a:t>
            </a:r>
            <a:r>
              <a:rPr lang="en" sz="1400">
                <a:solidFill>
                  <a:srgbClr val="FF00FF"/>
                </a:solidFill>
                <a:latin typeface="Trebuchet MS"/>
                <a:ea typeface="Trebuchet MS"/>
                <a:cs typeface="Trebuchet MS"/>
                <a:sym typeface="Trebuchet MS"/>
              </a:rPr>
              <a:t>left-isometries </a:t>
            </a: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MPS 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to multi-qubit unitaries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17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MPS to PQC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575" y="1152475"/>
            <a:ext cx="2011650" cy="3211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_1 = Q_1 R_1" id="126" name="Google Shape;126;p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725" y="2093425"/>
            <a:ext cx="908576" cy="1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b="23271" l="0" r="0" t="0"/>
          <a:stretch/>
        </p:blipFill>
        <p:spPr>
          <a:xfrm>
            <a:off x="4017750" y="1221200"/>
            <a:ext cx="2494551" cy="11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4465900" y="663400"/>
            <a:ext cx="17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QR-factorization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675113" y="3473463"/>
            <a:ext cx="14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FF"/>
                </a:solidFill>
                <a:latin typeface="Trebuchet MS"/>
                <a:ea typeface="Trebuchet MS"/>
                <a:cs typeface="Trebuchet MS"/>
                <a:sym typeface="Trebuchet MS"/>
              </a:rPr>
              <a:t>Left-isometry</a:t>
            </a:r>
            <a:endParaRPr>
              <a:solidFill>
                <a:srgbClr val="FF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621575" y="663400"/>
            <a:ext cx="1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Left-normalization</a:t>
            </a:r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 rot="10800000">
            <a:off x="5208363" y="3237938"/>
            <a:ext cx="8400" cy="32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U_{i} = [\matrix{Q_i \ \ X_i}]" id="132" name="Google Shape;132;p1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2000" y="4101462"/>
            <a:ext cx="1304894" cy="26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239" y="3259350"/>
            <a:ext cx="1563463" cy="1433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i^{\dagger}X_i = I_{D-D' \times D-D' }" id="134" name="Google Shape;134;p19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2000" y="3237950"/>
            <a:ext cx="1877738" cy="31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_{i}^{\dagger}X_{i}= 0" id="135" name="Google Shape;135;p19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72000" y="3676797"/>
            <a:ext cx="908576" cy="31686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0" y="4835700"/>
            <a:ext cx="696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Reference: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https://arxiv.org/abs/2209.00595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" id="137" name="Google Shape;137;p19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41150" y="1585675"/>
            <a:ext cx="176606" cy="188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_i^{\dagger}U_i = U_i U_i^{\dagger} = I_{D \times D}" id="138" name="Google Shape;138;p19" title="MathEquation,#0000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72000" y="4481753"/>
            <a:ext cx="2011650" cy="3143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^{\dagger}Q = I_{D' \times D'}" id="139" name="Google Shape;139;p19" title="MathEquation,#0000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22325" y="2475625"/>
            <a:ext cx="1524096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 Q^{\dagger} \neq I_{D \times D}" id="140" name="Google Shape;140;p19" title="MathEquation,#00000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462875" y="2854313"/>
            <a:ext cx="1443000" cy="3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Overview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1234075"/>
            <a:ext cx="4541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➔"/>
            </a:pPr>
            <a:r>
              <a:rPr lang="en" sz="1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Existing codebase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 for MPS training and normalization.  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➔"/>
            </a:pPr>
            <a:r>
              <a:rPr lang="en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umpy.linalg</a:t>
            </a:r>
            <a:r>
              <a:rPr lang="en" sz="1400"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scipy.linalg </a:t>
            </a: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extracting the multi-qubit unitaries from the MPS.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➔"/>
            </a:pPr>
            <a:r>
              <a:rPr lang="en" sz="1400">
                <a:solidFill>
                  <a:srgbClr val="A64D79"/>
                </a:solidFill>
                <a:latin typeface="Trebuchet MS"/>
                <a:ea typeface="Trebuchet MS"/>
                <a:cs typeface="Trebuchet MS"/>
                <a:sym typeface="Trebuchet MS"/>
              </a:rPr>
              <a:t>Pennylane </a:t>
            </a: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 define and further train parameterized quantum circuits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13374" l="0" r="0" t="0"/>
          <a:stretch/>
        </p:blipFill>
        <p:spPr>
          <a:xfrm>
            <a:off x="4947850" y="1017725"/>
            <a:ext cx="3884450" cy="2519675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42875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49" y="1484700"/>
            <a:ext cx="2360551" cy="245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1473464"/>
            <a:ext cx="2748650" cy="263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07650"/>
            <a:ext cx="762225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00" y="1278298"/>
            <a:ext cx="5223876" cy="25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2137250" y="862075"/>
            <a:ext cx="5451900" cy="400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E2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5050" y="1471550"/>
            <a:ext cx="4366250" cy="30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2940700" y="985585"/>
            <a:ext cx="42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Kullback–Leibler (KL) Divergence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457525" y="4401175"/>
            <a:ext cx="340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Iterations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 rot="-5400000">
            <a:off x="1329050" y="2838350"/>
            <a:ext cx="263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KL - Divergence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8">
            <a:alphaModFix/>
          </a:blip>
          <a:srcRect b="64693" l="0" r="43496" t="0"/>
          <a:stretch/>
        </p:blipFill>
        <p:spPr>
          <a:xfrm>
            <a:off x="4371150" y="1977850"/>
            <a:ext cx="227115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