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18288000" cy="10287000"/>
  <p:embeddedFontLst>
    <p:embeddedFont>
      <p:font typeface="Tahoma"/>
      <p:regular r:id="rId16"/>
      <p:bold r:id="rId17"/>
    </p:embeddedFont>
    <p:embeddedFont>
      <p:font typeface="Arial Black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Tahoma-bold.fntdata"/><Relationship Id="rId16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rialBlac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1016000" y="991235"/>
            <a:ext cx="14897383" cy="1510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50">
                <a:solidFill>
                  <a:srgbClr val="00376A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2435900" y="2645492"/>
            <a:ext cx="13044805" cy="463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15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016000" y="991235"/>
            <a:ext cx="14897383" cy="1510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50">
                <a:solidFill>
                  <a:srgbClr val="00376A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7323329" y="2872564"/>
            <a:ext cx="3641341" cy="661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50">
                <a:solidFill>
                  <a:srgbClr val="00376A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15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7999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1016000" y="991235"/>
            <a:ext cx="14897383" cy="1510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50">
                <a:solidFill>
                  <a:srgbClr val="00376A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8287999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016000" y="991235"/>
            <a:ext cx="14897383" cy="1510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50" u="none" cap="none" strike="noStrike">
                <a:solidFill>
                  <a:srgbClr val="00376A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2435900" y="2645492"/>
            <a:ext cx="13044805" cy="463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1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1133"/>
            <a:ext cx="18287999" cy="1011586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title"/>
          </p:nvPr>
        </p:nvSpPr>
        <p:spPr>
          <a:xfrm>
            <a:off x="2046302" y="2546770"/>
            <a:ext cx="14703300" cy="3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0475">
            <a:spAutoFit/>
          </a:bodyPr>
          <a:lstStyle/>
          <a:p>
            <a:pPr indent="1056640" lvl="0" marL="12700" marR="5080" rtl="0" algn="l">
              <a:lnSpc>
                <a:spcPct val="119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/>
              <a:t>SarcastiX: Sarcasm Detection for Hinglish</a:t>
            </a:r>
            <a:endParaRPr sz="10000"/>
          </a:p>
          <a:p>
            <a:pPr indent="0" lvl="0" marL="0" marR="499744" rtl="0" algn="ctr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b="0" lang="en-US" sz="4650">
                <a:solidFill>
                  <a:srgbClr val="535353"/>
                </a:solidFill>
                <a:latin typeface="Tahoma"/>
                <a:ea typeface="Tahoma"/>
                <a:cs typeface="Tahoma"/>
                <a:sym typeface="Tahoma"/>
              </a:rPr>
              <a:t>Code Carrot</a:t>
            </a:r>
            <a:endParaRPr sz="46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3556274" y="7323328"/>
            <a:ext cx="11804650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65" marR="5080" rtl="0" algn="ctr">
              <a:lnSpc>
                <a:spcPct val="10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>
                <a:solidFill>
                  <a:srgbClr val="535353"/>
                </a:solidFill>
                <a:latin typeface="Tahoma"/>
                <a:ea typeface="Tahoma"/>
                <a:cs typeface="Tahoma"/>
                <a:sym typeface="Tahoma"/>
              </a:rPr>
              <a:t>This presentation outlines our solution for detecting sarcasm in Hinglish social media text, leveraging cutting-edge NLP and ML techniques. Our innovative approach addresses the unique challenges of this code-mixed language, providing a robust and scalable system..</a:t>
            </a:r>
            <a:endParaRPr sz="285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4146851" y="4116511"/>
            <a:ext cx="9994265" cy="1915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400"/>
              <a:t>THANK YOU</a:t>
            </a:r>
            <a:endParaRPr sz="1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7999" cy="100873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type="title"/>
          </p:nvPr>
        </p:nvSpPr>
        <p:spPr>
          <a:xfrm>
            <a:off x="5560071" y="2163972"/>
            <a:ext cx="7167880" cy="17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271905" lvl="0" marL="1283970" marR="5080" rtl="0" algn="l">
              <a:lnSpc>
                <a:spcPct val="13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SarcastiX: Unmasking the Hidden Meaning</a:t>
            </a:r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2418852" y="4315869"/>
            <a:ext cx="5857240" cy="2546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4450">
            <a:spAutoFit/>
          </a:bodyPr>
          <a:lstStyle/>
          <a:p>
            <a:pPr indent="0" lvl="0" marL="5956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50">
                <a:latin typeface="Arial Black"/>
                <a:ea typeface="Arial Black"/>
                <a:cs typeface="Arial Black"/>
                <a:sym typeface="Arial Black"/>
              </a:rPr>
              <a:t>What is SarcastiX?</a:t>
            </a:r>
            <a:endParaRPr sz="375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marR="5080" rtl="0" algn="ctr">
              <a:lnSpc>
                <a:spcPct val="115799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SarcastiX is a groundbreaking AI system designed to detect sarcasm in Hinglish text on social media. This is essential for understanding true user sentiment and intent, crucial for brands and researchers alike.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/>
          <p:nvPr/>
        </p:nvSpPr>
        <p:spPr>
          <a:xfrm>
            <a:off x="9974014" y="4505590"/>
            <a:ext cx="6341745" cy="2533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10413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50">
                <a:latin typeface="Arial Black"/>
                <a:ea typeface="Arial Black"/>
                <a:cs typeface="Arial Black"/>
                <a:sym typeface="Arial Black"/>
              </a:rPr>
              <a:t>How it Works</a:t>
            </a:r>
            <a:endParaRPr sz="375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2250">
                <a:latin typeface="Arial"/>
                <a:ea typeface="Arial"/>
                <a:cs typeface="Arial"/>
                <a:sym typeface="Arial"/>
              </a:rPr>
              <a:t>SarcastiX utilizes NLP and ML techniques to</a:t>
            </a:r>
            <a:endParaRPr sz="2250">
              <a:latin typeface="Arial"/>
              <a:ea typeface="Arial"/>
              <a:cs typeface="Arial"/>
              <a:sym typeface="Arial"/>
            </a:endParaRPr>
          </a:p>
          <a:p>
            <a:pPr indent="-635" lvl="0" marL="12065" marR="5080" rtl="0" algn="ctr">
              <a:lnSpc>
                <a:spcPct val="115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latin typeface="Arial"/>
                <a:ea typeface="Arial"/>
                <a:cs typeface="Arial"/>
                <a:sym typeface="Arial"/>
              </a:rPr>
              <a:t>analyze text. It employs transformer-based models trained on large datasets of Hinglish text, effectively identifying sarcastic language patterns.</a:t>
            </a:r>
            <a:endParaRPr sz="22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7999" cy="101253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/>
          <p:nvPr>
            <p:ph type="title"/>
          </p:nvPr>
        </p:nvSpPr>
        <p:spPr>
          <a:xfrm>
            <a:off x="1016000" y="991235"/>
            <a:ext cx="14897383" cy="1510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6625">
            <a:spAutoFit/>
          </a:bodyPr>
          <a:lstStyle/>
          <a:p>
            <a:pPr indent="0" lvl="0" marL="18332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Technical Approach: Building SarcastiX</a:t>
            </a:r>
            <a:endParaRPr/>
          </a:p>
        </p:txBody>
      </p:sp>
      <p:sp>
        <p:nvSpPr>
          <p:cNvPr id="62" name="Google Shape;62;p9"/>
          <p:cNvSpPr txBox="1"/>
          <p:nvPr/>
        </p:nvSpPr>
        <p:spPr>
          <a:xfrm>
            <a:off x="2764124" y="3221275"/>
            <a:ext cx="27879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>
                <a:latin typeface="Arial Black"/>
                <a:ea typeface="Arial Black"/>
                <a:cs typeface="Arial Black"/>
                <a:sym typeface="Arial Black"/>
              </a:rPr>
              <a:t>1.Frontend</a:t>
            </a:r>
            <a:endParaRPr sz="285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3" name="Google Shape;63;p9"/>
          <p:cNvSpPr txBox="1"/>
          <p:nvPr/>
        </p:nvSpPr>
        <p:spPr>
          <a:xfrm>
            <a:off x="2836752" y="4878775"/>
            <a:ext cx="25887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 Black"/>
                <a:ea typeface="Arial Black"/>
                <a:cs typeface="Arial Black"/>
                <a:sym typeface="Arial Black"/>
              </a:rPr>
              <a:t>2.Backend</a:t>
            </a:r>
            <a:endParaRPr sz="28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6578372" y="3254136"/>
            <a:ext cx="6731634" cy="2080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4805" lvl="0" marL="516255" marR="454659" rtl="0" algn="l">
              <a:lnSpc>
                <a:spcPct val="115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latin typeface="Arial"/>
                <a:ea typeface="Arial"/>
                <a:cs typeface="Arial"/>
                <a:sym typeface="Arial"/>
              </a:rPr>
              <a:t>React + TypeScript, Tailwind CSS, Radix UI, TanStack Query, Tesseract.js for OCR.</a:t>
            </a:r>
            <a:endParaRPr sz="2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Node.js + Express, PostgreSQL, Drizzle ORM.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2836746" y="6457552"/>
            <a:ext cx="3442335" cy="455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 Black"/>
                <a:ea typeface="Arial Black"/>
                <a:cs typeface="Arial Black"/>
                <a:sym typeface="Arial Black"/>
              </a:rPr>
              <a:t>3.Machine Learning</a:t>
            </a:r>
            <a:endParaRPr sz="28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6827354" y="6257276"/>
            <a:ext cx="6233160" cy="1191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35" lvl="0" marL="12065" marR="5080" rtl="0" algn="ctr">
              <a:lnSpc>
                <a:spcPct val="115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PyTorch + Hugging Face Transformers, Pre- trained models: Hinglish-BERT, XLM-RoBERTa, MuRIL, mBERT.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6121095" y="1152412"/>
            <a:ext cx="6137275" cy="661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Power of Hinglish</a:t>
            </a:r>
            <a:endParaRPr/>
          </a:p>
        </p:txBody>
      </p:sp>
      <p:sp>
        <p:nvSpPr>
          <p:cNvPr id="72" name="Google Shape;72;p10"/>
          <p:cNvSpPr txBox="1"/>
          <p:nvPr/>
        </p:nvSpPr>
        <p:spPr>
          <a:xfrm>
            <a:off x="1657803" y="2379900"/>
            <a:ext cx="55380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Arial Black"/>
                <a:ea typeface="Arial Black"/>
                <a:cs typeface="Arial Black"/>
                <a:sym typeface="Arial Black"/>
              </a:rPr>
              <a:t>1.Code-Mixed Language</a:t>
            </a:r>
            <a:endParaRPr sz="29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3" name="Google Shape;73;p10"/>
          <p:cNvSpPr txBox="1"/>
          <p:nvPr/>
        </p:nvSpPr>
        <p:spPr>
          <a:xfrm>
            <a:off x="1254190" y="3020436"/>
            <a:ext cx="5941695" cy="909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065" marR="5080" rtl="0" algn="ctr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latin typeface="Arial"/>
                <a:ea typeface="Arial"/>
                <a:cs typeface="Arial"/>
                <a:sym typeface="Arial"/>
              </a:rPr>
              <a:t>Hinglish presents a unique challenge due to its blend of Hindi and English. This requires specialized NLP models to interpret the subtle nuances of this language.</a:t>
            </a:r>
            <a:endParaRPr sz="16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9861376" y="2379900"/>
            <a:ext cx="6137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Arial Black"/>
                <a:ea typeface="Arial Black"/>
                <a:cs typeface="Arial Black"/>
                <a:sym typeface="Arial Black"/>
              </a:rPr>
              <a:t>2.Transformer-Based Models</a:t>
            </a:r>
            <a:endParaRPr sz="29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5" name="Google Shape;75;p10"/>
          <p:cNvSpPr txBox="1"/>
          <p:nvPr/>
        </p:nvSpPr>
        <p:spPr>
          <a:xfrm>
            <a:off x="9691497" y="3013277"/>
            <a:ext cx="6034405" cy="1038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ctr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SarcastiX utilizes pre-trained transformers like Hinglish-BERT, XLM-RoBERTa, specifically designed to handle code-mixed languages like Hinglish.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4990048" y="5436375"/>
            <a:ext cx="889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28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latin typeface="Arial Black"/>
                <a:ea typeface="Arial Black"/>
                <a:cs typeface="Arial Black"/>
                <a:sym typeface="Arial Black"/>
              </a:rPr>
              <a:t>3.Data Augmentation &amp; Transfer Learning</a:t>
            </a:r>
            <a:endParaRPr sz="275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065" marR="5080" rtl="0" algn="ctr">
              <a:lnSpc>
                <a:spcPct val="115399"/>
              </a:lnSpc>
              <a:spcBef>
                <a:spcPts val="1655"/>
              </a:spcBef>
              <a:spcAft>
                <a:spcPts val="0"/>
              </a:spcAft>
              <a:buNone/>
            </a:pPr>
            <a:r>
              <a:rPr lang="en-US" sz="2150">
                <a:latin typeface="Arial"/>
                <a:ea typeface="Arial"/>
                <a:cs typeface="Arial"/>
                <a:sym typeface="Arial"/>
              </a:rPr>
              <a:t>We address the challenge of limited labeled data by implementing data augmentation techniques and leveraging transfer learning from existing NLP resources.</a:t>
            </a:r>
            <a:endParaRPr sz="21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1016000" y="991235"/>
            <a:ext cx="14897383" cy="1510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1625">
            <a:spAutoFit/>
          </a:bodyPr>
          <a:lstStyle/>
          <a:p>
            <a:pPr indent="0" lvl="0" marL="163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Feasibility &amp; Viability: A Real-World Solution</a:t>
            </a:r>
            <a:endParaRPr/>
          </a:p>
        </p:txBody>
      </p:sp>
      <p:sp>
        <p:nvSpPr>
          <p:cNvPr id="82" name="Google Shape;82;p11"/>
          <p:cNvSpPr txBox="1"/>
          <p:nvPr/>
        </p:nvSpPr>
        <p:spPr>
          <a:xfrm>
            <a:off x="2762000" y="2855100"/>
            <a:ext cx="38328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Arial Black"/>
                <a:ea typeface="Arial Black"/>
                <a:cs typeface="Arial Black"/>
                <a:sym typeface="Arial Black"/>
              </a:rPr>
              <a:t>Feasibility</a:t>
            </a:r>
            <a:endParaRPr sz="37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3" name="Google Shape;83;p11"/>
          <p:cNvSpPr txBox="1"/>
          <p:nvPr/>
        </p:nvSpPr>
        <p:spPr>
          <a:xfrm>
            <a:off x="6808098" y="2793112"/>
            <a:ext cx="8543290" cy="1887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635" lvl="0" marL="12700" marR="5080" rtl="0" algn="ctr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Leveraging existing NLP advancements, SarcastiX is highly feasible. Scalable cloud-based deployment on Replit ensures efficient resource utilization, and OCR enables broad input handling.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3057922" y="5422850"/>
            <a:ext cx="30318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Arial Black"/>
                <a:ea typeface="Arial Black"/>
                <a:cs typeface="Arial Black"/>
                <a:sym typeface="Arial Black"/>
              </a:rPr>
              <a:t>Viability</a:t>
            </a:r>
            <a:endParaRPr sz="42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5" name="Google Shape;85;p11"/>
          <p:cNvSpPr txBox="1"/>
          <p:nvPr/>
        </p:nvSpPr>
        <p:spPr>
          <a:xfrm>
            <a:off x="6772374" y="5525922"/>
            <a:ext cx="8779510" cy="171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5080" rtl="0" algn="ctr">
              <a:lnSpc>
                <a:spcPct val="117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latin typeface="Arial"/>
                <a:ea typeface="Arial"/>
                <a:cs typeface="Arial"/>
                <a:sym typeface="Arial"/>
              </a:rPr>
              <a:t>SarcastiX addresses a critical need for better understanding of sentiment in social media. Its accurate detection of sarcasm empowers brands, social media platforms, and researchers with valuable insights.</a:t>
            </a:r>
            <a:endParaRPr sz="23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016000" y="991235"/>
            <a:ext cx="14897383" cy="1510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spAutoFit/>
          </a:bodyPr>
          <a:lstStyle/>
          <a:p>
            <a:pPr indent="0" lvl="0" marL="3791584" marR="5080" rtl="0" algn="l">
              <a:lnSpc>
                <a:spcPct val="1207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Impact &amp; Benefits: A Better Understanding of Language</a:t>
            </a:r>
            <a:endParaRPr/>
          </a:p>
        </p:txBody>
      </p:sp>
      <p:sp>
        <p:nvSpPr>
          <p:cNvPr id="91" name="Google Shape;91;p12"/>
          <p:cNvSpPr txBox="1"/>
          <p:nvPr/>
        </p:nvSpPr>
        <p:spPr>
          <a:xfrm>
            <a:off x="604563" y="3132876"/>
            <a:ext cx="4503420" cy="2746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Arial Black"/>
                <a:ea typeface="Arial Black"/>
                <a:cs typeface="Arial Black"/>
                <a:sym typeface="Arial Black"/>
              </a:rPr>
              <a:t>Social Impact</a:t>
            </a:r>
            <a:endParaRPr sz="3800">
              <a:latin typeface="Arial Black"/>
              <a:ea typeface="Arial Black"/>
              <a:cs typeface="Arial Black"/>
              <a:sym typeface="Arial Black"/>
            </a:endParaRPr>
          </a:p>
          <a:p>
            <a:pPr indent="-635" lvl="0" marL="12700" marR="5080" rtl="0" algn="ctr">
              <a:lnSpc>
                <a:spcPct val="115799"/>
              </a:lnSpc>
              <a:spcBef>
                <a:spcPts val="1910"/>
              </a:spcBef>
              <a:spcAft>
                <a:spcPts val="0"/>
              </a:spcAft>
              <a:buNone/>
            </a:pPr>
            <a:r>
              <a:rPr lang="en-US" sz="2150">
                <a:latin typeface="Arial"/>
                <a:ea typeface="Arial"/>
                <a:cs typeface="Arial"/>
                <a:sym typeface="Arial"/>
              </a:rPr>
              <a:t>SarcastiX can contribute to a more positive and accurate online environment by reducing miscommunication and fostering clearer communication.</a:t>
            </a:r>
            <a:endParaRPr sz="21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 txBox="1"/>
          <p:nvPr/>
        </p:nvSpPr>
        <p:spPr>
          <a:xfrm>
            <a:off x="5946752" y="3133453"/>
            <a:ext cx="4763770" cy="266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50">
                <a:latin typeface="Arial Black"/>
                <a:ea typeface="Arial Black"/>
                <a:cs typeface="Arial Black"/>
                <a:sym typeface="Arial Black"/>
              </a:rPr>
              <a:t>Economic Impact</a:t>
            </a:r>
            <a:endParaRPr sz="3650">
              <a:latin typeface="Arial Black"/>
              <a:ea typeface="Arial Black"/>
              <a:cs typeface="Arial Black"/>
              <a:sym typeface="Arial Black"/>
            </a:endParaRPr>
          </a:p>
          <a:p>
            <a:pPr indent="-635" lvl="0" marL="12700" marR="5080" rtl="0" algn="ctr">
              <a:lnSpc>
                <a:spcPct val="117500"/>
              </a:lnSpc>
              <a:spcBef>
                <a:spcPts val="1889"/>
              </a:spcBef>
              <a:spcAft>
                <a:spcPts val="0"/>
              </a:spcAft>
              <a:buNone/>
            </a:pPr>
            <a:r>
              <a:rPr lang="en-US" sz="2050">
                <a:latin typeface="Arial"/>
                <a:ea typeface="Arial"/>
                <a:cs typeface="Arial"/>
                <a:sym typeface="Arial"/>
              </a:rPr>
              <a:t>Businesses benefit from understanding real consumer feedback, enabling them to tailor their strategies and marketing efforts more effectively.</a:t>
            </a:r>
            <a:endParaRPr sz="2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2"/>
          <p:cNvSpPr txBox="1"/>
          <p:nvPr/>
        </p:nvSpPr>
        <p:spPr>
          <a:xfrm>
            <a:off x="11699481" y="3086894"/>
            <a:ext cx="4756150" cy="2792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Arial Black"/>
                <a:ea typeface="Arial Black"/>
                <a:cs typeface="Arial Black"/>
                <a:sym typeface="Arial Black"/>
              </a:rPr>
              <a:t>Technical Impact</a:t>
            </a:r>
            <a:endParaRPr sz="3800">
              <a:latin typeface="Arial Black"/>
              <a:ea typeface="Arial Black"/>
              <a:cs typeface="Arial Black"/>
              <a:sym typeface="Arial Black"/>
            </a:endParaRPr>
          </a:p>
          <a:p>
            <a:pPr indent="-634" lvl="0" marL="19685" marR="5080" rtl="0" algn="ctr">
              <a:lnSpc>
                <a:spcPct val="115799"/>
              </a:lnSpc>
              <a:spcBef>
                <a:spcPts val="2270"/>
              </a:spcBef>
              <a:spcAft>
                <a:spcPts val="0"/>
              </a:spcAft>
              <a:buNone/>
            </a:pPr>
            <a:r>
              <a:rPr lang="en-US" sz="2150">
                <a:latin typeface="Arial"/>
                <a:ea typeface="Arial"/>
                <a:cs typeface="Arial"/>
                <a:sym typeface="Arial"/>
              </a:rPr>
              <a:t>SarcastiX advances the field of multilingual NLP, paving the way for better understanding and interpretation of code-mixed languages like Hinglish.</a:t>
            </a:r>
            <a:endParaRPr sz="21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1016000" y="991235"/>
            <a:ext cx="14897383" cy="1510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9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Addressing Challenges: Building a Robust System</a:t>
            </a:r>
            <a:endParaRPr/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260" y="2642751"/>
            <a:ext cx="752474" cy="75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/>
        </p:nvSpPr>
        <p:spPr>
          <a:xfrm>
            <a:off x="803225" y="3536025"/>
            <a:ext cx="5171400" cy="27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982344" lvl="0" marL="1010919" marR="588010" rtl="0" algn="l">
              <a:lnSpc>
                <a:spcPct val="11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0">
                <a:latin typeface="Arial Black"/>
                <a:ea typeface="Arial Black"/>
                <a:cs typeface="Arial Black"/>
                <a:sym typeface="Arial Black"/>
              </a:rPr>
              <a:t>Code-Mixed Language Complexity</a:t>
            </a:r>
            <a:endParaRPr sz="295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065" marR="5080" rtl="0" algn="ctr">
              <a:lnSpc>
                <a:spcPct val="117500"/>
              </a:lnSpc>
              <a:spcBef>
                <a:spcPts val="1510"/>
              </a:spcBef>
              <a:spcAft>
                <a:spcPts val="0"/>
              </a:spcAft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We address the complexity of code- mixed language through specialized multilingual models, fine-tuned for Hinglish to accurately interpret its unique structure.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4188" y="2730533"/>
            <a:ext cx="752474" cy="75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 txBox="1"/>
          <p:nvPr/>
        </p:nvSpPr>
        <p:spPr>
          <a:xfrm>
            <a:off x="6671502" y="3609600"/>
            <a:ext cx="5004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Arial Black"/>
                <a:ea typeface="Arial Black"/>
                <a:cs typeface="Arial Black"/>
                <a:sym typeface="Arial Black"/>
              </a:rPr>
              <a:t>Lack of Labeled Data</a:t>
            </a:r>
            <a:endParaRPr sz="33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6744875" y="4260901"/>
            <a:ext cx="4707900" cy="14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5080" rtl="0" algn="ctr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We mitigate the challenge of limited labeled data through data augmentation techniques, generating new datasets from existing resources.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52697" y="2679538"/>
            <a:ext cx="752474" cy="75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/>
        </p:nvSpPr>
        <p:spPr>
          <a:xfrm>
            <a:off x="12412526" y="3609609"/>
            <a:ext cx="5004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Arial Black"/>
                <a:ea typeface="Arial Black"/>
                <a:cs typeface="Arial Black"/>
                <a:sym typeface="Arial Black"/>
              </a:rPr>
              <a:t>Real-time Processing</a:t>
            </a:r>
            <a:endParaRPr sz="33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12223025" y="4182125"/>
            <a:ext cx="50418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ctr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50">
                <a:latin typeface="Arial"/>
                <a:ea typeface="Arial"/>
                <a:cs typeface="Arial"/>
                <a:sym typeface="Arial"/>
              </a:rPr>
              <a:t>We optimize the SarcastiX inference pipeline to ensure efficient real- time processing, enabling rapid analysis of Hinglish text.</a:t>
            </a:r>
            <a:endParaRPr sz="23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016000" y="991235"/>
            <a:ext cx="14897383" cy="1510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4925">
            <a:spAutoFit/>
          </a:bodyPr>
          <a:lstStyle/>
          <a:p>
            <a:pPr indent="0" lvl="0" marL="12623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Beyond the Hackathon: Our Vision for the Future</a:t>
            </a:r>
            <a:endParaRPr/>
          </a:p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2435900" y="2645492"/>
            <a:ext cx="13044805" cy="463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6825">
            <a:spAutoFit/>
          </a:bodyPr>
          <a:lstStyle/>
          <a:p>
            <a:pPr indent="-336549" lvl="0" marL="3371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1"/>
              <a:buFont typeface="Arial Black"/>
              <a:buAutoNum type="arabicPeriod"/>
            </a:pPr>
            <a:r>
              <a:rPr lang="en-US"/>
              <a:t>Multilingual Expansion</a:t>
            </a:r>
            <a:endParaRPr/>
          </a:p>
          <a:p>
            <a:pPr indent="-544830" lvl="0" marL="1176020" marR="1159510" rtl="0" algn="l">
              <a:lnSpc>
                <a:spcPct val="1169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We plan to expand SarcastiX to support other code-mixed languages, creating a universal platform for understanding sarcasm across different cultures.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664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 Black"/>
              <a:buAutoNum type="arabicPeriod" startAt="2"/>
            </a:pPr>
            <a:r>
              <a:rPr lang="en-US" sz="3100"/>
              <a:t>Advanced Sentiment Analysis</a:t>
            </a:r>
            <a:endParaRPr sz="3100"/>
          </a:p>
          <a:p>
            <a:pPr indent="-146684" lvl="0" marL="723265" marR="572135" rtl="0" algn="l">
              <a:lnSpc>
                <a:spcPct val="140784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550">
                <a:latin typeface="Arial"/>
                <a:ea typeface="Arial"/>
                <a:cs typeface="Arial"/>
                <a:sym typeface="Arial"/>
              </a:rPr>
              <a:t>We aim to develop more nuanced sentiment analysis capabilities, capturing complex emotions beyond just sarcasm, such as irony, humor, and satire.</a:t>
            </a:r>
            <a:endParaRPr sz="2550">
              <a:latin typeface="Arial"/>
              <a:ea typeface="Arial"/>
              <a:cs typeface="Arial"/>
              <a:sym typeface="Arial"/>
            </a:endParaRPr>
          </a:p>
          <a:p>
            <a:pPr indent="-438150" lvl="0" marL="441959" rtl="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3250"/>
              <a:buFont typeface="Arial Black"/>
              <a:buAutoNum type="arabicPeriod" startAt="3"/>
            </a:pPr>
            <a:r>
              <a:rPr lang="en-US" sz="3450"/>
              <a:t>Cross-Platform Integration</a:t>
            </a:r>
            <a:endParaRPr sz="3450"/>
          </a:p>
          <a:p>
            <a:pPr indent="-2272665" lvl="0" marL="2916555" marR="5080" rtl="0" algn="l">
              <a:lnSpc>
                <a:spcPct val="1174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 sz="2350">
                <a:latin typeface="Arial"/>
                <a:ea typeface="Arial"/>
                <a:cs typeface="Arial"/>
                <a:sym typeface="Arial"/>
              </a:rPr>
              <a:t>We envision integrating SarcastiX with popular social media platforms and messaging apps, making it readily accessible to a wider audience.</a:t>
            </a:r>
            <a:endParaRPr sz="23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ctrTitle"/>
          </p:nvPr>
        </p:nvSpPr>
        <p:spPr>
          <a:xfrm>
            <a:off x="7323329" y="2872564"/>
            <a:ext cx="3641341" cy="661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Carrots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7044302" y="4156800"/>
            <a:ext cx="4199400" cy="19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35" lvl="0" marL="12700" marR="5080" rtl="0" algn="ctr">
              <a:lnSpc>
                <a:spcPct val="118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35353"/>
                </a:solidFill>
                <a:latin typeface="Tahoma"/>
                <a:ea typeface="Tahoma"/>
                <a:cs typeface="Tahoma"/>
                <a:sym typeface="Tahoma"/>
              </a:rPr>
              <a:t>Abhisek Yadav</a:t>
            </a:r>
            <a:endParaRPr sz="2800">
              <a:solidFill>
                <a:srgbClr val="53535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635" lvl="0" marL="12700" marR="5080" rtl="0" algn="ctr">
              <a:lnSpc>
                <a:spcPct val="118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35353"/>
                </a:solidFill>
                <a:latin typeface="Tahoma"/>
                <a:ea typeface="Tahoma"/>
                <a:cs typeface="Tahoma"/>
                <a:sym typeface="Tahoma"/>
              </a:rPr>
              <a:t> Enumala Indra Sai Jatindeep Singh</a:t>
            </a:r>
            <a:endParaRPr sz="2800">
              <a:solidFill>
                <a:srgbClr val="53535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635" lvl="0" marL="12700" marR="5080" rtl="0" algn="ctr">
              <a:lnSpc>
                <a:spcPct val="118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35353"/>
                </a:solidFill>
                <a:latin typeface="Tahoma"/>
                <a:ea typeface="Tahoma"/>
                <a:cs typeface="Tahoma"/>
                <a:sym typeface="Tahoma"/>
              </a:rPr>
              <a:t>Mahesh Dhattarwal</a:t>
            </a:r>
            <a:endParaRPr sz="2800">
              <a:solidFill>
                <a:srgbClr val="53535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