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notesMasterIdLst>
    <p:notesMasterId r:id="rId13"/>
  </p:notesMasterIdLst>
  <p:sldIdLst>
    <p:sldId id="256" r:id="rId2"/>
    <p:sldId id="257" r:id="rId3"/>
    <p:sldId id="258" r:id="rId4"/>
    <p:sldId id="259" r:id="rId5"/>
    <p:sldId id="260" r:id="rId6"/>
    <p:sldId id="261" r:id="rId7"/>
    <p:sldId id="270" r:id="rId8"/>
    <p:sldId id="267" r:id="rId9"/>
    <p:sldId id="269"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3"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A30B5-967E-40E9-92C4-1310005C7331}" type="datetimeFigureOut">
              <a:rPr lang="en-IN" smtClean="0"/>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0CB47-F592-4467-9B8A-C9C96A1AE1F9}" type="slidenum">
              <a:rPr lang="en-IN" smtClean="0"/>
              <a:t>‹#›</a:t>
            </a:fld>
            <a:endParaRPr lang="en-IN"/>
          </a:p>
        </p:txBody>
      </p:sp>
    </p:spTree>
    <p:extLst>
      <p:ext uri="{BB962C8B-B14F-4D97-AF65-F5344CB8AC3E}">
        <p14:creationId xmlns:p14="http://schemas.microsoft.com/office/powerpoint/2010/main" val="191620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0CB47-F592-4467-9B8A-C9C96A1AE1F9}" type="slidenum">
              <a:rPr lang="en-IN" smtClean="0"/>
              <a:t>3</a:t>
            </a:fld>
            <a:endParaRPr lang="en-IN"/>
          </a:p>
        </p:txBody>
      </p:sp>
    </p:spTree>
    <p:extLst>
      <p:ext uri="{BB962C8B-B14F-4D97-AF65-F5344CB8AC3E}">
        <p14:creationId xmlns:p14="http://schemas.microsoft.com/office/powerpoint/2010/main" val="267687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81D5-9A82-4E70-AE55-5B9142111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70CE75-796D-4739-AD17-C7A1286AEC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DF5A94-E241-4788-AF7C-784716A7EE58}"/>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5" name="Footer Placeholder 4">
            <a:extLst>
              <a:ext uri="{FF2B5EF4-FFF2-40B4-BE49-F238E27FC236}">
                <a16:creationId xmlns:a16="http://schemas.microsoft.com/office/drawing/2014/main" id="{5A2DFEAB-7AC7-4847-86E0-DDDF31AA5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F8CC2-8688-4017-A08C-F8EB493827CC}"/>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277856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D3D0-FA92-4A8F-AC56-3115A4F5F2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4CB4B1-6F8F-4FFA-9ADA-73E44C89CB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C6732-DF18-47D9-A6B7-473B0A5DA394}"/>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5" name="Footer Placeholder 4">
            <a:extLst>
              <a:ext uri="{FF2B5EF4-FFF2-40B4-BE49-F238E27FC236}">
                <a16:creationId xmlns:a16="http://schemas.microsoft.com/office/drawing/2014/main" id="{610659DC-2857-4C88-9260-474582AB3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EF416-3956-4F4A-BC81-3B4E0F20FE02}"/>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382332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1C82C-9F18-4F44-A902-AF6C431E96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C9346-55C1-420C-B7C0-FD2A0B037F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CEF3A-5A1B-450D-8369-618FE2F9AF26}"/>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5" name="Footer Placeholder 4">
            <a:extLst>
              <a:ext uri="{FF2B5EF4-FFF2-40B4-BE49-F238E27FC236}">
                <a16:creationId xmlns:a16="http://schemas.microsoft.com/office/drawing/2014/main" id="{04D7BAB5-D7EB-400C-AA45-47750C603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E3AEA-771F-4D24-939D-FAF25D8E6880}"/>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304863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59BA-2E68-48BB-A642-C336865EF3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1F8790-32C3-4120-AF86-6AE807CC5B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7B754-E838-4868-AEC4-655DF0ADD537}"/>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5" name="Footer Placeholder 4">
            <a:extLst>
              <a:ext uri="{FF2B5EF4-FFF2-40B4-BE49-F238E27FC236}">
                <a16:creationId xmlns:a16="http://schemas.microsoft.com/office/drawing/2014/main" id="{CD981A49-3115-46AD-A66F-B5D810420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B85E1-E78F-448A-973F-58EECCAD8F9F}"/>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336407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DC55-61A5-4E9A-A03A-76BCEF5988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F1C4FD-3DC7-4BF3-9631-E8CF32A47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05C743-3671-4D5B-B1A9-10ED77045872}"/>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5" name="Footer Placeholder 4">
            <a:extLst>
              <a:ext uri="{FF2B5EF4-FFF2-40B4-BE49-F238E27FC236}">
                <a16:creationId xmlns:a16="http://schemas.microsoft.com/office/drawing/2014/main" id="{909313B9-B1E5-4C2A-B828-120863563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42412-7A81-4A3F-A25D-DC20A6B8F9CD}"/>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30164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9B25-B391-4EA2-B932-ABE3687F56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DE6B5F-576C-4331-826A-67A755D6DB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AB57E6-BE20-4858-BD50-886625975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37F842-337A-4A0C-8F1B-26C0D9ABA03F}"/>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6" name="Footer Placeholder 5">
            <a:extLst>
              <a:ext uri="{FF2B5EF4-FFF2-40B4-BE49-F238E27FC236}">
                <a16:creationId xmlns:a16="http://schemas.microsoft.com/office/drawing/2014/main" id="{940970E2-2880-4F54-9235-B92E38941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7D119-2E1B-4E55-AC0C-0E918F49BC18}"/>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168810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5066-507C-4DF1-8C81-8EC03FB214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BCBE6-8FE7-43C7-8A19-090F8C558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6A213A-D0EC-42B5-9009-88174263EC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BAA006-078D-4035-954B-115076A67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DD4F2A-1345-4C8F-8F27-2EBB2AE85E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41C040-D951-4BEF-982E-75CD55E6CAB5}"/>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8" name="Footer Placeholder 7">
            <a:extLst>
              <a:ext uri="{FF2B5EF4-FFF2-40B4-BE49-F238E27FC236}">
                <a16:creationId xmlns:a16="http://schemas.microsoft.com/office/drawing/2014/main" id="{06BF4836-3CF9-4713-99EE-E3E6E99384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61B6D3-E496-4AB4-9EF0-5AA690DD3C46}"/>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338924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282C-173E-4B54-863F-12AB3A6667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B78D50-5B61-4BF9-A50B-6365D2DCBCDA}"/>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4" name="Footer Placeholder 3">
            <a:extLst>
              <a:ext uri="{FF2B5EF4-FFF2-40B4-BE49-F238E27FC236}">
                <a16:creationId xmlns:a16="http://schemas.microsoft.com/office/drawing/2014/main" id="{0366101A-A5C0-48D2-B9F0-8383FAB72B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CBA84C-D16E-486F-88E6-11C5C1F26007}"/>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66104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63C6A-F30D-40B3-9BB9-9A90FCC08FE6}"/>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3" name="Footer Placeholder 2">
            <a:extLst>
              <a:ext uri="{FF2B5EF4-FFF2-40B4-BE49-F238E27FC236}">
                <a16:creationId xmlns:a16="http://schemas.microsoft.com/office/drawing/2014/main" id="{0CFADCEA-13E0-4F0F-A825-A0F434074C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C2D5D9-BA4B-4173-A712-4C95EDEBCBA7}"/>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193101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425C-4B9B-4309-942A-63B6DF7027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805C38-9A26-4DAA-A0D4-E40DCD101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2810AC-3654-4378-8246-A216147ED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855BF-D1AE-476F-937E-E300A4222863}"/>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6" name="Footer Placeholder 5">
            <a:extLst>
              <a:ext uri="{FF2B5EF4-FFF2-40B4-BE49-F238E27FC236}">
                <a16:creationId xmlns:a16="http://schemas.microsoft.com/office/drawing/2014/main" id="{80100A1A-707B-4068-AB1A-51EB80732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121D5-0B39-4E09-A241-F1259A6AAE4C}"/>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363457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FCCF-3D2C-470B-9CCF-FE8D4FEF0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B120AB-4982-4580-BB80-7B899BB3C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4F4485-8BEF-43A4-9ED9-3C9967CCD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0A2405-AAE0-4B56-A630-7633AC885C90}"/>
              </a:ext>
            </a:extLst>
          </p:cNvPr>
          <p:cNvSpPr>
            <a:spLocks noGrp="1"/>
          </p:cNvSpPr>
          <p:nvPr>
            <p:ph type="dt" sz="half" idx="10"/>
          </p:nvPr>
        </p:nvSpPr>
        <p:spPr/>
        <p:txBody>
          <a:bodyPr/>
          <a:lstStyle/>
          <a:p>
            <a:fld id="{40D2F7D3-6CD2-426A-BC37-8956DE3AB590}" type="datetimeFigureOut">
              <a:rPr lang="en-IN" smtClean="0"/>
              <a:t>17-11-2021</a:t>
            </a:fld>
            <a:endParaRPr lang="en-IN"/>
          </a:p>
        </p:txBody>
      </p:sp>
      <p:sp>
        <p:nvSpPr>
          <p:cNvPr id="6" name="Footer Placeholder 5">
            <a:extLst>
              <a:ext uri="{FF2B5EF4-FFF2-40B4-BE49-F238E27FC236}">
                <a16:creationId xmlns:a16="http://schemas.microsoft.com/office/drawing/2014/main" id="{A28C6290-B9DE-4057-B65D-650F95260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CAFF0-2343-4636-B3B0-C9E3645DB842}"/>
              </a:ext>
            </a:extLst>
          </p:cNvPr>
          <p:cNvSpPr>
            <a:spLocks noGrp="1"/>
          </p:cNvSpPr>
          <p:nvPr>
            <p:ph type="sldNum" sz="quarter" idx="12"/>
          </p:nvPr>
        </p:nvSpPr>
        <p:spPr/>
        <p:txBody>
          <a:bodyPr/>
          <a:lstStyle/>
          <a:p>
            <a:fld id="{72B826BD-5DC4-429B-A2BA-EE9DAD6E04BE}" type="slidenum">
              <a:rPr lang="en-IN" smtClean="0"/>
              <a:t>‹#›</a:t>
            </a:fld>
            <a:endParaRPr lang="en-IN"/>
          </a:p>
        </p:txBody>
      </p:sp>
    </p:spTree>
    <p:extLst>
      <p:ext uri="{BB962C8B-B14F-4D97-AF65-F5344CB8AC3E}">
        <p14:creationId xmlns:p14="http://schemas.microsoft.com/office/powerpoint/2010/main" val="413279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1EC28-3F9B-4360-918C-1700D3215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63DBE-C18E-4917-876E-5EE694CBA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C886E-F4F2-4A79-AE03-C9C5794F8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2F7D3-6CD2-426A-BC37-8956DE3AB590}" type="datetimeFigureOut">
              <a:rPr lang="en-IN" smtClean="0"/>
              <a:t>17-11-2021</a:t>
            </a:fld>
            <a:endParaRPr lang="en-IN"/>
          </a:p>
        </p:txBody>
      </p:sp>
      <p:sp>
        <p:nvSpPr>
          <p:cNvPr id="5" name="Footer Placeholder 4">
            <a:extLst>
              <a:ext uri="{FF2B5EF4-FFF2-40B4-BE49-F238E27FC236}">
                <a16:creationId xmlns:a16="http://schemas.microsoft.com/office/drawing/2014/main" id="{7EABE78C-817B-4D13-B5D4-A35691126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765224-D9AC-4D72-9542-EE4A04755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826BD-5DC4-429B-A2BA-EE9DAD6E04BE}" type="slidenum">
              <a:rPr lang="en-IN" smtClean="0"/>
              <a:t>‹#›</a:t>
            </a:fld>
            <a:endParaRPr lang="en-IN"/>
          </a:p>
        </p:txBody>
      </p:sp>
    </p:spTree>
    <p:extLst>
      <p:ext uri="{BB962C8B-B14F-4D97-AF65-F5344CB8AC3E}">
        <p14:creationId xmlns:p14="http://schemas.microsoft.com/office/powerpoint/2010/main" val="28890847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g_s9zHzunC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EEEC-D8DE-46A4-88DC-918A847CD3CB}"/>
              </a:ext>
            </a:extLst>
          </p:cNvPr>
          <p:cNvSpPr>
            <a:spLocks noGrp="1"/>
          </p:cNvSpPr>
          <p:nvPr>
            <p:ph type="ctrTitle"/>
          </p:nvPr>
        </p:nvSpPr>
        <p:spPr>
          <a:xfrm>
            <a:off x="1523999" y="914400"/>
            <a:ext cx="9432471" cy="2595563"/>
          </a:xfrm>
        </p:spPr>
        <p:txBody>
          <a:bodyPr>
            <a:normAutofit fontScale="90000"/>
          </a:bodyPr>
          <a:lstStyle/>
          <a:p>
            <a:r>
              <a:rPr lang="en-US" u="sng" dirty="0">
                <a:latin typeface="Aparajita" panose="02020603050405020304" pitchFamily="18" charset="0"/>
                <a:cs typeface="Aparajita" panose="02020603050405020304" pitchFamily="18" charset="0"/>
              </a:rPr>
              <a:t>Assignment 4</a:t>
            </a:r>
            <a:br>
              <a:rPr lang="en-US" u="sng" dirty="0">
                <a:latin typeface="Aparajita" panose="02020603050405020304" pitchFamily="18" charset="0"/>
                <a:cs typeface="Aparajita" panose="02020603050405020304" pitchFamily="18" charset="0"/>
              </a:rPr>
            </a:br>
            <a:r>
              <a:rPr lang="en-US" u="sng" dirty="0">
                <a:latin typeface="Aparajita" panose="02020603050405020304" pitchFamily="18" charset="0"/>
                <a:cs typeface="Aparajita" panose="02020603050405020304" pitchFamily="18" charset="0"/>
              </a:rPr>
              <a:t>Protection and Security in Linux and xv6</a:t>
            </a:r>
            <a:br>
              <a:rPr lang="en-US" u="sng" dirty="0">
                <a:latin typeface="Aparajita" panose="02020603050405020304" pitchFamily="18" charset="0"/>
                <a:cs typeface="Aparajita" panose="02020603050405020304" pitchFamily="18" charset="0"/>
              </a:rPr>
            </a:br>
            <a:br>
              <a:rPr lang="en-US" u="sng" dirty="0">
                <a:latin typeface="Aparajita" panose="02020603050405020304" pitchFamily="18" charset="0"/>
                <a:cs typeface="Aparajita" panose="02020603050405020304" pitchFamily="18" charset="0"/>
              </a:rPr>
            </a:br>
            <a:r>
              <a:rPr lang="en-US" sz="2700" u="sng" dirty="0"/>
              <a:t>YouTube link</a:t>
            </a:r>
            <a:r>
              <a:rPr lang="en-US" sz="2700" dirty="0"/>
              <a:t> - </a:t>
            </a:r>
            <a:r>
              <a:rPr lang="en-US" sz="2700" dirty="0">
                <a:hlinkClick r:id="rId2"/>
              </a:rPr>
              <a:t>https://youtu.be/g_s9zHzunCM</a:t>
            </a:r>
            <a:endParaRPr lang="en-IN" u="sng"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459C9E77-3E0D-4D1C-9439-751B98803D00}"/>
              </a:ext>
            </a:extLst>
          </p:cNvPr>
          <p:cNvSpPr txBox="1"/>
          <p:nvPr/>
        </p:nvSpPr>
        <p:spPr>
          <a:xfrm>
            <a:off x="6865695" y="4119608"/>
            <a:ext cx="3603523" cy="1200329"/>
          </a:xfrm>
          <a:prstGeom prst="rect">
            <a:avLst/>
          </a:prstGeom>
          <a:noFill/>
        </p:spPr>
        <p:txBody>
          <a:bodyPr wrap="square" rtlCol="0">
            <a:spAutoFit/>
          </a:bodyPr>
          <a:lstStyle/>
          <a:p>
            <a:r>
              <a:rPr lang="en-US" sz="3600" u="sng" dirty="0">
                <a:latin typeface="Aparajita" panose="02020603050405020304" pitchFamily="18" charset="0"/>
                <a:cs typeface="Aparajita" panose="02020603050405020304" pitchFamily="18" charset="0"/>
              </a:rPr>
              <a:t>Abhishek Agrahari</a:t>
            </a:r>
          </a:p>
          <a:p>
            <a:r>
              <a:rPr lang="en-US" sz="3600" u="sng" dirty="0">
                <a:latin typeface="Aparajita" panose="02020603050405020304" pitchFamily="18" charset="0"/>
                <a:cs typeface="Aparajita" panose="02020603050405020304" pitchFamily="18" charset="0"/>
              </a:rPr>
              <a:t>190123066</a:t>
            </a:r>
            <a:endParaRPr lang="en-IN" sz="3600" u="sng"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9120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BDC39-FCBC-493F-868E-D8B899B38F12}"/>
              </a:ext>
            </a:extLst>
          </p:cNvPr>
          <p:cNvSpPr>
            <a:spLocks noGrp="1"/>
          </p:cNvSpPr>
          <p:nvPr>
            <p:ph idx="1"/>
          </p:nvPr>
        </p:nvSpPr>
        <p:spPr>
          <a:xfrm>
            <a:off x="838200" y="395784"/>
            <a:ext cx="10515600" cy="6223677"/>
          </a:xfrm>
        </p:spPr>
        <p:txBody>
          <a:bodyPr>
            <a:normAutofit/>
          </a:bodyPr>
          <a:lstStyle/>
          <a:p>
            <a:r>
              <a:rPr lang="en-US" sz="2000" dirty="0">
                <a:latin typeface="Aparajita" panose="02020603050405020304" pitchFamily="18" charset="0"/>
                <a:cs typeface="Aparajita" panose="02020603050405020304" pitchFamily="18" charset="0"/>
              </a:rPr>
              <a:t>Now we would validate the process, whenever it is trying to open any file. </a:t>
            </a:r>
          </a:p>
          <a:p>
            <a:r>
              <a:rPr lang="en-US" sz="2000" dirty="0">
                <a:latin typeface="Aparajita" panose="02020603050405020304" pitchFamily="18" charset="0"/>
                <a:cs typeface="Aparajita" panose="02020603050405020304" pitchFamily="18" charset="0"/>
              </a:rPr>
              <a:t>A file is opened through </a:t>
            </a:r>
            <a:r>
              <a:rPr lang="en-US" sz="2000" dirty="0" err="1">
                <a:solidFill>
                  <a:schemeClr val="accent1"/>
                </a:solidFill>
                <a:latin typeface="Aparajita" panose="02020603050405020304" pitchFamily="18" charset="0"/>
                <a:cs typeface="Aparajita" panose="02020603050405020304" pitchFamily="18" charset="0"/>
              </a:rPr>
              <a:t>sys_open</a:t>
            </a:r>
            <a:r>
              <a:rPr lang="en-US" sz="2000" dirty="0">
                <a:solidFill>
                  <a:schemeClr val="accent1"/>
                </a:solidFill>
                <a:latin typeface="Aparajita" panose="02020603050405020304" pitchFamily="18" charset="0"/>
                <a:cs typeface="Aparajita" panose="02020603050405020304" pitchFamily="18" charset="0"/>
              </a:rPr>
              <a:t> </a:t>
            </a:r>
            <a:r>
              <a:rPr lang="en-US" sz="2000" dirty="0">
                <a:latin typeface="Aparajita" panose="02020603050405020304" pitchFamily="18" charset="0"/>
                <a:cs typeface="Aparajita" panose="02020603050405020304" pitchFamily="18" charset="0"/>
              </a:rPr>
              <a:t>system call in </a:t>
            </a:r>
            <a:r>
              <a:rPr lang="en-US" sz="2000" dirty="0">
                <a:solidFill>
                  <a:schemeClr val="accent1"/>
                </a:solidFill>
                <a:latin typeface="Aparajita" panose="02020603050405020304" pitchFamily="18" charset="0"/>
                <a:cs typeface="Aparajita" panose="02020603050405020304" pitchFamily="18" charset="0"/>
              </a:rPr>
              <a:t>sysfile.c</a:t>
            </a:r>
            <a:r>
              <a:rPr lang="en-US" sz="2000" dirty="0">
                <a:latin typeface="Aparajita" panose="02020603050405020304" pitchFamily="18" charset="0"/>
                <a:cs typeface="Aparajita" panose="02020603050405020304" pitchFamily="18" charset="0"/>
              </a:rPr>
              <a:t>. It takes path of the file and mode in which a process wants to open a file.</a:t>
            </a:r>
          </a:p>
          <a:p>
            <a:r>
              <a:rPr lang="en-US" sz="2000" dirty="0">
                <a:latin typeface="Aparajita" panose="02020603050405020304" pitchFamily="18" charset="0"/>
                <a:cs typeface="Aparajita" panose="02020603050405020304" pitchFamily="18" charset="0"/>
              </a:rPr>
              <a:t>For validation of an access, we have to create three function </a:t>
            </a:r>
            <a:r>
              <a:rPr lang="en-US" sz="2000" dirty="0">
                <a:solidFill>
                  <a:schemeClr val="accent1"/>
                </a:solidFill>
                <a:latin typeface="Aparajita" panose="02020603050405020304" pitchFamily="18" charset="0"/>
                <a:cs typeface="Aparajita" panose="02020603050405020304" pitchFamily="18" charset="0"/>
              </a:rPr>
              <a:t>validate_read</a:t>
            </a:r>
            <a:r>
              <a:rPr lang="en-US" sz="2000" dirty="0">
                <a:latin typeface="Aparajita" panose="02020603050405020304" pitchFamily="18" charset="0"/>
                <a:cs typeface="Aparajita" panose="02020603050405020304" pitchFamily="18" charset="0"/>
              </a:rPr>
              <a:t>, </a:t>
            </a:r>
            <a:r>
              <a:rPr lang="en-US" sz="2000" dirty="0">
                <a:solidFill>
                  <a:schemeClr val="accent1"/>
                </a:solidFill>
                <a:latin typeface="Aparajita" panose="02020603050405020304" pitchFamily="18" charset="0"/>
                <a:cs typeface="Aparajita" panose="02020603050405020304" pitchFamily="18" charset="0"/>
              </a:rPr>
              <a:t>validate_write </a:t>
            </a:r>
            <a:r>
              <a:rPr lang="en-US" sz="2000" dirty="0">
                <a:latin typeface="Aparajita" panose="02020603050405020304" pitchFamily="18" charset="0"/>
                <a:cs typeface="Aparajita" panose="02020603050405020304" pitchFamily="18" charset="0"/>
              </a:rPr>
              <a:t>and </a:t>
            </a:r>
            <a:r>
              <a:rPr lang="en-US" sz="2000" dirty="0">
                <a:solidFill>
                  <a:schemeClr val="accent1"/>
                </a:solidFill>
                <a:latin typeface="Aparajita" panose="02020603050405020304" pitchFamily="18" charset="0"/>
                <a:cs typeface="Aparajita" panose="02020603050405020304" pitchFamily="18" charset="0"/>
              </a:rPr>
              <a:t>validate_execute </a:t>
            </a:r>
            <a:r>
              <a:rPr lang="en-US" sz="2000" dirty="0">
                <a:latin typeface="Aparajita" panose="02020603050405020304" pitchFamily="18" charset="0"/>
                <a:cs typeface="Aparajita" panose="02020603050405020304" pitchFamily="18" charset="0"/>
              </a:rPr>
              <a:t>in</a:t>
            </a:r>
            <a:r>
              <a:rPr lang="en-US" sz="2000" dirty="0">
                <a:solidFill>
                  <a:schemeClr val="accent1"/>
                </a:solidFill>
                <a:latin typeface="Aparajita" panose="02020603050405020304" pitchFamily="18" charset="0"/>
                <a:cs typeface="Aparajita" panose="02020603050405020304" pitchFamily="18" charset="0"/>
              </a:rPr>
              <a:t> sysfile.c</a:t>
            </a:r>
            <a:r>
              <a:rPr lang="en-US" sz="2000" dirty="0">
                <a:latin typeface="Aparajita" panose="02020603050405020304" pitchFamily="18" charset="0"/>
                <a:cs typeface="Aparajita" panose="02020603050405020304" pitchFamily="18" charset="0"/>
              </a:rPr>
              <a:t>. In each of them we would check whether the </a:t>
            </a:r>
            <a:r>
              <a:rPr lang="en-US" sz="2000" dirty="0" err="1">
                <a:latin typeface="Aparajita" panose="02020603050405020304" pitchFamily="18" charset="0"/>
                <a:cs typeface="Aparajita" panose="02020603050405020304" pitchFamily="18" charset="0"/>
              </a:rPr>
              <a:t>uid</a:t>
            </a:r>
            <a:r>
              <a:rPr lang="en-US" sz="2000" dirty="0">
                <a:latin typeface="Aparajita" panose="02020603050405020304" pitchFamily="18" charset="0"/>
                <a:cs typeface="Aparajita" panose="02020603050405020304" pitchFamily="18" charset="0"/>
              </a:rPr>
              <a:t> of the process matches with the </a:t>
            </a:r>
            <a:r>
              <a:rPr lang="en-US" sz="2000" dirty="0" err="1">
                <a:latin typeface="Aparajita" panose="02020603050405020304" pitchFamily="18" charset="0"/>
                <a:cs typeface="Aparajita" panose="02020603050405020304" pitchFamily="18" charset="0"/>
              </a:rPr>
              <a:t>uid</a:t>
            </a:r>
            <a:r>
              <a:rPr lang="en-US" sz="2000" dirty="0">
                <a:latin typeface="Aparajita" panose="02020603050405020304" pitchFamily="18" charset="0"/>
                <a:cs typeface="Aparajita" panose="02020603050405020304" pitchFamily="18" charset="0"/>
              </a:rPr>
              <a:t> of the file. If it matches, owner (or user) bits of the mode would be checked, else match the gid of the file with </a:t>
            </a:r>
            <a:r>
              <a:rPr lang="en-US" sz="2000" dirty="0" err="1">
                <a:latin typeface="Aparajita" panose="02020603050405020304" pitchFamily="18" charset="0"/>
                <a:cs typeface="Aparajita" panose="02020603050405020304" pitchFamily="18" charset="0"/>
              </a:rPr>
              <a:t>gid’s</a:t>
            </a:r>
            <a:r>
              <a:rPr lang="en-US" sz="2000" dirty="0">
                <a:latin typeface="Aparajita" panose="02020603050405020304" pitchFamily="18" charset="0"/>
                <a:cs typeface="Aparajita" panose="02020603050405020304" pitchFamily="18" charset="0"/>
              </a:rPr>
              <a:t> of the user. If any gid matches group bits of the mode would be checked, else other’s bits would be checked. </a:t>
            </a:r>
          </a:p>
          <a:p>
            <a:r>
              <a:rPr lang="en-US" sz="2000" dirty="0">
                <a:latin typeface="Aparajita" panose="02020603050405020304" pitchFamily="18" charset="0"/>
                <a:cs typeface="Aparajita" panose="02020603050405020304" pitchFamily="18" charset="0"/>
              </a:rPr>
              <a:t>Depending on the mode in which the file is opened, these three function would be called in </a:t>
            </a:r>
            <a:r>
              <a:rPr lang="en-US" sz="2000" dirty="0" err="1">
                <a:solidFill>
                  <a:schemeClr val="accent1"/>
                </a:solidFill>
                <a:latin typeface="Aparajita" panose="02020603050405020304" pitchFamily="18" charset="0"/>
                <a:cs typeface="Aparajita" panose="02020603050405020304" pitchFamily="18" charset="0"/>
              </a:rPr>
              <a:t>sys_open</a:t>
            </a:r>
            <a:r>
              <a:rPr lang="en-US" sz="2000" dirty="0">
                <a:solidFill>
                  <a:schemeClr val="accent1"/>
                </a:solidFill>
                <a:latin typeface="Aparajita" panose="02020603050405020304" pitchFamily="18" charset="0"/>
                <a:cs typeface="Aparajita" panose="02020603050405020304" pitchFamily="18" charset="0"/>
              </a:rPr>
              <a:t>.</a:t>
            </a:r>
            <a:r>
              <a:rPr lang="en-US" sz="2400" dirty="0">
                <a:latin typeface="Aparajita" panose="02020603050405020304" pitchFamily="18" charset="0"/>
                <a:cs typeface="Aparajita" panose="02020603050405020304" pitchFamily="18" charset="0"/>
              </a:rPr>
              <a:t> </a:t>
            </a:r>
          </a:p>
          <a:p>
            <a:endParaRPr lang="en-US" sz="2400" dirty="0">
              <a:latin typeface="Aparajita" panose="02020603050405020304" pitchFamily="18" charset="0"/>
              <a:cs typeface="Aparajita" panose="02020603050405020304" pitchFamily="18" charset="0"/>
            </a:endParaRPr>
          </a:p>
          <a:p>
            <a:endParaRPr lang="en-US" sz="2400" dirty="0">
              <a:latin typeface="Aparajita" panose="02020603050405020304" pitchFamily="18" charset="0"/>
              <a:cs typeface="Aparajita" panose="02020603050405020304" pitchFamily="18" charset="0"/>
            </a:endParaRPr>
          </a:p>
          <a:p>
            <a:endParaRPr lang="en-US" sz="2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A70804CE-7EDF-4889-8769-0D56A9FA0BAE}"/>
              </a:ext>
            </a:extLst>
          </p:cNvPr>
          <p:cNvPicPr>
            <a:picLocks noChangeAspect="1"/>
          </p:cNvPicPr>
          <p:nvPr/>
        </p:nvPicPr>
        <p:blipFill>
          <a:blip r:embed="rId2"/>
          <a:stretch>
            <a:fillRect/>
          </a:stretch>
        </p:blipFill>
        <p:spPr>
          <a:xfrm>
            <a:off x="3375025" y="3208204"/>
            <a:ext cx="2720975" cy="1007769"/>
          </a:xfrm>
          <a:prstGeom prst="rect">
            <a:avLst/>
          </a:prstGeom>
        </p:spPr>
      </p:pic>
      <p:sp>
        <p:nvSpPr>
          <p:cNvPr id="2" name="TextBox 1">
            <a:extLst>
              <a:ext uri="{FF2B5EF4-FFF2-40B4-BE49-F238E27FC236}">
                <a16:creationId xmlns:a16="http://schemas.microsoft.com/office/drawing/2014/main" id="{B83846F6-C8DD-43F0-AF0B-D085721F8B10}"/>
              </a:ext>
            </a:extLst>
          </p:cNvPr>
          <p:cNvSpPr txBox="1"/>
          <p:nvPr/>
        </p:nvSpPr>
        <p:spPr>
          <a:xfrm>
            <a:off x="933795" y="4293704"/>
            <a:ext cx="7603434" cy="2256183"/>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D763620-5272-4B4A-B785-7A14A8106BD3}"/>
              </a:ext>
            </a:extLst>
          </p:cNvPr>
          <p:cNvSpPr txBox="1"/>
          <p:nvPr/>
        </p:nvSpPr>
        <p:spPr>
          <a:xfrm>
            <a:off x="838200" y="4621695"/>
            <a:ext cx="760343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parajita" panose="02020603050405020304" pitchFamily="18" charset="0"/>
                <a:cs typeface="Aparajita" panose="02020603050405020304" pitchFamily="18" charset="0"/>
              </a:rPr>
              <a:t>To change the permissions (mode) we can add </a:t>
            </a:r>
            <a:r>
              <a:rPr lang="en-US" sz="2000" dirty="0" err="1">
                <a:solidFill>
                  <a:schemeClr val="accent1"/>
                </a:solidFill>
                <a:latin typeface="Aparajita" panose="02020603050405020304" pitchFamily="18" charset="0"/>
                <a:cs typeface="Aparajita" panose="02020603050405020304" pitchFamily="18" charset="0"/>
              </a:rPr>
              <a:t>chmod</a:t>
            </a:r>
            <a:r>
              <a:rPr lang="en-US" sz="2000" dirty="0">
                <a:latin typeface="Aparajita" panose="02020603050405020304" pitchFamily="18" charset="0"/>
                <a:cs typeface="Aparajita" panose="02020603050405020304" pitchFamily="18" charset="0"/>
              </a:rPr>
              <a:t> (short for “change mode”) system call. It would take path of the file and the new mode in arguments. If current process </a:t>
            </a:r>
            <a:r>
              <a:rPr lang="en-US" sz="2000" dirty="0" err="1">
                <a:latin typeface="Aparajita" panose="02020603050405020304" pitchFamily="18" charset="0"/>
                <a:cs typeface="Aparajita" panose="02020603050405020304" pitchFamily="18" charset="0"/>
              </a:rPr>
              <a:t>uid</a:t>
            </a:r>
            <a:r>
              <a:rPr lang="en-US" sz="2000" dirty="0">
                <a:latin typeface="Aparajita" panose="02020603050405020304" pitchFamily="18" charset="0"/>
                <a:cs typeface="Aparajita" panose="02020603050405020304" pitchFamily="18" charset="0"/>
              </a:rPr>
              <a:t> is not that of the owner or root, don’t change the mode and return. Otherwise change the mode in the inode of that file.</a:t>
            </a:r>
          </a:p>
        </p:txBody>
      </p:sp>
    </p:spTree>
    <p:extLst>
      <p:ext uri="{BB962C8B-B14F-4D97-AF65-F5344CB8AC3E}">
        <p14:creationId xmlns:p14="http://schemas.microsoft.com/office/powerpoint/2010/main" val="411132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7FB6-721B-4621-BCDF-DF33E24850AD}"/>
              </a:ext>
            </a:extLst>
          </p:cNvPr>
          <p:cNvSpPr>
            <a:spLocks noGrp="1"/>
          </p:cNvSpPr>
          <p:nvPr>
            <p:ph type="title"/>
          </p:nvPr>
        </p:nvSpPr>
        <p:spPr>
          <a:xfrm>
            <a:off x="977347" y="2103437"/>
            <a:ext cx="10515600" cy="1325563"/>
          </a:xfrm>
        </p:spPr>
        <p:txBody>
          <a:bodyPr>
            <a:normAutofit/>
          </a:bodyPr>
          <a:lstStyle/>
          <a:p>
            <a:pPr algn="ctr"/>
            <a:r>
              <a:rPr lang="en-US" sz="6000" u="sng" dirty="0">
                <a:latin typeface="Aparajita" panose="02020603050405020304" pitchFamily="18" charset="0"/>
                <a:cs typeface="Aparajita" panose="02020603050405020304" pitchFamily="18" charset="0"/>
              </a:rPr>
              <a:t>Thank You</a:t>
            </a:r>
            <a:endParaRPr lang="en-IN" sz="6000" u="sng"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35701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5D34-617E-4AF6-8B83-1C337D14CD62}"/>
              </a:ext>
            </a:extLst>
          </p:cNvPr>
          <p:cNvSpPr>
            <a:spLocks noGrp="1"/>
          </p:cNvSpPr>
          <p:nvPr>
            <p:ph type="title"/>
          </p:nvPr>
        </p:nvSpPr>
        <p:spPr/>
        <p:txBody>
          <a:bodyPr>
            <a:normAutofit/>
          </a:bodyPr>
          <a:lstStyle/>
          <a:p>
            <a:r>
              <a:rPr lang="en-US" sz="2900" b="1" u="sng" dirty="0">
                <a:latin typeface="Aparajita" panose="02020603050405020304" pitchFamily="18" charset="0"/>
                <a:cs typeface="Aparajita" panose="02020603050405020304" pitchFamily="18" charset="0"/>
              </a:rPr>
              <a:t>Comparison between xv6 and Linux protection and security features</a:t>
            </a:r>
            <a:endParaRPr lang="en-IN" sz="2900" b="1" u="sng" dirty="0">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9E5B46C1-807D-406D-AEE5-06A919CB5603}"/>
              </a:ext>
            </a:extLst>
          </p:cNvPr>
          <p:cNvSpPr>
            <a:spLocks noGrp="1"/>
          </p:cNvSpPr>
          <p:nvPr>
            <p:ph idx="1"/>
          </p:nvPr>
        </p:nvSpPr>
        <p:spPr>
          <a:xfrm>
            <a:off x="838200" y="1356852"/>
            <a:ext cx="10515600" cy="4820111"/>
          </a:xfrm>
        </p:spPr>
        <p:txBody>
          <a:bodyPr/>
          <a:lstStyle/>
          <a:p>
            <a:r>
              <a:rPr lang="en-US" dirty="0">
                <a:latin typeface="Aparajita" panose="02020603050405020304" pitchFamily="18" charset="0"/>
                <a:cs typeface="Aparajita" panose="02020603050405020304" pitchFamily="18" charset="0"/>
              </a:rPr>
              <a:t>Linux protection and security features can be classified in two groups </a:t>
            </a:r>
          </a:p>
          <a:p>
            <a:pPr marL="514350" indent="-514350">
              <a:buAutoNum type="arabicPeriod"/>
            </a:pPr>
            <a:r>
              <a:rPr lang="en-US" dirty="0">
                <a:latin typeface="Aparajita" panose="02020603050405020304" pitchFamily="18" charset="0"/>
                <a:cs typeface="Aparajita" panose="02020603050405020304" pitchFamily="18" charset="0"/>
              </a:rPr>
              <a:t>Authentication </a:t>
            </a:r>
          </a:p>
          <a:p>
            <a:pPr marL="514350" indent="-514350">
              <a:buAutoNum type="arabicPeriod"/>
            </a:pPr>
            <a:r>
              <a:rPr lang="en-US" dirty="0">
                <a:latin typeface="Aparajita" panose="02020603050405020304" pitchFamily="18" charset="0"/>
                <a:cs typeface="Aparajita" panose="02020603050405020304" pitchFamily="18" charset="0"/>
              </a:rPr>
              <a:t>Access Control  </a:t>
            </a:r>
            <a:endParaRPr lang="en-IN"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22507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49EF-1D42-445B-9CED-3CB7E142EDDA}"/>
              </a:ext>
            </a:extLst>
          </p:cNvPr>
          <p:cNvSpPr>
            <a:spLocks noGrp="1"/>
          </p:cNvSpPr>
          <p:nvPr>
            <p:ph type="title"/>
          </p:nvPr>
        </p:nvSpPr>
        <p:spPr>
          <a:xfrm>
            <a:off x="907774" y="0"/>
            <a:ext cx="10515600" cy="1325563"/>
          </a:xfrm>
        </p:spPr>
        <p:txBody>
          <a:bodyPr/>
          <a:lstStyle/>
          <a:p>
            <a:r>
              <a:rPr lang="en-US" b="1" i="1" u="sng" dirty="0">
                <a:latin typeface="Aparajita" panose="02020603050405020304" pitchFamily="18" charset="0"/>
                <a:cs typeface="Aparajita" panose="02020603050405020304" pitchFamily="18" charset="0"/>
              </a:rPr>
              <a:t>Authentication</a:t>
            </a:r>
            <a:endParaRPr lang="en-IN" b="1" i="1" u="sng" dirty="0">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03B4642A-5C09-40F4-888E-671BEF4C14F4}"/>
              </a:ext>
            </a:extLst>
          </p:cNvPr>
          <p:cNvSpPr>
            <a:spLocks noGrp="1"/>
          </p:cNvSpPr>
          <p:nvPr>
            <p:ph idx="1"/>
          </p:nvPr>
        </p:nvSpPr>
        <p:spPr>
          <a:xfrm>
            <a:off x="448917" y="1129658"/>
            <a:ext cx="11587370" cy="3578085"/>
          </a:xfrm>
        </p:spPr>
        <p:txBody>
          <a:bodyPr>
            <a:normAutofit fontScale="85000" lnSpcReduction="20000"/>
          </a:bodyPr>
          <a:lstStyle/>
          <a:p>
            <a:r>
              <a:rPr lang="en-US" u="sng" dirty="0">
                <a:latin typeface="Aparajita" panose="02020603050405020304" pitchFamily="18" charset="0"/>
                <a:cs typeface="Aparajita" panose="02020603050405020304" pitchFamily="18" charset="0"/>
              </a:rPr>
              <a:t>Definition</a:t>
            </a:r>
            <a:r>
              <a:rPr lang="en-US" dirty="0">
                <a:latin typeface="Aparajita" panose="02020603050405020304" pitchFamily="18" charset="0"/>
                <a:cs typeface="Aparajita" panose="02020603050405020304" pitchFamily="18" charset="0"/>
              </a:rPr>
              <a:t> – Making sure that nobody can access the system without first proving that he has entry rights.</a:t>
            </a:r>
          </a:p>
          <a:p>
            <a:r>
              <a:rPr lang="en-US" b="1" i="1" u="sng" dirty="0">
                <a:solidFill>
                  <a:schemeClr val="accent6"/>
                </a:solidFill>
                <a:latin typeface="Aparajita" panose="02020603050405020304" pitchFamily="18" charset="0"/>
                <a:cs typeface="Aparajita" panose="02020603050405020304" pitchFamily="18" charset="0"/>
              </a:rPr>
              <a:t>xv6</a:t>
            </a:r>
            <a:r>
              <a:rPr lang="en-US" dirty="0">
                <a:solidFill>
                  <a:schemeClr val="accent6"/>
                </a:solidFill>
                <a:latin typeface="Aparajita" panose="02020603050405020304" pitchFamily="18" charset="0"/>
                <a:cs typeface="Aparajita" panose="02020603050405020304" pitchFamily="18" charset="0"/>
              </a:rPr>
              <a:t> </a:t>
            </a:r>
          </a:p>
          <a:p>
            <a:r>
              <a:rPr lang="en-US" dirty="0">
                <a:latin typeface="Aparajita" panose="02020603050405020304" pitchFamily="18" charset="0"/>
                <a:cs typeface="Aparajita" panose="02020603050405020304" pitchFamily="18" charset="0"/>
              </a:rPr>
              <a:t>No authentication is done, so anybody can access the system without requiring any entry rights.</a:t>
            </a:r>
          </a:p>
          <a:p>
            <a:r>
              <a:rPr lang="en-US" b="1" i="1" u="sng" dirty="0">
                <a:solidFill>
                  <a:schemeClr val="accent6"/>
                </a:solidFill>
                <a:latin typeface="Aparajita" panose="02020603050405020304" pitchFamily="18" charset="0"/>
                <a:cs typeface="Aparajita" panose="02020603050405020304" pitchFamily="18" charset="0"/>
              </a:rPr>
              <a:t>Linux</a:t>
            </a:r>
          </a:p>
          <a:p>
            <a:r>
              <a:rPr lang="en-US" dirty="0">
                <a:latin typeface="Aparajita" panose="02020603050405020304" pitchFamily="18" charset="0"/>
                <a:cs typeface="Aparajita" panose="02020603050405020304" pitchFamily="18" charset="0"/>
              </a:rPr>
              <a:t>Authentication is typically been performed through the use of a publicly readable password file. </a:t>
            </a:r>
          </a:p>
          <a:p>
            <a:r>
              <a:rPr lang="en-US" dirty="0">
                <a:latin typeface="Aparajita" panose="02020603050405020304" pitchFamily="18" charset="0"/>
                <a:cs typeface="Aparajita" panose="02020603050405020304" pitchFamily="18" charset="0"/>
              </a:rPr>
              <a:t>A user’s password is combined with a random “salt” value, and the result is encoded with a one-way transformation function and stored in the password file.</a:t>
            </a:r>
          </a:p>
          <a:p>
            <a:r>
              <a:rPr lang="en-US" dirty="0">
                <a:latin typeface="Aparajita" panose="02020603050405020304" pitchFamily="18" charset="0"/>
                <a:cs typeface="Aparajita" panose="02020603050405020304" pitchFamily="18" charset="0"/>
              </a:rPr>
              <a:t>When a user presents a password to the system, the password is recombined with the salt value stored in the password file and passed through the same one-way transformation. If the result matches the contents of the password file, then the password is accepted.</a:t>
            </a:r>
          </a:p>
        </p:txBody>
      </p:sp>
    </p:spTree>
    <p:extLst>
      <p:ext uri="{BB962C8B-B14F-4D97-AF65-F5344CB8AC3E}">
        <p14:creationId xmlns:p14="http://schemas.microsoft.com/office/powerpoint/2010/main" val="39256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60BA-0CF6-461A-976E-C91AB57505B6}"/>
              </a:ext>
            </a:extLst>
          </p:cNvPr>
          <p:cNvSpPr>
            <a:spLocks noGrp="1"/>
          </p:cNvSpPr>
          <p:nvPr>
            <p:ph type="title"/>
          </p:nvPr>
        </p:nvSpPr>
        <p:spPr>
          <a:xfrm>
            <a:off x="838200" y="0"/>
            <a:ext cx="10515600" cy="1242391"/>
          </a:xfrm>
        </p:spPr>
        <p:txBody>
          <a:bodyPr/>
          <a:lstStyle/>
          <a:p>
            <a:r>
              <a:rPr lang="en-US" b="1" i="1" u="sng" dirty="0">
                <a:latin typeface="Aparajita" panose="02020603050405020304" pitchFamily="18" charset="0"/>
                <a:cs typeface="Aparajita" panose="02020603050405020304" pitchFamily="18" charset="0"/>
              </a:rPr>
              <a:t>Access Control</a:t>
            </a:r>
            <a:endParaRPr lang="en-IN" b="1" i="1" u="sng" dirty="0">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BCD58151-2CF4-4484-9A09-45C90E652365}"/>
              </a:ext>
            </a:extLst>
          </p:cNvPr>
          <p:cNvSpPr>
            <a:spLocks noGrp="1"/>
          </p:cNvSpPr>
          <p:nvPr>
            <p:ph idx="1"/>
          </p:nvPr>
        </p:nvSpPr>
        <p:spPr>
          <a:xfrm>
            <a:off x="342900" y="924339"/>
            <a:ext cx="11506200" cy="4870173"/>
          </a:xfrm>
        </p:spPr>
        <p:txBody>
          <a:bodyPr>
            <a:normAutofit fontScale="85000" lnSpcReduction="10000"/>
          </a:bodyPr>
          <a:lstStyle/>
          <a:p>
            <a:r>
              <a:rPr lang="en-US" u="sng" dirty="0">
                <a:latin typeface="Aparajita" panose="02020603050405020304" pitchFamily="18" charset="0"/>
                <a:cs typeface="Aparajita" panose="02020603050405020304" pitchFamily="18" charset="0"/>
              </a:rPr>
              <a:t>Definition</a:t>
            </a:r>
            <a:r>
              <a:rPr lang="en-US" dirty="0">
                <a:latin typeface="Aparajita" panose="02020603050405020304" pitchFamily="18" charset="0"/>
                <a:cs typeface="Aparajita" panose="02020603050405020304" pitchFamily="18" charset="0"/>
              </a:rPr>
              <a:t> – Providing a mechanism for checking whether a user has the right to access a certain object or not.</a:t>
            </a:r>
          </a:p>
          <a:p>
            <a:r>
              <a:rPr lang="en-US" b="1" i="1" u="sng" dirty="0">
                <a:solidFill>
                  <a:schemeClr val="accent6"/>
                </a:solidFill>
                <a:latin typeface="Aparajita" panose="02020603050405020304" pitchFamily="18" charset="0"/>
                <a:cs typeface="Aparajita" panose="02020603050405020304" pitchFamily="18" charset="0"/>
              </a:rPr>
              <a:t>xv6</a:t>
            </a:r>
            <a:r>
              <a:rPr lang="en-US" dirty="0">
                <a:solidFill>
                  <a:schemeClr val="accent6"/>
                </a:solidFill>
                <a:latin typeface="Aparajita" panose="02020603050405020304" pitchFamily="18" charset="0"/>
                <a:cs typeface="Aparajita" panose="02020603050405020304" pitchFamily="18" charset="0"/>
              </a:rPr>
              <a:t> </a:t>
            </a:r>
          </a:p>
          <a:p>
            <a:r>
              <a:rPr lang="en-US" dirty="0">
                <a:latin typeface="Aparajita" panose="02020603050405020304" pitchFamily="18" charset="0"/>
                <a:cs typeface="Aparajita" panose="02020603050405020304" pitchFamily="18" charset="0"/>
              </a:rPr>
              <a:t>No access control mechanism.</a:t>
            </a:r>
          </a:p>
          <a:p>
            <a:r>
              <a:rPr lang="en-US" b="1" i="1" u="sng" dirty="0">
                <a:solidFill>
                  <a:schemeClr val="accent6"/>
                </a:solidFill>
                <a:latin typeface="Aparajita" panose="02020603050405020304" pitchFamily="18" charset="0"/>
                <a:cs typeface="Aparajita" panose="02020603050405020304" pitchFamily="18" charset="0"/>
              </a:rPr>
              <a:t>Linux</a:t>
            </a:r>
          </a:p>
          <a:p>
            <a:r>
              <a:rPr lang="en-US" dirty="0">
                <a:latin typeface="Aparajita" panose="02020603050405020304" pitchFamily="18" charset="0"/>
                <a:cs typeface="Aparajita" panose="02020603050405020304" pitchFamily="18" charset="0"/>
              </a:rPr>
              <a:t>In Linux, it is performed through the use of unique numeric identifiers – User identifier(UID) and group identifier (GID). </a:t>
            </a:r>
          </a:p>
          <a:p>
            <a:r>
              <a:rPr lang="en-US" dirty="0">
                <a:latin typeface="Aparajita" panose="02020603050405020304" pitchFamily="18" charset="0"/>
                <a:cs typeface="Aparajita" panose="02020603050405020304" pitchFamily="18" charset="0"/>
              </a:rPr>
              <a:t>Every object has a single UID and single GID. User processes also have single UID, but they may have more than one GID. If a process’s UID matches the UID of an object, then the process has owner rights to that object. If the UID’s do not match but any GID of the process matches the object’s GID then group rights are conferred; otherwise, that process has world right (rights given to all the users) to the object.</a:t>
            </a:r>
          </a:p>
          <a:p>
            <a:r>
              <a:rPr lang="en-US" dirty="0">
                <a:latin typeface="Aparajita" panose="02020603050405020304" pitchFamily="18" charset="0"/>
                <a:cs typeface="Aparajita" panose="02020603050405020304" pitchFamily="18" charset="0"/>
              </a:rPr>
              <a:t>Each object is given a protection mask that specifies which access modes - read, write, or execute – are to be granted to processes with owner, group, or world access.</a:t>
            </a:r>
          </a:p>
          <a:p>
            <a:r>
              <a:rPr lang="en-US" dirty="0">
                <a:latin typeface="Aparajita" panose="02020603050405020304" pitchFamily="18" charset="0"/>
                <a:cs typeface="Aparajita" panose="02020603050405020304" pitchFamily="18" charset="0"/>
              </a:rPr>
              <a:t>A special UID called root UID is granted all access to all the objects in the system.</a:t>
            </a:r>
          </a:p>
          <a:p>
            <a:pPr marL="0" indent="0">
              <a:buNone/>
            </a:pPr>
            <a:endParaRPr lang="en-US" dirty="0">
              <a:solidFill>
                <a:schemeClr val="accent6"/>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15851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E75417-BB05-4F11-9167-582959F6FF55}"/>
              </a:ext>
            </a:extLst>
          </p:cNvPr>
          <p:cNvSpPr txBox="1"/>
          <p:nvPr/>
        </p:nvSpPr>
        <p:spPr>
          <a:xfrm>
            <a:off x="937591" y="449332"/>
            <a:ext cx="10144539" cy="2431435"/>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Two missing features of Linux's protection and security component that I will add in xv6 would be – </a:t>
            </a:r>
          </a:p>
          <a:p>
            <a:endParaRPr lang="en-US" sz="2400" dirty="0">
              <a:latin typeface="Aparajita" panose="02020603050405020304" pitchFamily="18" charset="0"/>
              <a:cs typeface="Aparajita" panose="02020603050405020304" pitchFamily="18" charset="0"/>
            </a:endParaRPr>
          </a:p>
          <a:p>
            <a:pPr marL="285750" indent="-285750">
              <a:buFont typeface="Arial" panose="020B0604020202020204" pitchFamily="34" charset="0"/>
              <a:buChar char="•"/>
            </a:pPr>
            <a:r>
              <a:rPr lang="en-US" sz="2800" b="1" u="sng" dirty="0">
                <a:latin typeface="Aparajita" panose="02020603050405020304" pitchFamily="18" charset="0"/>
                <a:cs typeface="Aparajita" panose="02020603050405020304" pitchFamily="18" charset="0"/>
              </a:rPr>
              <a:t>Authentication</a:t>
            </a:r>
            <a:r>
              <a:rPr lang="en-US" sz="2400" dirty="0">
                <a:latin typeface="Aparajita" panose="02020603050405020304" pitchFamily="18" charset="0"/>
                <a:cs typeface="Aparajita" panose="02020603050405020304" pitchFamily="18" charset="0"/>
              </a:rPr>
              <a:t> – User </a:t>
            </a:r>
            <a:r>
              <a:rPr lang="en-US" sz="2400" dirty="0">
                <a:solidFill>
                  <a:srgbClr val="000000"/>
                </a:solidFill>
                <a:latin typeface="Aparajita" panose="02020603050405020304" pitchFamily="18" charset="0"/>
                <a:cs typeface="Aparajita" panose="02020603050405020304" pitchFamily="18" charset="0"/>
              </a:rPr>
              <a:t>has to</a:t>
            </a:r>
            <a:r>
              <a:rPr lang="en-US" altLang="en-US" sz="2400" dirty="0">
                <a:solidFill>
                  <a:srgbClr val="000000"/>
                </a:solidFill>
                <a:latin typeface="Aparajita" panose="02020603050405020304" pitchFamily="18" charset="0"/>
                <a:cs typeface="Aparajita" panose="02020603050405020304" pitchFamily="18" charset="0"/>
              </a:rPr>
              <a:t> first login using his username and password before being presented with the command line.</a:t>
            </a:r>
            <a:endParaRPr lang="en-US" sz="2400" dirty="0">
              <a:latin typeface="Aparajita" panose="02020603050405020304" pitchFamily="18" charset="0"/>
              <a:cs typeface="Aparajita" panose="02020603050405020304" pitchFamily="18" charset="0"/>
            </a:endParaRPr>
          </a:p>
          <a:p>
            <a:pPr marL="285750" indent="-285750">
              <a:buFont typeface="Arial" panose="020B0604020202020204" pitchFamily="34" charset="0"/>
              <a:buChar char="•"/>
            </a:pPr>
            <a:r>
              <a:rPr lang="en-US" sz="2800" b="1" u="sng" dirty="0">
                <a:latin typeface="Aparajita" panose="02020603050405020304" pitchFamily="18" charset="0"/>
                <a:cs typeface="Aparajita" panose="02020603050405020304" pitchFamily="18" charset="0"/>
              </a:rPr>
              <a:t>Access Control </a:t>
            </a:r>
            <a:r>
              <a:rPr lang="en-US" sz="2400" dirty="0">
                <a:latin typeface="Aparajita" panose="02020603050405020304" pitchFamily="18" charset="0"/>
                <a:cs typeface="Aparajita" panose="02020603050405020304" pitchFamily="18" charset="0"/>
              </a:rPr>
              <a:t>– After logged in, user would have restricted access rights to objects based on the permissions he has.</a:t>
            </a:r>
            <a:endParaRPr lang="en-IN"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93627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7CA191-A42B-4D23-B43B-1A1A66DAB424}"/>
              </a:ext>
            </a:extLst>
          </p:cNvPr>
          <p:cNvSpPr>
            <a:spLocks noGrp="1" noChangeArrowheads="1"/>
          </p:cNvSpPr>
          <p:nvPr>
            <p:ph idx="1"/>
          </p:nvPr>
        </p:nvSpPr>
        <p:spPr bwMode="auto">
          <a:xfrm>
            <a:off x="579783" y="898265"/>
            <a:ext cx="10164417" cy="36514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800" dirty="0">
                <a:solidFill>
                  <a:srgbClr val="000000"/>
                </a:solidFill>
                <a:latin typeface="Aparajita" panose="02020603050405020304" pitchFamily="18" charset="0"/>
                <a:cs typeface="Aparajita" panose="02020603050405020304" pitchFamily="18" charset="0"/>
              </a:rPr>
              <a:t>Create a new file to store all the username and password.</a:t>
            </a:r>
            <a:endParaRPr kumimoji="0" lang="en-US" altLang="en-US" sz="1800" b="0" i="0" u="none" strike="noStrike" cap="none" normalizeH="0" baseline="0" dirty="0">
              <a:ln>
                <a:noFill/>
              </a:ln>
              <a:solidFill>
                <a:srgbClr val="000000"/>
              </a:solidFill>
              <a:effectLst/>
              <a:latin typeface="Aparajita" panose="02020603050405020304" pitchFamily="18" charset="0"/>
              <a:cs typeface="Aparajita" panose="02020603050405020304" pitchFamily="18" charset="0"/>
            </a:endParaRPr>
          </a:p>
          <a:p>
            <a:pPr>
              <a:lnSpc>
                <a:spcPct val="100000"/>
              </a:lnSpc>
            </a:pPr>
            <a:r>
              <a:rPr kumimoji="0" lang="en-US" altLang="en-US" sz="1800" b="0" i="0" u="none" strike="noStrike" cap="none" normalizeH="0" baseline="0" dirty="0">
                <a:ln>
                  <a:noFill/>
                </a:ln>
                <a:solidFill>
                  <a:srgbClr val="000000"/>
                </a:solidFill>
                <a:effectLst/>
                <a:latin typeface="Aparajita" panose="02020603050405020304" pitchFamily="18" charset="0"/>
                <a:cs typeface="Aparajita" panose="02020603050405020304" pitchFamily="18" charset="0"/>
              </a:rPr>
              <a:t>For authentication, we have to make changes in init</a:t>
            </a:r>
            <a:r>
              <a:rPr lang="en-US" altLang="en-US" sz="1800" dirty="0">
                <a:solidFill>
                  <a:srgbClr val="000000"/>
                </a:solidFill>
                <a:latin typeface="Aparajita" panose="02020603050405020304" pitchFamily="18" charset="0"/>
                <a:cs typeface="Aparajita" panose="02020603050405020304" pitchFamily="18" charset="0"/>
              </a:rPr>
              <a:t>.c which is the first program to run. </a:t>
            </a:r>
          </a:p>
          <a:p>
            <a:pPr>
              <a:lnSpc>
                <a:spcPct val="100000"/>
              </a:lnSpc>
            </a:pPr>
            <a:r>
              <a:rPr lang="en-US" altLang="en-US" sz="1800" dirty="0">
                <a:solidFill>
                  <a:srgbClr val="000000"/>
                </a:solidFill>
                <a:latin typeface="Aparajita" panose="02020603050405020304" pitchFamily="18" charset="0"/>
                <a:cs typeface="Aparajita" panose="02020603050405020304" pitchFamily="18" charset="0"/>
              </a:rPr>
              <a:t>Before starting “</a:t>
            </a:r>
            <a:r>
              <a:rPr lang="en-US" altLang="en-US" sz="1800" dirty="0">
                <a:solidFill>
                  <a:schemeClr val="accent1"/>
                </a:solidFill>
                <a:latin typeface="Aparajita" panose="02020603050405020304" pitchFamily="18" charset="0"/>
                <a:cs typeface="Aparajita" panose="02020603050405020304" pitchFamily="18" charset="0"/>
              </a:rPr>
              <a:t>sh</a:t>
            </a:r>
            <a:r>
              <a:rPr lang="en-US" altLang="en-US" sz="1800" dirty="0">
                <a:solidFill>
                  <a:srgbClr val="000000"/>
                </a:solidFill>
                <a:latin typeface="Aparajita" panose="02020603050405020304" pitchFamily="18" charset="0"/>
                <a:cs typeface="Aparajita" panose="02020603050405020304" pitchFamily="18" charset="0"/>
              </a:rPr>
              <a:t>” (short for shell), we will do the authentication. </a:t>
            </a:r>
          </a:p>
          <a:p>
            <a:pPr marL="285750" indent="-285750"/>
            <a:r>
              <a:rPr lang="en-US" sz="1800" dirty="0">
                <a:latin typeface="Aparajita" panose="02020603050405020304" pitchFamily="18" charset="0"/>
                <a:cs typeface="Aparajita" panose="02020603050405020304" pitchFamily="18" charset="0"/>
              </a:rPr>
              <a:t>Define a </a:t>
            </a:r>
            <a:r>
              <a:rPr lang="en-US" sz="1800" dirty="0">
                <a:solidFill>
                  <a:schemeClr val="accent1"/>
                </a:solidFill>
                <a:latin typeface="Aparajita" panose="02020603050405020304" pitchFamily="18" charset="0"/>
                <a:cs typeface="Aparajita" panose="02020603050405020304" pitchFamily="18" charset="0"/>
              </a:rPr>
              <a:t>user</a:t>
            </a:r>
            <a:r>
              <a:rPr lang="en-US" sz="1800" dirty="0">
                <a:latin typeface="Aparajita" panose="02020603050405020304" pitchFamily="18" charset="0"/>
                <a:cs typeface="Aparajita" panose="02020603050405020304" pitchFamily="18" charset="0"/>
              </a:rPr>
              <a:t> struct – </a:t>
            </a:r>
          </a:p>
          <a:p>
            <a:pPr marL="0" indent="0">
              <a:buNone/>
            </a:pPr>
            <a:r>
              <a:rPr lang="en-US" sz="1800" dirty="0">
                <a:latin typeface="Aparajita" panose="02020603050405020304" pitchFamily="18" charset="0"/>
                <a:cs typeface="Aparajita" panose="02020603050405020304" pitchFamily="18" charset="0"/>
              </a:rPr>
              <a:t>struct user {</a:t>
            </a:r>
          </a:p>
          <a:p>
            <a:pPr marL="0" indent="0">
              <a:buNone/>
            </a:pPr>
            <a:r>
              <a:rPr lang="en-US" sz="1800" dirty="0">
                <a:latin typeface="Aparajita" panose="02020603050405020304" pitchFamily="18" charset="0"/>
                <a:cs typeface="Aparajita" panose="02020603050405020304" pitchFamily="18" charset="0"/>
              </a:rPr>
              <a:t>	char username[STRING_SIZE];</a:t>
            </a:r>
          </a:p>
          <a:p>
            <a:pPr marL="0" indent="0">
              <a:buNone/>
            </a:pPr>
            <a:r>
              <a:rPr lang="en-US" sz="1800" dirty="0">
                <a:latin typeface="Aparajita" panose="02020603050405020304" pitchFamily="18" charset="0"/>
                <a:cs typeface="Aparajita" panose="02020603050405020304" pitchFamily="18" charset="0"/>
              </a:rPr>
              <a:t>	char password[STRING_SIZE];</a:t>
            </a:r>
          </a:p>
          <a:p>
            <a:pPr marL="0" indent="0">
              <a:buNone/>
            </a:pPr>
            <a:r>
              <a:rPr lang="en-US" sz="1800" dirty="0">
                <a:latin typeface="Aparajita" panose="02020603050405020304" pitchFamily="18" charset="0"/>
                <a:cs typeface="Aparajita" panose="02020603050405020304" pitchFamily="18" charset="0"/>
              </a:rPr>
              <a:t>	int </a:t>
            </a:r>
            <a:r>
              <a:rPr lang="en-US" sz="1800" dirty="0" err="1">
                <a:latin typeface="Aparajita" panose="02020603050405020304" pitchFamily="18" charset="0"/>
                <a:cs typeface="Aparajita" panose="02020603050405020304" pitchFamily="18" charset="0"/>
              </a:rPr>
              <a:t>uid</a:t>
            </a:r>
            <a:r>
              <a:rPr lang="en-US" sz="1800" dirty="0">
                <a:latin typeface="Aparajita" panose="02020603050405020304" pitchFamily="18" charset="0"/>
                <a:cs typeface="Aparajita" panose="02020603050405020304" pitchFamily="18" charset="0"/>
              </a:rPr>
              <a:t>;</a:t>
            </a:r>
          </a:p>
          <a:p>
            <a:pPr marL="0" indent="0">
              <a:buNone/>
            </a:pPr>
            <a:r>
              <a:rPr lang="en-US" sz="1800" dirty="0">
                <a:latin typeface="Aparajita" panose="02020603050405020304" pitchFamily="18" charset="0"/>
                <a:cs typeface="Aparajita" panose="02020603050405020304" pitchFamily="18" charset="0"/>
              </a:rPr>
              <a:t>	int gid;</a:t>
            </a:r>
          </a:p>
          <a:p>
            <a:pPr marL="0" indent="0">
              <a:buNone/>
            </a:pPr>
            <a:r>
              <a:rPr lang="en-US" sz="1800" dirty="0">
                <a:latin typeface="Aparajita" panose="02020603050405020304" pitchFamily="18" charset="0"/>
                <a:cs typeface="Aparajita" panose="02020603050405020304" pitchFamily="18" charset="0"/>
              </a:rPr>
              <a:t>	char homedir[STRING_SIZE]; </a:t>
            </a:r>
          </a:p>
          <a:p>
            <a:pPr marL="0" indent="0">
              <a:buNone/>
            </a:pPr>
            <a:r>
              <a:rPr lang="en-US" sz="1800" dirty="0">
                <a:latin typeface="Aparajita" panose="02020603050405020304" pitchFamily="18" charset="0"/>
                <a:cs typeface="Aparajita" panose="02020603050405020304" pitchFamily="18" charset="0"/>
              </a:rPr>
              <a:t>	struct user* next;</a:t>
            </a:r>
          </a:p>
          <a:p>
            <a:pPr marL="0" indent="0">
              <a:buNone/>
            </a:pPr>
            <a:r>
              <a:rPr lang="en-US" sz="1800" dirty="0">
                <a:latin typeface="Aparajita" panose="02020603050405020304" pitchFamily="18" charset="0"/>
                <a:cs typeface="Aparajita" panose="02020603050405020304" pitchFamily="18" charset="0"/>
              </a:rPr>
              <a:t>};</a:t>
            </a:r>
          </a:p>
          <a:p>
            <a:r>
              <a:rPr lang="en-US" sz="1800" dirty="0">
                <a:latin typeface="Aparajita" panose="02020603050405020304" pitchFamily="18" charset="0"/>
                <a:cs typeface="Aparajita" panose="02020603050405020304" pitchFamily="18" charset="0"/>
              </a:rPr>
              <a:t>“</a:t>
            </a:r>
            <a:r>
              <a:rPr lang="en-US" sz="1800" dirty="0">
                <a:solidFill>
                  <a:schemeClr val="accent1"/>
                </a:solidFill>
                <a:latin typeface="Aparajita" panose="02020603050405020304" pitchFamily="18" charset="0"/>
                <a:cs typeface="Aparajita" panose="02020603050405020304" pitchFamily="18" charset="0"/>
              </a:rPr>
              <a:t>homedir</a:t>
            </a:r>
            <a:r>
              <a:rPr lang="en-US" sz="1800" dirty="0">
                <a:latin typeface="Aparajita" panose="02020603050405020304" pitchFamily="18" charset="0"/>
                <a:cs typeface="Aparajita" panose="02020603050405020304" pitchFamily="18" charset="0"/>
              </a:rPr>
              <a:t>” will be the User directory where the user will be sent after log in.</a:t>
            </a:r>
          </a:p>
        </p:txBody>
      </p:sp>
      <p:sp>
        <p:nvSpPr>
          <p:cNvPr id="7" name="TextBox 6">
            <a:extLst>
              <a:ext uri="{FF2B5EF4-FFF2-40B4-BE49-F238E27FC236}">
                <a16:creationId xmlns:a16="http://schemas.microsoft.com/office/drawing/2014/main" id="{0029B3AC-95F0-4EBD-BB1F-EFBA7106A55E}"/>
              </a:ext>
            </a:extLst>
          </p:cNvPr>
          <p:cNvSpPr txBox="1"/>
          <p:nvPr/>
        </p:nvSpPr>
        <p:spPr>
          <a:xfrm>
            <a:off x="708992" y="241884"/>
            <a:ext cx="2988364" cy="584775"/>
          </a:xfrm>
          <a:prstGeom prst="rect">
            <a:avLst/>
          </a:prstGeom>
          <a:noFill/>
        </p:spPr>
        <p:txBody>
          <a:bodyPr wrap="square" rtlCol="0">
            <a:spAutoFit/>
          </a:bodyPr>
          <a:lstStyle/>
          <a:p>
            <a:r>
              <a:rPr lang="en-US" altLang="en-US" sz="3200" b="1" u="sng" dirty="0">
                <a:latin typeface="Aparajita" panose="02020603050405020304" pitchFamily="18" charset="0"/>
                <a:cs typeface="Aparajita" panose="02020603050405020304" pitchFamily="18" charset="0"/>
              </a:rPr>
              <a:t>Authentication</a:t>
            </a:r>
          </a:p>
        </p:txBody>
      </p:sp>
      <p:pic>
        <p:nvPicPr>
          <p:cNvPr id="11" name="Picture 2" descr="OS Two level Directory - javatpoint">
            <a:extLst>
              <a:ext uri="{FF2B5EF4-FFF2-40B4-BE49-F238E27FC236}">
                <a16:creationId xmlns:a16="http://schemas.microsoft.com/office/drawing/2014/main" id="{1906DFE8-48B6-48A9-860E-5DF40B80E2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72"/>
          <a:stretch/>
        </p:blipFill>
        <p:spPr bwMode="auto">
          <a:xfrm>
            <a:off x="6814931" y="2723970"/>
            <a:ext cx="4415448" cy="20107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A61EF972-1DD6-4704-886E-2F231C811EB8}"/>
              </a:ext>
            </a:extLst>
          </p:cNvPr>
          <p:cNvSpPr/>
          <p:nvPr/>
        </p:nvSpPr>
        <p:spPr>
          <a:xfrm>
            <a:off x="579783" y="4661453"/>
            <a:ext cx="6096000" cy="2031325"/>
          </a:xfrm>
          <a:prstGeom prst="rect">
            <a:avLst/>
          </a:prstGeom>
        </p:spPr>
        <p:txBody>
          <a:bodyPr>
            <a:spAutoFit/>
          </a:bodyPr>
          <a:lstStyle/>
          <a:p>
            <a:pPr marL="285750" indent="-285750">
              <a:buFont typeface="Arial" panose="020B0604020202020204" pitchFamily="34" charset="0"/>
              <a:buChar char="•"/>
            </a:pPr>
            <a:r>
              <a:rPr lang="en-US" dirty="0">
                <a:latin typeface="Aparajita" panose="02020603050405020304" pitchFamily="18" charset="0"/>
                <a:cs typeface="Aparajita" panose="02020603050405020304" pitchFamily="18" charset="0"/>
              </a:rPr>
              <a:t>Define </a:t>
            </a:r>
            <a:r>
              <a:rPr lang="en-US" dirty="0">
                <a:solidFill>
                  <a:schemeClr val="accent1"/>
                </a:solidFill>
                <a:latin typeface="Aparajita" panose="02020603050405020304" pitchFamily="18" charset="0"/>
                <a:cs typeface="Aparajita" panose="02020603050405020304" pitchFamily="18" charset="0"/>
              </a:rPr>
              <a:t>group</a:t>
            </a:r>
            <a:r>
              <a:rPr lang="en-US" dirty="0">
                <a:latin typeface="Aparajita" panose="02020603050405020304" pitchFamily="18" charset="0"/>
                <a:cs typeface="Aparajita" panose="02020603050405020304" pitchFamily="18" charset="0"/>
              </a:rPr>
              <a:t> struct – </a:t>
            </a:r>
          </a:p>
          <a:p>
            <a:r>
              <a:rPr lang="en-US" dirty="0">
                <a:latin typeface="Aparajita" panose="02020603050405020304" pitchFamily="18" charset="0"/>
                <a:cs typeface="Aparajita" panose="02020603050405020304" pitchFamily="18" charset="0"/>
              </a:rPr>
              <a:t>struct group {</a:t>
            </a:r>
          </a:p>
          <a:p>
            <a:r>
              <a:rPr lang="en-US" dirty="0">
                <a:latin typeface="Aparajita" panose="02020603050405020304" pitchFamily="18" charset="0"/>
                <a:cs typeface="Aparajita" panose="02020603050405020304" pitchFamily="18" charset="0"/>
              </a:rPr>
              <a:t>	char groupname[STRING_SIZE];</a:t>
            </a:r>
          </a:p>
          <a:p>
            <a:r>
              <a:rPr lang="en-US" dirty="0">
                <a:latin typeface="Aparajita" panose="02020603050405020304" pitchFamily="18" charset="0"/>
                <a:cs typeface="Aparajita" panose="02020603050405020304" pitchFamily="18" charset="0"/>
              </a:rPr>
              <a:t>	int gid;</a:t>
            </a:r>
          </a:p>
          <a:p>
            <a:r>
              <a:rPr lang="en-US" dirty="0">
                <a:latin typeface="Aparajita" panose="02020603050405020304" pitchFamily="18" charset="0"/>
                <a:cs typeface="Aparajita" panose="02020603050405020304" pitchFamily="18" charset="0"/>
              </a:rPr>
              <a:t>	struct user* userList;</a:t>
            </a:r>
          </a:p>
          <a:p>
            <a:r>
              <a:rPr lang="en-US" dirty="0">
                <a:latin typeface="Aparajita" panose="02020603050405020304" pitchFamily="18" charset="0"/>
                <a:cs typeface="Aparajita" panose="02020603050405020304" pitchFamily="18" charset="0"/>
              </a:rPr>
              <a:t>	struct group* next;</a:t>
            </a:r>
          </a:p>
          <a:p>
            <a:r>
              <a:rPr lang="en-US" dirty="0">
                <a:latin typeface="Aparajita" panose="02020603050405020304" pitchFamily="18" charset="0"/>
                <a:cs typeface="Aparajita" panose="02020603050405020304" pitchFamily="18" charset="0"/>
              </a:rPr>
              <a:t>};</a:t>
            </a:r>
          </a:p>
        </p:txBody>
      </p:sp>
    </p:spTree>
    <p:extLst>
      <p:ext uri="{BB962C8B-B14F-4D97-AF65-F5344CB8AC3E}">
        <p14:creationId xmlns:p14="http://schemas.microsoft.com/office/powerpoint/2010/main" val="340733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313A0-E5D1-4984-9683-ABEF9AC1CA59}"/>
              </a:ext>
            </a:extLst>
          </p:cNvPr>
          <p:cNvSpPr>
            <a:spLocks noGrp="1"/>
          </p:cNvSpPr>
          <p:nvPr>
            <p:ph idx="1"/>
          </p:nvPr>
        </p:nvSpPr>
        <p:spPr>
          <a:xfrm>
            <a:off x="609600" y="339184"/>
            <a:ext cx="10515600" cy="4351338"/>
          </a:xfrm>
        </p:spPr>
        <p:txBody>
          <a:bodyPr/>
          <a:lstStyle/>
          <a:p>
            <a:pPr>
              <a:lnSpc>
                <a:spcPct val="100000"/>
              </a:lnSpc>
            </a:pPr>
            <a:r>
              <a:rPr lang="en-US" altLang="en-US" dirty="0">
                <a:solidFill>
                  <a:srgbClr val="000000"/>
                </a:solidFill>
                <a:latin typeface="Aparajita" panose="02020603050405020304" pitchFamily="18" charset="0"/>
                <a:cs typeface="Aparajita" panose="02020603050405020304" pitchFamily="18" charset="0"/>
              </a:rPr>
              <a:t>We will ask from the user, his username and password. If username is present and password is correct we would consider the user logged in, otherwise show incorrect credentials message.</a:t>
            </a:r>
          </a:p>
          <a:p>
            <a:pPr>
              <a:lnSpc>
                <a:spcPct val="100000"/>
              </a:lnSpc>
            </a:pPr>
            <a:r>
              <a:rPr lang="en-US" altLang="en-US" dirty="0">
                <a:solidFill>
                  <a:srgbClr val="000000"/>
                </a:solidFill>
                <a:latin typeface="Aparajita" panose="02020603050405020304" pitchFamily="18" charset="0"/>
                <a:cs typeface="Aparajita" panose="02020603050405020304" pitchFamily="18" charset="0"/>
              </a:rPr>
              <a:t>If incorrect credentials were given, we should allow the user to try again. </a:t>
            </a:r>
          </a:p>
          <a:p>
            <a:pPr>
              <a:lnSpc>
                <a:spcPct val="100000"/>
              </a:lnSpc>
            </a:pPr>
            <a:r>
              <a:rPr lang="en-US" altLang="en-US" dirty="0">
                <a:solidFill>
                  <a:srgbClr val="000000"/>
                </a:solidFill>
                <a:latin typeface="Aparajita" panose="02020603050405020304" pitchFamily="18" charset="0"/>
                <a:cs typeface="Aparajita" panose="02020603050405020304" pitchFamily="18" charset="0"/>
              </a:rPr>
              <a:t>Only limited number of wrong attempts should be allowed.  </a:t>
            </a:r>
          </a:p>
          <a:p>
            <a:pPr>
              <a:lnSpc>
                <a:spcPct val="100000"/>
              </a:lnSpc>
            </a:pPr>
            <a:r>
              <a:rPr lang="en-US" altLang="en-US" dirty="0">
                <a:solidFill>
                  <a:srgbClr val="000000"/>
                </a:solidFill>
                <a:latin typeface="Aparajita" panose="02020603050405020304" pitchFamily="18" charset="0"/>
                <a:cs typeface="Aparajita" panose="02020603050405020304" pitchFamily="18" charset="0"/>
              </a:rPr>
              <a:t>I have implemented this feature and got the following output.</a:t>
            </a:r>
          </a:p>
          <a:p>
            <a:endParaRPr lang="en-IN" dirty="0"/>
          </a:p>
        </p:txBody>
      </p:sp>
      <p:pic>
        <p:nvPicPr>
          <p:cNvPr id="4" name="Picture 3">
            <a:extLst>
              <a:ext uri="{FF2B5EF4-FFF2-40B4-BE49-F238E27FC236}">
                <a16:creationId xmlns:a16="http://schemas.microsoft.com/office/drawing/2014/main" id="{37B81AED-7C2E-4C7C-953C-F22ADE278495}"/>
              </a:ext>
            </a:extLst>
          </p:cNvPr>
          <p:cNvPicPr>
            <a:picLocks noChangeAspect="1"/>
          </p:cNvPicPr>
          <p:nvPr/>
        </p:nvPicPr>
        <p:blipFill rotWithShape="1">
          <a:blip r:embed="rId2"/>
          <a:srcRect t="1992" r="27798" b="1"/>
          <a:stretch/>
        </p:blipFill>
        <p:spPr>
          <a:xfrm>
            <a:off x="835266" y="3583501"/>
            <a:ext cx="5744059" cy="2532094"/>
          </a:xfrm>
          <a:prstGeom prst="rect">
            <a:avLst/>
          </a:prstGeom>
        </p:spPr>
      </p:pic>
    </p:spTree>
    <p:extLst>
      <p:ext uri="{BB962C8B-B14F-4D97-AF65-F5344CB8AC3E}">
        <p14:creationId xmlns:p14="http://schemas.microsoft.com/office/powerpoint/2010/main" val="288149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9FE45E-76ED-4262-8531-311C5C0B3502}"/>
              </a:ext>
            </a:extLst>
          </p:cNvPr>
          <p:cNvSpPr txBox="1"/>
          <p:nvPr/>
        </p:nvSpPr>
        <p:spPr>
          <a:xfrm>
            <a:off x="778566" y="296237"/>
            <a:ext cx="3465443" cy="646331"/>
          </a:xfrm>
          <a:prstGeom prst="rect">
            <a:avLst/>
          </a:prstGeom>
          <a:noFill/>
        </p:spPr>
        <p:txBody>
          <a:bodyPr wrap="square" rtlCol="0">
            <a:spAutoFit/>
          </a:bodyPr>
          <a:lstStyle/>
          <a:p>
            <a:r>
              <a:rPr lang="en-US" sz="3600" b="1" u="sng" dirty="0">
                <a:latin typeface="Aparajita" panose="02020603050405020304" pitchFamily="18" charset="0"/>
                <a:cs typeface="Aparajita" panose="02020603050405020304" pitchFamily="18" charset="0"/>
              </a:rPr>
              <a:t>Access Control</a:t>
            </a:r>
            <a:endParaRPr lang="en-IN" sz="3600" b="1" u="sng" dirty="0">
              <a:latin typeface="Aparajita" panose="02020603050405020304" pitchFamily="18" charset="0"/>
              <a:cs typeface="Aparajita" panose="02020603050405020304" pitchFamily="18" charset="0"/>
            </a:endParaRPr>
          </a:p>
        </p:txBody>
      </p:sp>
      <p:sp>
        <p:nvSpPr>
          <p:cNvPr id="5" name="TextBox 4">
            <a:extLst>
              <a:ext uri="{FF2B5EF4-FFF2-40B4-BE49-F238E27FC236}">
                <a16:creationId xmlns:a16="http://schemas.microsoft.com/office/drawing/2014/main" id="{F23C305E-6CA3-4148-AA13-6D5ECBDC84A7}"/>
              </a:ext>
            </a:extLst>
          </p:cNvPr>
          <p:cNvSpPr txBox="1"/>
          <p:nvPr/>
        </p:nvSpPr>
        <p:spPr>
          <a:xfrm>
            <a:off x="629479" y="1089751"/>
            <a:ext cx="10621617" cy="2677656"/>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Aparajita" panose="02020603050405020304" pitchFamily="18" charset="0"/>
                <a:cs typeface="Aparajita" panose="02020603050405020304" pitchFamily="18" charset="0"/>
              </a:rPr>
              <a:t>In the standard Linux security model, every process runs "on behalf of" a user. </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Aparajita" panose="02020603050405020304" pitchFamily="18" charset="0"/>
                <a:cs typeface="Aparajita" panose="02020603050405020304" pitchFamily="18" charset="0"/>
              </a:rPr>
              <a:t>Add a field </a:t>
            </a:r>
            <a:r>
              <a:rPr lang="en-US" altLang="en-US" sz="2400" dirty="0" err="1">
                <a:solidFill>
                  <a:schemeClr val="accent1"/>
                </a:solidFill>
                <a:latin typeface="Aparajita" panose="02020603050405020304" pitchFamily="18" charset="0"/>
                <a:cs typeface="Aparajita" panose="02020603050405020304" pitchFamily="18" charset="0"/>
              </a:rPr>
              <a:t>uid</a:t>
            </a:r>
            <a:r>
              <a:rPr lang="en-US" altLang="en-US" sz="2400" dirty="0">
                <a:latin typeface="Aparajita" panose="02020603050405020304" pitchFamily="18" charset="0"/>
                <a:cs typeface="Aparajita" panose="02020603050405020304" pitchFamily="18" charset="0"/>
              </a:rPr>
              <a:t> to struct </a:t>
            </a:r>
            <a:r>
              <a:rPr lang="en-US" altLang="en-US" sz="2400" dirty="0">
                <a:solidFill>
                  <a:schemeClr val="accent1"/>
                </a:solidFill>
                <a:latin typeface="Aparajita" panose="02020603050405020304" pitchFamily="18" charset="0"/>
                <a:cs typeface="Aparajita" panose="02020603050405020304" pitchFamily="18" charset="0"/>
              </a:rPr>
              <a:t>proc</a:t>
            </a:r>
            <a:r>
              <a:rPr lang="en-US" altLang="en-US" sz="2400" dirty="0">
                <a:latin typeface="Aparajita" panose="02020603050405020304" pitchFamily="18" charset="0"/>
                <a:cs typeface="Aparajita" panose="02020603050405020304" pitchFamily="18" charset="0"/>
              </a:rPr>
              <a:t> in </a:t>
            </a:r>
            <a:r>
              <a:rPr lang="en-US" altLang="en-US" sz="2400" dirty="0" err="1">
                <a:solidFill>
                  <a:schemeClr val="accent1"/>
                </a:solidFill>
                <a:latin typeface="Aparajita" panose="02020603050405020304" pitchFamily="18" charset="0"/>
                <a:cs typeface="Aparajita" panose="02020603050405020304" pitchFamily="18" charset="0"/>
              </a:rPr>
              <a:t>proc.h</a:t>
            </a:r>
            <a:r>
              <a:rPr lang="en-US" altLang="en-US" sz="2400" dirty="0">
                <a:latin typeface="Aparajita" panose="02020603050405020304" pitchFamily="18" charset="0"/>
                <a:cs typeface="Aparajita" panose="02020603050405020304" pitchFamily="18" charset="0"/>
              </a:rPr>
              <a:t> to track the user responsible for each process.</a:t>
            </a:r>
          </a:p>
          <a:p>
            <a:pPr marL="285750" indent="-285750" eaLnBrk="0" fontAlgn="base" hangingPunct="0">
              <a:spcBef>
                <a:spcPct val="0"/>
              </a:spcBef>
              <a:spcAft>
                <a:spcPct val="0"/>
              </a:spcAft>
              <a:buFont typeface="Arial" panose="020B0604020202020204" pitchFamily="34" charset="0"/>
              <a:buChar char="•"/>
            </a:pPr>
            <a:r>
              <a:rPr lang="en-US" altLang="en-US" sz="2400" dirty="0">
                <a:latin typeface="Aparajita" panose="02020603050405020304" pitchFamily="18" charset="0"/>
                <a:cs typeface="Aparajita" panose="02020603050405020304" pitchFamily="18" charset="0"/>
              </a:rPr>
              <a:t>The login program would have </a:t>
            </a:r>
            <a:r>
              <a:rPr lang="en-US" altLang="en-US" sz="2400" dirty="0" err="1">
                <a:latin typeface="Aparajita" panose="02020603050405020304" pitchFamily="18" charset="0"/>
                <a:cs typeface="Aparajita" panose="02020603050405020304" pitchFamily="18" charset="0"/>
              </a:rPr>
              <a:t>uid</a:t>
            </a:r>
            <a:r>
              <a:rPr lang="en-US" altLang="en-US" sz="2400" dirty="0">
                <a:latin typeface="Aparajita" panose="02020603050405020304" pitchFamily="18" charset="0"/>
                <a:cs typeface="Aparajita" panose="02020603050405020304" pitchFamily="18" charset="0"/>
              </a:rPr>
              <a:t> field equal to root UID. We need to introduce a system call </a:t>
            </a:r>
            <a:r>
              <a:rPr lang="en-US" altLang="en-US" sz="2400" dirty="0">
                <a:solidFill>
                  <a:schemeClr val="accent1"/>
                </a:solidFill>
                <a:latin typeface="Aparajita" panose="02020603050405020304" pitchFamily="18" charset="0"/>
                <a:cs typeface="Aparajita" panose="02020603050405020304" pitchFamily="18" charset="0"/>
              </a:rPr>
              <a:t>setuid()</a:t>
            </a:r>
            <a:r>
              <a:rPr lang="en-US" altLang="en-US" sz="2400" dirty="0">
                <a:latin typeface="Aparajita" panose="02020603050405020304" pitchFamily="18" charset="0"/>
                <a:cs typeface="Aparajita" panose="02020603050405020304" pitchFamily="18" charset="0"/>
              </a:rPr>
              <a:t> to allow login process to change the identity from root to the appropriate user after a successful login. This can be done by setting the </a:t>
            </a:r>
            <a:r>
              <a:rPr lang="en-US" altLang="en-US" sz="2400" dirty="0" err="1">
                <a:latin typeface="Aparajita" panose="02020603050405020304" pitchFamily="18" charset="0"/>
                <a:cs typeface="Aparajita" panose="02020603050405020304" pitchFamily="18" charset="0"/>
              </a:rPr>
              <a:t>uid</a:t>
            </a:r>
            <a:r>
              <a:rPr lang="en-US" altLang="en-US" sz="2400" dirty="0">
                <a:latin typeface="Aparajita" panose="02020603050405020304" pitchFamily="18" charset="0"/>
                <a:cs typeface="Aparajita" panose="02020603050405020304" pitchFamily="18" charset="0"/>
              </a:rPr>
              <a:t> of the current process to the </a:t>
            </a:r>
            <a:r>
              <a:rPr lang="en-US" altLang="en-US" sz="2400" dirty="0" err="1">
                <a:latin typeface="Aparajita" panose="02020603050405020304" pitchFamily="18" charset="0"/>
                <a:cs typeface="Aparajita" panose="02020603050405020304" pitchFamily="18" charset="0"/>
              </a:rPr>
              <a:t>uid</a:t>
            </a:r>
            <a:r>
              <a:rPr lang="en-US" altLang="en-US" sz="2400" dirty="0">
                <a:latin typeface="Aparajita" panose="02020603050405020304" pitchFamily="18" charset="0"/>
                <a:cs typeface="Aparajita" panose="02020603050405020304" pitchFamily="18" charset="0"/>
              </a:rPr>
              <a:t> of the user. </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Aparajita" panose="02020603050405020304" pitchFamily="18" charset="0"/>
                <a:cs typeface="Aparajita" panose="02020603050405020304" pitchFamily="18" charset="0"/>
              </a:rPr>
              <a:t>Only</a:t>
            </a:r>
            <a:r>
              <a:rPr lang="en-US" altLang="en-US" sz="2400" b="1" dirty="0">
                <a:latin typeface="Aparajita" panose="02020603050405020304" pitchFamily="18" charset="0"/>
                <a:cs typeface="Aparajita" panose="02020603050405020304" pitchFamily="18" charset="0"/>
              </a:rPr>
              <a:t> </a:t>
            </a:r>
            <a:r>
              <a:rPr lang="en-US" altLang="en-US" sz="2400" dirty="0">
                <a:latin typeface="Aparajita" panose="02020603050405020304" pitchFamily="18" charset="0"/>
                <a:cs typeface="Aparajita" panose="02020603050405020304" pitchFamily="18" charset="0"/>
              </a:rPr>
              <a:t>root should use the setuid() system call. Hence, if the user id in struct proc is not 0 (</a:t>
            </a:r>
            <a:r>
              <a:rPr lang="en-US" altLang="en-US" sz="2400" dirty="0" err="1">
                <a:latin typeface="Aparajita" panose="02020603050405020304" pitchFamily="18" charset="0"/>
                <a:cs typeface="Aparajita" panose="02020603050405020304" pitchFamily="18" charset="0"/>
              </a:rPr>
              <a:t>uid</a:t>
            </a:r>
            <a:r>
              <a:rPr lang="en-US" altLang="en-US" sz="2400" dirty="0">
                <a:latin typeface="Aparajita" panose="02020603050405020304" pitchFamily="18" charset="0"/>
                <a:cs typeface="Aparajita" panose="02020603050405020304" pitchFamily="18" charset="0"/>
              </a:rPr>
              <a:t> of root), setuid() should return an error and not change the user id.</a:t>
            </a:r>
          </a:p>
        </p:txBody>
      </p:sp>
    </p:spTree>
    <p:extLst>
      <p:ext uri="{BB962C8B-B14F-4D97-AF65-F5344CB8AC3E}">
        <p14:creationId xmlns:p14="http://schemas.microsoft.com/office/powerpoint/2010/main" val="411890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octal table">
            <a:extLst>
              <a:ext uri="{FF2B5EF4-FFF2-40B4-BE49-F238E27FC236}">
                <a16:creationId xmlns:a16="http://schemas.microsoft.com/office/drawing/2014/main" id="{784A14AB-89DB-42A3-9138-FDC42DC8F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783900"/>
            <a:ext cx="48196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604F149-8D1F-4C79-85A4-31BB91C54EEA}"/>
              </a:ext>
            </a:extLst>
          </p:cNvPr>
          <p:cNvPicPr>
            <a:picLocks noChangeAspect="1"/>
          </p:cNvPicPr>
          <p:nvPr/>
        </p:nvPicPr>
        <p:blipFill>
          <a:blip r:embed="rId3"/>
          <a:stretch>
            <a:fillRect/>
          </a:stretch>
        </p:blipFill>
        <p:spPr>
          <a:xfrm>
            <a:off x="8218971" y="3841482"/>
            <a:ext cx="2720975" cy="1007769"/>
          </a:xfrm>
          <a:prstGeom prst="rect">
            <a:avLst/>
          </a:prstGeom>
        </p:spPr>
      </p:pic>
      <p:sp>
        <p:nvSpPr>
          <p:cNvPr id="6" name="TextBox 5">
            <a:extLst>
              <a:ext uri="{FF2B5EF4-FFF2-40B4-BE49-F238E27FC236}">
                <a16:creationId xmlns:a16="http://schemas.microsoft.com/office/drawing/2014/main" id="{A8E156C1-31BA-4652-A685-F36B616DFAA1}"/>
              </a:ext>
            </a:extLst>
          </p:cNvPr>
          <p:cNvSpPr txBox="1"/>
          <p:nvPr/>
        </p:nvSpPr>
        <p:spPr>
          <a:xfrm>
            <a:off x="487845" y="370187"/>
            <a:ext cx="6638511"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parajita" panose="02020603050405020304" pitchFamily="18" charset="0"/>
                <a:cs typeface="Aparajita" panose="02020603050405020304" pitchFamily="18" charset="0"/>
              </a:rPr>
              <a:t>We have to add two field </a:t>
            </a:r>
            <a:r>
              <a:rPr lang="en-US" sz="2400" dirty="0" err="1">
                <a:solidFill>
                  <a:schemeClr val="accent1"/>
                </a:solidFill>
                <a:latin typeface="Aparajita" panose="02020603050405020304" pitchFamily="18" charset="0"/>
                <a:cs typeface="Aparajita" panose="02020603050405020304" pitchFamily="18" charset="0"/>
              </a:rPr>
              <a:t>uid</a:t>
            </a:r>
            <a:r>
              <a:rPr lang="en-US" sz="2400" dirty="0">
                <a:latin typeface="Aparajita" panose="02020603050405020304" pitchFamily="18" charset="0"/>
                <a:cs typeface="Aparajita" panose="02020603050405020304" pitchFamily="18" charset="0"/>
              </a:rPr>
              <a:t> and </a:t>
            </a:r>
            <a:r>
              <a:rPr lang="en-US" sz="2400" dirty="0">
                <a:solidFill>
                  <a:schemeClr val="accent1"/>
                </a:solidFill>
                <a:latin typeface="Aparajita" panose="02020603050405020304" pitchFamily="18" charset="0"/>
                <a:cs typeface="Aparajita" panose="02020603050405020304" pitchFamily="18" charset="0"/>
              </a:rPr>
              <a:t>gid</a:t>
            </a:r>
            <a:r>
              <a:rPr lang="en-US" sz="2400" dirty="0">
                <a:latin typeface="Aparajita" panose="02020603050405020304" pitchFamily="18" charset="0"/>
                <a:cs typeface="Aparajita" panose="02020603050405020304" pitchFamily="18" charset="0"/>
              </a:rPr>
              <a:t> in struct </a:t>
            </a:r>
            <a:r>
              <a:rPr lang="en-US" sz="2400" dirty="0">
                <a:solidFill>
                  <a:schemeClr val="accent1"/>
                </a:solidFill>
                <a:latin typeface="Aparajita" panose="02020603050405020304" pitchFamily="18" charset="0"/>
                <a:cs typeface="Aparajita" panose="02020603050405020304" pitchFamily="18" charset="0"/>
              </a:rPr>
              <a:t>inode</a:t>
            </a:r>
            <a:r>
              <a:rPr lang="en-US" sz="2400" dirty="0">
                <a:latin typeface="Aparajita" panose="02020603050405020304" pitchFamily="18" charset="0"/>
                <a:cs typeface="Aparajita" panose="02020603050405020304" pitchFamily="18" charset="0"/>
              </a:rPr>
              <a:t> (stores information of the file in memory) and struct </a:t>
            </a:r>
            <a:r>
              <a:rPr lang="en-US" sz="2400" dirty="0">
                <a:solidFill>
                  <a:schemeClr val="accent1"/>
                </a:solidFill>
                <a:latin typeface="Aparajita" panose="02020603050405020304" pitchFamily="18" charset="0"/>
                <a:cs typeface="Aparajita" panose="02020603050405020304" pitchFamily="18" charset="0"/>
              </a:rPr>
              <a:t>dinode</a:t>
            </a:r>
            <a:r>
              <a:rPr lang="en-US" sz="2400" dirty="0">
                <a:latin typeface="Aparajita" panose="02020603050405020304" pitchFamily="18" charset="0"/>
                <a:cs typeface="Aparajita" panose="02020603050405020304" pitchFamily="18" charset="0"/>
              </a:rPr>
              <a:t> (stores information of the file in disk) to store the owner of the file.</a:t>
            </a:r>
          </a:p>
          <a:p>
            <a:pPr marL="342900" indent="-342900">
              <a:buFont typeface="Arial" panose="020B0604020202020204" pitchFamily="34" charset="0"/>
              <a:buChar char="•"/>
            </a:pPr>
            <a:r>
              <a:rPr lang="en-US" sz="2400" dirty="0">
                <a:latin typeface="Aparajita" panose="02020603050405020304" pitchFamily="18" charset="0"/>
                <a:cs typeface="Aparajita" panose="02020603050405020304" pitchFamily="18" charset="0"/>
              </a:rPr>
              <a:t>We have to add a new field </a:t>
            </a:r>
            <a:r>
              <a:rPr lang="en-US" sz="2400" dirty="0">
                <a:solidFill>
                  <a:schemeClr val="accent1"/>
                </a:solidFill>
                <a:latin typeface="Aparajita" panose="02020603050405020304" pitchFamily="18" charset="0"/>
                <a:cs typeface="Aparajita" panose="02020603050405020304" pitchFamily="18" charset="0"/>
              </a:rPr>
              <a:t>mode</a:t>
            </a:r>
            <a:r>
              <a:rPr lang="en-US" sz="2400" dirty="0">
                <a:latin typeface="Aparajita" panose="02020603050405020304" pitchFamily="18" charset="0"/>
                <a:cs typeface="Aparajita" panose="02020603050405020304" pitchFamily="18" charset="0"/>
              </a:rPr>
              <a:t> in the </a:t>
            </a:r>
            <a:r>
              <a:rPr lang="en-US" sz="2400" dirty="0">
                <a:solidFill>
                  <a:schemeClr val="accent1"/>
                </a:solidFill>
                <a:latin typeface="Aparajita" panose="02020603050405020304" pitchFamily="18" charset="0"/>
                <a:cs typeface="Aparajita" panose="02020603050405020304" pitchFamily="18" charset="0"/>
              </a:rPr>
              <a:t>inode </a:t>
            </a:r>
            <a:r>
              <a:rPr lang="en-US" sz="2400" dirty="0">
                <a:latin typeface="Aparajita" panose="02020603050405020304" pitchFamily="18" charset="0"/>
                <a:cs typeface="Aparajita" panose="02020603050405020304" pitchFamily="18" charset="0"/>
              </a:rPr>
              <a:t>and </a:t>
            </a:r>
            <a:r>
              <a:rPr lang="en-US" sz="2400" dirty="0">
                <a:solidFill>
                  <a:schemeClr val="accent1"/>
                </a:solidFill>
                <a:latin typeface="Aparajita" panose="02020603050405020304" pitchFamily="18" charset="0"/>
                <a:cs typeface="Aparajita" panose="02020603050405020304" pitchFamily="18" charset="0"/>
              </a:rPr>
              <a:t>dinode </a:t>
            </a:r>
            <a:r>
              <a:rPr lang="en-US" sz="2400" dirty="0">
                <a:latin typeface="Aparajita" panose="02020603050405020304" pitchFamily="18" charset="0"/>
                <a:cs typeface="Aparajita" panose="02020603050405020304" pitchFamily="18" charset="0"/>
              </a:rPr>
              <a:t>struct which is a int that serves as a bitfield permission that describes read, write and execute permission of user, group and others. </a:t>
            </a:r>
          </a:p>
          <a:p>
            <a:pPr marL="342900" indent="-342900">
              <a:buFont typeface="Arial" panose="020B0604020202020204" pitchFamily="34" charset="0"/>
              <a:buChar char="•"/>
            </a:pPr>
            <a:r>
              <a:rPr lang="en-US" sz="2400" dirty="0">
                <a:latin typeface="Aparajita" panose="02020603050405020304" pitchFamily="18" charset="0"/>
                <a:cs typeface="Aparajita" panose="02020603050405020304" pitchFamily="18" charset="0"/>
              </a:rPr>
              <a:t>Inode and dinode structure are present in </a:t>
            </a:r>
            <a:r>
              <a:rPr lang="en-US" sz="2400" dirty="0" err="1">
                <a:solidFill>
                  <a:schemeClr val="accent1"/>
                </a:solidFill>
                <a:latin typeface="Aparajita" panose="02020603050405020304" pitchFamily="18" charset="0"/>
                <a:cs typeface="Aparajita" panose="02020603050405020304" pitchFamily="18" charset="0"/>
              </a:rPr>
              <a:t>file.h</a:t>
            </a:r>
            <a:r>
              <a:rPr lang="en-US" sz="2400" dirty="0">
                <a:latin typeface="Aparajita" panose="02020603050405020304" pitchFamily="18" charset="0"/>
                <a:cs typeface="Aparajita" panose="02020603050405020304" pitchFamily="18" charset="0"/>
              </a:rPr>
              <a:t> and </a:t>
            </a:r>
            <a:r>
              <a:rPr lang="en-US" sz="2400" dirty="0" err="1">
                <a:solidFill>
                  <a:schemeClr val="accent1"/>
                </a:solidFill>
                <a:latin typeface="Aparajita" panose="02020603050405020304" pitchFamily="18" charset="0"/>
                <a:cs typeface="Aparajita" panose="02020603050405020304" pitchFamily="18" charset="0"/>
              </a:rPr>
              <a:t>fs.h</a:t>
            </a:r>
            <a:r>
              <a:rPr lang="en-US" sz="2400" dirty="0">
                <a:latin typeface="Aparajita" panose="02020603050405020304" pitchFamily="18" charset="0"/>
                <a:cs typeface="Aparajita" panose="02020603050405020304" pitchFamily="18" charset="0"/>
              </a:rPr>
              <a:t> respectively.</a:t>
            </a:r>
          </a:p>
          <a:p>
            <a:pPr marL="342900" indent="-342900">
              <a:buFont typeface="Arial" panose="020B0604020202020204" pitchFamily="34" charset="0"/>
              <a:buChar char="•"/>
            </a:pPr>
            <a:r>
              <a:rPr lang="en-US" sz="2400" dirty="0">
                <a:latin typeface="Aparajita" panose="02020603050405020304" pitchFamily="18" charset="0"/>
                <a:cs typeface="Aparajita" panose="02020603050405020304" pitchFamily="18" charset="0"/>
              </a:rPr>
              <a:t>The highest bit refers to the read right, the middle bit refers to the write right, and the lowest bit to the program execution right.</a:t>
            </a:r>
          </a:p>
          <a:p>
            <a:pPr marL="342900" indent="-342900">
              <a:buFont typeface="Arial" panose="020B0604020202020204" pitchFamily="34" charset="0"/>
              <a:buChar char="•"/>
            </a:pPr>
            <a:r>
              <a:rPr lang="en-US" sz="2400" dirty="0">
                <a:latin typeface="Aparajita" panose="02020603050405020304" pitchFamily="18" charset="0"/>
                <a:cs typeface="Aparajita" panose="02020603050405020304" pitchFamily="18" charset="0"/>
              </a:rPr>
              <a:t>The file mode is usually illustrated in two ways: in </a:t>
            </a:r>
            <a:r>
              <a:rPr lang="en-US" sz="2400" dirty="0">
                <a:solidFill>
                  <a:schemeClr val="accent1"/>
                </a:solidFill>
                <a:latin typeface="Aparajita" panose="02020603050405020304" pitchFamily="18" charset="0"/>
                <a:cs typeface="Aparajita" panose="02020603050405020304" pitchFamily="18" charset="0"/>
              </a:rPr>
              <a:t>octal form </a:t>
            </a:r>
            <a:r>
              <a:rPr lang="en-US" sz="2400" dirty="0">
                <a:latin typeface="Aparajita" panose="02020603050405020304" pitchFamily="18" charset="0"/>
                <a:cs typeface="Aparajita" panose="02020603050405020304" pitchFamily="18" charset="0"/>
              </a:rPr>
              <a:t>and in the string form, for </a:t>
            </a:r>
            <a:r>
              <a:rPr lang="en-US" sz="2400" dirty="0" err="1">
                <a:latin typeface="Aparajita" panose="02020603050405020304" pitchFamily="18" charset="0"/>
                <a:cs typeface="Aparajita" panose="02020603050405020304" pitchFamily="18" charset="0"/>
              </a:rPr>
              <a:t>eg</a:t>
            </a:r>
            <a:r>
              <a:rPr lang="en-US" sz="2400" dirty="0">
                <a:latin typeface="Aparajita" panose="02020603050405020304" pitchFamily="18" charset="0"/>
                <a:cs typeface="Aparajita" panose="02020603050405020304" pitchFamily="18" charset="0"/>
              </a:rPr>
              <a:t> – drwxrwxrwx.</a:t>
            </a:r>
          </a:p>
          <a:p>
            <a:pPr marL="342900" indent="-342900">
              <a:buFont typeface="Arial" panose="020B0604020202020204" pitchFamily="34" charset="0"/>
              <a:buChar char="•"/>
            </a:pPr>
            <a:r>
              <a:rPr lang="en-US" sz="2400" dirty="0">
                <a:latin typeface="Aparajita" panose="02020603050405020304" pitchFamily="18" charset="0"/>
                <a:cs typeface="Aparajita" panose="02020603050405020304" pitchFamily="18" charset="0"/>
              </a:rPr>
              <a:t>Modify </a:t>
            </a:r>
            <a:r>
              <a:rPr lang="en-US" sz="2400" dirty="0">
                <a:solidFill>
                  <a:schemeClr val="accent1"/>
                </a:solidFill>
                <a:latin typeface="Aparajita" panose="02020603050405020304" pitchFamily="18" charset="0"/>
                <a:cs typeface="Aparajita" panose="02020603050405020304" pitchFamily="18" charset="0"/>
              </a:rPr>
              <a:t>create</a:t>
            </a:r>
            <a:r>
              <a:rPr lang="en-US" sz="2400" dirty="0">
                <a:latin typeface="Aparajita" panose="02020603050405020304" pitchFamily="18" charset="0"/>
                <a:cs typeface="Aparajita" panose="02020603050405020304" pitchFamily="18" charset="0"/>
              </a:rPr>
              <a:t> (it creates a file in xv6) function in </a:t>
            </a:r>
            <a:r>
              <a:rPr lang="en-US" sz="2400" dirty="0">
                <a:solidFill>
                  <a:schemeClr val="accent1"/>
                </a:solidFill>
                <a:latin typeface="Aparajita" panose="02020603050405020304" pitchFamily="18" charset="0"/>
                <a:cs typeface="Aparajita" panose="02020603050405020304" pitchFamily="18" charset="0"/>
              </a:rPr>
              <a:t>sysfile.c</a:t>
            </a:r>
            <a:r>
              <a:rPr lang="en-US" sz="2400" dirty="0">
                <a:latin typeface="Aparajita" panose="02020603050405020304" pitchFamily="18" charset="0"/>
                <a:cs typeface="Aparajita" panose="02020603050405020304" pitchFamily="18" charset="0"/>
              </a:rPr>
              <a:t> to store the owner of the file as </a:t>
            </a:r>
            <a:r>
              <a:rPr lang="en-US" sz="2400" dirty="0" err="1">
                <a:latin typeface="Aparajita" panose="02020603050405020304" pitchFamily="18" charset="0"/>
                <a:cs typeface="Aparajita" panose="02020603050405020304" pitchFamily="18" charset="0"/>
              </a:rPr>
              <a:t>uid</a:t>
            </a:r>
            <a:r>
              <a:rPr lang="en-US" sz="2400" dirty="0">
                <a:latin typeface="Aparajita" panose="02020603050405020304" pitchFamily="18" charset="0"/>
                <a:cs typeface="Aparajita" panose="02020603050405020304" pitchFamily="18" charset="0"/>
              </a:rPr>
              <a:t> of the current process and default mode of a file to 0644 (110 100 100).</a:t>
            </a:r>
          </a:p>
        </p:txBody>
      </p:sp>
    </p:spTree>
    <p:extLst>
      <p:ext uri="{BB962C8B-B14F-4D97-AF65-F5344CB8AC3E}">
        <p14:creationId xmlns:p14="http://schemas.microsoft.com/office/powerpoint/2010/main" val="3255803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2168</TotalTime>
  <Words>1235</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Aparajita</vt:lpstr>
      <vt:lpstr>Arial</vt:lpstr>
      <vt:lpstr>Calibri</vt:lpstr>
      <vt:lpstr>Calibri Light</vt:lpstr>
      <vt:lpstr>Office Theme</vt:lpstr>
      <vt:lpstr>Assignment 4 Protection and Security in Linux and xv6  YouTube link - https://youtu.be/g_s9zHzunCM</vt:lpstr>
      <vt:lpstr>Comparison between xv6 and Linux protection and security features</vt:lpstr>
      <vt:lpstr>Authentication</vt:lpstr>
      <vt:lpstr>Access Control</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AGRAHARI</dc:creator>
  <cp:lastModifiedBy>ABHISHEK AGRAHARI</cp:lastModifiedBy>
  <cp:revision>85</cp:revision>
  <dcterms:created xsi:type="dcterms:W3CDTF">2021-11-13T08:28:22Z</dcterms:created>
  <dcterms:modified xsi:type="dcterms:W3CDTF">2021-11-17T18:19:21Z</dcterms:modified>
</cp:coreProperties>
</file>