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79" r:id="rId5"/>
    <p:sldId id="266" r:id="rId6"/>
    <p:sldId id="267" r:id="rId7"/>
    <p:sldId id="268" r:id="rId8"/>
    <p:sldId id="269" r:id="rId9"/>
    <p:sldId id="265" r:id="rId10"/>
    <p:sldId id="263" r:id="rId11"/>
    <p:sldId id="272" r:id="rId12"/>
    <p:sldId id="273" r:id="rId13"/>
    <p:sldId id="274" r:id="rId14"/>
    <p:sldId id="275" r:id="rId15"/>
    <p:sldId id="276" r:id="rId16"/>
    <p:sldId id="277" r:id="rId17"/>
    <p:sldId id="278" r:id="rId18"/>
    <p:sldId id="257" r:id="rId19"/>
    <p:sldId id="282" r:id="rId20"/>
    <p:sldId id="281" r:id="rId21"/>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Espace réservé de la date 3"/>
          <p:cNvSpPr>
            <a:spLocks noGrp="1"/>
          </p:cNvSpPr>
          <p:nvPr>
            <p:ph type="dt" sz="half" idx="10"/>
          </p:nvPr>
        </p:nvSpPr>
        <p:spPr/>
        <p:txBody>
          <a:bodyPr/>
          <a:lstStyle>
            <a:lvl1pPr>
              <a:defRPr/>
            </a:lvl1pPr>
          </a:lstStyle>
          <a:p>
            <a:pPr>
              <a:defRPr/>
            </a:pPr>
            <a:fld id="{CA284CD3-3599-452E-A199-E47A699C6444}" type="datetimeFigureOut">
              <a:rPr lang="fr-FR"/>
              <a:pPr>
                <a:defRPr/>
              </a:pPr>
              <a:t>19/09/2016</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C6FEB8DF-CDAD-4B26-9F0A-7B49BB395010}" type="slidenum">
              <a:rPr lang="fr-FR"/>
              <a:pPr/>
              <a:t>‹#›</a:t>
            </a:fld>
            <a:endParaRPr lang="fr-FR"/>
          </a:p>
        </p:txBody>
      </p:sp>
    </p:spTree>
    <p:extLst>
      <p:ext uri="{BB962C8B-B14F-4D97-AF65-F5344CB8AC3E}">
        <p14:creationId xmlns:p14="http://schemas.microsoft.com/office/powerpoint/2010/main" val="425795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A947C6FC-746E-4C75-9547-7EF34C1EFFBF}" type="datetimeFigureOut">
              <a:rPr lang="fr-FR"/>
              <a:pPr>
                <a:defRPr/>
              </a:pPr>
              <a:t>19/09/2016</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DDFD6C81-036D-4D2A-9EAD-5582EAE7C195}" type="slidenum">
              <a:rPr lang="fr-FR"/>
              <a:pPr/>
              <a:t>‹#›</a:t>
            </a:fld>
            <a:endParaRPr lang="fr-FR"/>
          </a:p>
        </p:txBody>
      </p:sp>
    </p:spTree>
    <p:extLst>
      <p:ext uri="{BB962C8B-B14F-4D97-AF65-F5344CB8AC3E}">
        <p14:creationId xmlns:p14="http://schemas.microsoft.com/office/powerpoint/2010/main" val="188437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FF0885E1-6B82-48AC-9B05-A44F229BD584}" type="datetimeFigureOut">
              <a:rPr lang="fr-FR"/>
              <a:pPr>
                <a:defRPr/>
              </a:pPr>
              <a:t>19/09/2016</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6CFB920A-E506-4A44-B87F-B2C1D2A025DA}" type="slidenum">
              <a:rPr lang="fr-FR"/>
              <a:pPr/>
              <a:t>‹#›</a:t>
            </a:fld>
            <a:endParaRPr lang="fr-FR"/>
          </a:p>
        </p:txBody>
      </p:sp>
    </p:spTree>
    <p:extLst>
      <p:ext uri="{BB962C8B-B14F-4D97-AF65-F5344CB8AC3E}">
        <p14:creationId xmlns:p14="http://schemas.microsoft.com/office/powerpoint/2010/main" val="128906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0F4E5F62-6348-4FE5-8CDF-59D29F9A725F}" type="datetimeFigureOut">
              <a:rPr lang="fr-FR"/>
              <a:pPr>
                <a:defRPr/>
              </a:pPr>
              <a:t>19/09/2016</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4FE2C1F2-E560-47C3-8745-A9FEFF1861C0}" type="slidenum">
              <a:rPr lang="fr-FR"/>
              <a:pPr/>
              <a:t>‹#›</a:t>
            </a:fld>
            <a:endParaRPr lang="fr-FR"/>
          </a:p>
        </p:txBody>
      </p:sp>
    </p:spTree>
    <p:extLst>
      <p:ext uri="{BB962C8B-B14F-4D97-AF65-F5344CB8AC3E}">
        <p14:creationId xmlns:p14="http://schemas.microsoft.com/office/powerpoint/2010/main" val="267656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DF6BD5E3-28C7-49A0-9B36-7420A0514544}" type="datetimeFigureOut">
              <a:rPr lang="fr-FR"/>
              <a:pPr>
                <a:defRPr/>
              </a:pPr>
              <a:t>19/09/2016</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FB745DF8-9175-4829-A4E5-8082EE764392}" type="slidenum">
              <a:rPr lang="fr-FR"/>
              <a:pPr/>
              <a:t>‹#›</a:t>
            </a:fld>
            <a:endParaRPr lang="fr-FR"/>
          </a:p>
        </p:txBody>
      </p:sp>
    </p:spTree>
    <p:extLst>
      <p:ext uri="{BB962C8B-B14F-4D97-AF65-F5344CB8AC3E}">
        <p14:creationId xmlns:p14="http://schemas.microsoft.com/office/powerpoint/2010/main" val="236986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e la date 3"/>
          <p:cNvSpPr>
            <a:spLocks noGrp="1"/>
          </p:cNvSpPr>
          <p:nvPr>
            <p:ph type="dt" sz="half" idx="10"/>
          </p:nvPr>
        </p:nvSpPr>
        <p:spPr/>
        <p:txBody>
          <a:bodyPr/>
          <a:lstStyle>
            <a:lvl1pPr>
              <a:defRPr/>
            </a:lvl1pPr>
          </a:lstStyle>
          <a:p>
            <a:pPr>
              <a:defRPr/>
            </a:pPr>
            <a:fld id="{DF60431B-FFF7-471C-BFC3-ADA3FB783E2B}" type="datetimeFigureOut">
              <a:rPr lang="fr-FR"/>
              <a:pPr>
                <a:defRPr/>
              </a:pPr>
              <a:t>19/09/2016</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B8DFDDF1-6220-472F-A8FF-986B794EA755}" type="slidenum">
              <a:rPr lang="fr-FR"/>
              <a:pPr/>
              <a:t>‹#›</a:t>
            </a:fld>
            <a:endParaRPr lang="fr-FR"/>
          </a:p>
        </p:txBody>
      </p:sp>
    </p:spTree>
    <p:extLst>
      <p:ext uri="{BB962C8B-B14F-4D97-AF65-F5344CB8AC3E}">
        <p14:creationId xmlns:p14="http://schemas.microsoft.com/office/powerpoint/2010/main" val="58850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Espace réservé de la date 3"/>
          <p:cNvSpPr>
            <a:spLocks noGrp="1"/>
          </p:cNvSpPr>
          <p:nvPr>
            <p:ph type="dt" sz="half" idx="10"/>
          </p:nvPr>
        </p:nvSpPr>
        <p:spPr/>
        <p:txBody>
          <a:bodyPr/>
          <a:lstStyle>
            <a:lvl1pPr>
              <a:defRPr/>
            </a:lvl1pPr>
          </a:lstStyle>
          <a:p>
            <a:pPr>
              <a:defRPr/>
            </a:pPr>
            <a:fld id="{7F199BAD-8DC1-413B-A13F-190D5937A08D}" type="datetimeFigureOut">
              <a:rPr lang="fr-FR"/>
              <a:pPr>
                <a:defRPr/>
              </a:pPr>
              <a:t>19/09/2016</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fld id="{C0DDEAD6-04D6-418D-9438-FAB833C4C2FE}" type="slidenum">
              <a:rPr lang="fr-FR"/>
              <a:pPr/>
              <a:t>‹#›</a:t>
            </a:fld>
            <a:endParaRPr lang="fr-FR"/>
          </a:p>
        </p:txBody>
      </p:sp>
    </p:spTree>
    <p:extLst>
      <p:ext uri="{BB962C8B-B14F-4D97-AF65-F5344CB8AC3E}">
        <p14:creationId xmlns:p14="http://schemas.microsoft.com/office/powerpoint/2010/main" val="152246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e la date 3"/>
          <p:cNvSpPr>
            <a:spLocks noGrp="1"/>
          </p:cNvSpPr>
          <p:nvPr>
            <p:ph type="dt" sz="half" idx="10"/>
          </p:nvPr>
        </p:nvSpPr>
        <p:spPr/>
        <p:txBody>
          <a:bodyPr/>
          <a:lstStyle>
            <a:lvl1pPr>
              <a:defRPr/>
            </a:lvl1pPr>
          </a:lstStyle>
          <a:p>
            <a:pPr>
              <a:defRPr/>
            </a:pPr>
            <a:fld id="{C2994340-283C-43EB-9CCB-A554C417DEE4}" type="datetimeFigureOut">
              <a:rPr lang="fr-FR"/>
              <a:pPr>
                <a:defRPr/>
              </a:pPr>
              <a:t>19/09/2016</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fld id="{8D18FD74-5F8F-47B5-8CC7-6E94895393E7}" type="slidenum">
              <a:rPr lang="fr-FR"/>
              <a:pPr/>
              <a:t>‹#›</a:t>
            </a:fld>
            <a:endParaRPr lang="fr-FR"/>
          </a:p>
        </p:txBody>
      </p:sp>
    </p:spTree>
    <p:extLst>
      <p:ext uri="{BB962C8B-B14F-4D97-AF65-F5344CB8AC3E}">
        <p14:creationId xmlns:p14="http://schemas.microsoft.com/office/powerpoint/2010/main" val="125016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AB0E5987-E5AB-410A-8CF1-2F99654CD0F5}" type="datetimeFigureOut">
              <a:rPr lang="fr-FR"/>
              <a:pPr>
                <a:defRPr/>
              </a:pPr>
              <a:t>19/09/2016</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fld id="{3A5CAFF1-A7FE-4CC2-AC6E-F782B7A420F1}" type="slidenum">
              <a:rPr lang="fr-FR"/>
              <a:pPr/>
              <a:t>‹#›</a:t>
            </a:fld>
            <a:endParaRPr lang="fr-FR"/>
          </a:p>
        </p:txBody>
      </p:sp>
    </p:spTree>
    <p:extLst>
      <p:ext uri="{BB962C8B-B14F-4D97-AF65-F5344CB8AC3E}">
        <p14:creationId xmlns:p14="http://schemas.microsoft.com/office/powerpoint/2010/main" val="232240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6E578E2-AD4D-412B-8964-C92C09043AC8}" type="datetimeFigureOut">
              <a:rPr lang="fr-FR"/>
              <a:pPr>
                <a:defRPr/>
              </a:pPr>
              <a:t>19/09/2016</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74C66223-418F-4E6C-ACFA-6B392175DE04}" type="slidenum">
              <a:rPr lang="fr-FR"/>
              <a:pPr/>
              <a:t>‹#›</a:t>
            </a:fld>
            <a:endParaRPr lang="fr-FR"/>
          </a:p>
        </p:txBody>
      </p:sp>
    </p:spTree>
    <p:extLst>
      <p:ext uri="{BB962C8B-B14F-4D97-AF65-F5344CB8AC3E}">
        <p14:creationId xmlns:p14="http://schemas.microsoft.com/office/powerpoint/2010/main" val="139974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270FE841-F8BD-46E2-8D56-23F6830A84A1}" type="datetimeFigureOut">
              <a:rPr lang="fr-FR"/>
              <a:pPr>
                <a:defRPr/>
              </a:pPr>
              <a:t>19/09/2016</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FBF7398A-2B2E-4C66-9A7F-698FC8919CF9}" type="slidenum">
              <a:rPr lang="fr-FR"/>
              <a:pPr/>
              <a:t>‹#›</a:t>
            </a:fld>
            <a:endParaRPr lang="fr-FR"/>
          </a:p>
        </p:txBody>
      </p:sp>
    </p:spTree>
    <p:extLst>
      <p:ext uri="{BB962C8B-B14F-4D97-AF65-F5344CB8AC3E}">
        <p14:creationId xmlns:p14="http://schemas.microsoft.com/office/powerpoint/2010/main" val="31938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0D4E7FA8-911A-41A7-9F27-F20D5235D3D5}" type="datetimeFigureOut">
              <a:rPr lang="fr-FR"/>
              <a:pPr>
                <a:defRPr/>
              </a:pPr>
              <a:t>19/09/2016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54492014-2A6B-49D0-BF50-9546A08AE3DB}"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429000"/>
            <a:ext cx="7772400" cy="1470025"/>
          </a:xfrm>
        </p:spPr>
        <p:txBody>
          <a:bodyPr/>
          <a:lstStyle/>
          <a:p>
            <a:r>
              <a:rPr lang="fr-CA" sz="4000" dirty="0" err="1" smtClean="0">
                <a:solidFill>
                  <a:schemeClr val="accent6"/>
                </a:solidFill>
                <a:latin typeface="Georgia" panose="02040502050405020303" pitchFamily="18" charset="0"/>
              </a:rPr>
              <a:t>Movie</a:t>
            </a:r>
            <a:r>
              <a:rPr lang="fr-CA" sz="4000" dirty="0" smtClean="0">
                <a:solidFill>
                  <a:schemeClr val="accent6"/>
                </a:solidFill>
                <a:latin typeface="Georgia" panose="02040502050405020303" pitchFamily="18" charset="0"/>
              </a:rPr>
              <a:t> Gross Revenue Estimation</a:t>
            </a:r>
            <a:endParaRPr lang="fr-FR" sz="4000" dirty="0" smtClean="0">
              <a:solidFill>
                <a:schemeClr val="accent6"/>
              </a:solidFill>
              <a:latin typeface="Georgia" panose="02040502050405020303" pitchFamily="18" charset="0"/>
            </a:endParaRPr>
          </a:p>
        </p:txBody>
      </p:sp>
      <p:sp>
        <p:nvSpPr>
          <p:cNvPr id="2051" name="Sous-titre 2"/>
          <p:cNvSpPr>
            <a:spLocks noGrp="1"/>
          </p:cNvSpPr>
          <p:nvPr>
            <p:ph type="subTitle" idx="1"/>
          </p:nvPr>
        </p:nvSpPr>
        <p:spPr>
          <a:xfrm>
            <a:off x="1371600" y="4441825"/>
            <a:ext cx="6400800" cy="1752600"/>
          </a:xfrm>
        </p:spPr>
        <p:txBody>
          <a:bodyPr/>
          <a:lstStyle/>
          <a:p>
            <a:r>
              <a:rPr lang="fr-CA" sz="2400" dirty="0" smtClean="0">
                <a:solidFill>
                  <a:schemeClr val="bg1"/>
                </a:solidFill>
                <a:latin typeface="Georgia" panose="02040502050405020303" pitchFamily="18" charset="0"/>
              </a:rPr>
              <a:t>VII Semester Project</a:t>
            </a:r>
          </a:p>
          <a:p>
            <a:endParaRPr lang="fr-CA" sz="2400" dirty="0">
              <a:solidFill>
                <a:schemeClr val="bg1"/>
              </a:solidFill>
              <a:latin typeface="Georgia" panose="02040502050405020303" pitchFamily="18" charset="0"/>
            </a:endParaRPr>
          </a:p>
          <a:p>
            <a:r>
              <a:rPr lang="en-GB" sz="2400" b="1" dirty="0">
                <a:solidFill>
                  <a:srgbClr val="FFC000"/>
                </a:solidFill>
              </a:rPr>
              <a:t>Project </a:t>
            </a:r>
            <a:r>
              <a:rPr lang="en-GB" sz="2400" b="1" dirty="0" smtClean="0">
                <a:solidFill>
                  <a:srgbClr val="FFC000"/>
                </a:solidFill>
              </a:rPr>
              <a:t>Mentor and Guide:</a:t>
            </a:r>
            <a:endParaRPr lang="en-GB" sz="2400" b="1" dirty="0">
              <a:solidFill>
                <a:srgbClr val="FFC000"/>
              </a:solidFill>
            </a:endParaRPr>
          </a:p>
          <a:p>
            <a:r>
              <a:rPr lang="en-GB" sz="2400" b="1" dirty="0" err="1">
                <a:solidFill>
                  <a:srgbClr val="FFC000"/>
                </a:solidFill>
              </a:rPr>
              <a:t>Dr.</a:t>
            </a:r>
            <a:r>
              <a:rPr lang="en-GB" sz="2400" b="1" dirty="0">
                <a:solidFill>
                  <a:srgbClr val="FFC000"/>
                </a:solidFill>
              </a:rPr>
              <a:t> </a:t>
            </a:r>
            <a:r>
              <a:rPr lang="en-GB" sz="2400" b="1" dirty="0" err="1">
                <a:solidFill>
                  <a:srgbClr val="FFC000"/>
                </a:solidFill>
              </a:rPr>
              <a:t>Sonali</a:t>
            </a:r>
            <a:r>
              <a:rPr lang="en-GB" sz="2400" b="1" dirty="0">
                <a:solidFill>
                  <a:srgbClr val="FFC000"/>
                </a:solidFill>
              </a:rPr>
              <a:t> Agarwal</a:t>
            </a:r>
            <a:endParaRPr lang="fr-CA" sz="2400" b="1" dirty="0" smtClean="0">
              <a:solidFill>
                <a:srgbClr val="FFC000"/>
              </a:solidFill>
              <a:latin typeface="Georgia" panose="02040502050405020303" pitchFamily="18" charset="0"/>
            </a:endParaRPr>
          </a:p>
          <a:p>
            <a:r>
              <a:rPr lang="fr-CA" sz="2400" dirty="0">
                <a:solidFill>
                  <a:schemeClr val="bg1"/>
                </a:solidFill>
                <a:latin typeface="Georgia" panose="02040502050405020303" pitchFamily="18" charset="0"/>
              </a:rPr>
              <a:t> </a:t>
            </a:r>
            <a:r>
              <a:rPr lang="fr-CA" sz="2400" dirty="0" smtClean="0">
                <a:solidFill>
                  <a:schemeClr val="bg1"/>
                </a:solidFill>
                <a:latin typeface="Georgia" panose="02040502050405020303" pitchFamily="18" charset="0"/>
              </a:rPr>
              <a:t>                        </a:t>
            </a:r>
            <a:endParaRPr lang="fr-FR" sz="2400" dirty="0" smtClean="0">
              <a:solidFill>
                <a:schemeClr val="bg1"/>
              </a:solidFill>
              <a:latin typeface="Georgia" panose="02040502050405020303"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2400" y="6525344"/>
            <a:ext cx="899592" cy="23389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199" y="56823"/>
            <a:ext cx="8229600" cy="1143000"/>
          </a:xfrm>
        </p:spPr>
        <p:txBody>
          <a:bodyPr/>
          <a:lstStyle/>
          <a:p>
            <a:r>
              <a:rPr lang="fr-CA" dirty="0" smtClean="0">
                <a:solidFill>
                  <a:schemeClr val="bg1"/>
                </a:solidFill>
              </a:rPr>
              <a:t>Proposed Approach</a:t>
            </a:r>
            <a:endParaRPr lang="fr-FR" dirty="0" smtClean="0">
              <a:solidFill>
                <a:schemeClr val="bg1"/>
              </a:solidFill>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24744"/>
            <a:ext cx="9144000" cy="5661248"/>
          </a:xfrm>
        </p:spPr>
      </p:pic>
    </p:spTree>
    <p:extLst>
      <p:ext uri="{BB962C8B-B14F-4D97-AF65-F5344CB8AC3E}">
        <p14:creationId xmlns:p14="http://schemas.microsoft.com/office/powerpoint/2010/main" val="1079648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Data </a:t>
            </a:r>
            <a:r>
              <a:rPr lang="fr-CA" dirty="0" err="1" smtClean="0">
                <a:solidFill>
                  <a:schemeClr val="bg1"/>
                </a:solidFill>
              </a:rPr>
              <a:t>Cleaning</a:t>
            </a:r>
            <a:endParaRPr lang="fr-FR" dirty="0" smtClean="0">
              <a:solidFill>
                <a:schemeClr val="bg1"/>
              </a:solidFill>
            </a:endParaRPr>
          </a:p>
        </p:txBody>
      </p:sp>
      <p:sp>
        <p:nvSpPr>
          <p:cNvPr id="4099" name="Espace réservé du contenu 2"/>
          <p:cNvSpPr>
            <a:spLocks noGrp="1"/>
          </p:cNvSpPr>
          <p:nvPr>
            <p:ph idx="1"/>
          </p:nvPr>
        </p:nvSpPr>
        <p:spPr>
          <a:xfrm>
            <a:off x="107504" y="2271871"/>
            <a:ext cx="8229600" cy="4240212"/>
          </a:xfrm>
        </p:spPr>
        <p:txBody>
          <a:bodyPr/>
          <a:lstStyle/>
          <a:p>
            <a:pPr marL="0" indent="0">
              <a:buNone/>
            </a:pPr>
            <a:r>
              <a:rPr lang="en-GB" sz="2200" dirty="0"/>
              <a:t>1. Removing Movies data with no revenue data.</a:t>
            </a:r>
          </a:p>
          <a:p>
            <a:pPr marL="0" indent="0">
              <a:buNone/>
            </a:pPr>
            <a:r>
              <a:rPr lang="en-GB" sz="2200" dirty="0"/>
              <a:t>2. Bringing the data to proper format like removing </a:t>
            </a:r>
            <a:r>
              <a:rPr lang="en-GB" sz="2200" dirty="0" smtClean="0"/>
              <a:t>commas , dollar </a:t>
            </a:r>
            <a:r>
              <a:rPr lang="en-GB" sz="2200" dirty="0"/>
              <a:t>sign, dealing </a:t>
            </a:r>
            <a:r>
              <a:rPr lang="en-GB" sz="2200" dirty="0" smtClean="0"/>
              <a:t>with words </a:t>
            </a:r>
            <a:r>
              <a:rPr lang="en-GB" sz="2200" dirty="0"/>
              <a:t>like "million" , that is anything other than numeric data.</a:t>
            </a:r>
          </a:p>
          <a:p>
            <a:pPr marL="0" indent="0">
              <a:buNone/>
            </a:pPr>
            <a:r>
              <a:rPr lang="en-GB" sz="2200" dirty="0"/>
              <a:t>3. Dealing with Unicode characters in </a:t>
            </a:r>
            <a:endParaRPr lang="en-GB" sz="2200" dirty="0" smtClean="0"/>
          </a:p>
          <a:p>
            <a:pPr marL="0" indent="0">
              <a:buNone/>
            </a:pPr>
            <a:r>
              <a:rPr lang="en-GB" sz="2200" dirty="0" smtClean="0"/>
              <a:t>title </a:t>
            </a:r>
            <a:r>
              <a:rPr lang="en-GB" sz="2200" dirty="0"/>
              <a:t>of the movie.</a:t>
            </a:r>
          </a:p>
          <a:p>
            <a:pPr marL="0" indent="0">
              <a:buNone/>
            </a:pPr>
            <a:r>
              <a:rPr lang="en-GB" sz="2200" dirty="0"/>
              <a:t>4. Removing inconsistent data</a:t>
            </a:r>
            <a:r>
              <a:rPr lang="en-GB" sz="2200" dirty="0" smtClean="0"/>
              <a:t>.</a:t>
            </a:r>
            <a:endParaRPr lang="en-GB" sz="2200" dirty="0"/>
          </a:p>
          <a:p>
            <a:pPr marL="0" indent="0">
              <a:buNone/>
            </a:pPr>
            <a:r>
              <a:rPr lang="en-GB" sz="2200" dirty="0"/>
              <a:t>5. Budget of the movie was in </a:t>
            </a:r>
            <a:endParaRPr lang="en-GB" sz="2200" dirty="0" smtClean="0"/>
          </a:p>
          <a:p>
            <a:pPr marL="0" indent="0">
              <a:buNone/>
            </a:pPr>
            <a:r>
              <a:rPr lang="en-GB" sz="2200" dirty="0" smtClean="0"/>
              <a:t>different </a:t>
            </a:r>
            <a:r>
              <a:rPr lang="en-GB" sz="2200" dirty="0"/>
              <a:t>currencies </a:t>
            </a:r>
            <a:r>
              <a:rPr lang="en-GB" sz="2200" dirty="0" smtClean="0"/>
              <a:t>. </a:t>
            </a:r>
            <a:r>
              <a:rPr lang="en-GB" sz="2200" dirty="0"/>
              <a:t>Currency Conversions had to </a:t>
            </a:r>
            <a:endParaRPr lang="en-GB" sz="2200" dirty="0" smtClean="0"/>
          </a:p>
          <a:p>
            <a:pPr marL="0" indent="0">
              <a:buNone/>
            </a:pPr>
            <a:r>
              <a:rPr lang="en-GB" sz="2200" dirty="0" smtClean="0"/>
              <a:t>be done </a:t>
            </a:r>
            <a:r>
              <a:rPr lang="en-GB" sz="2200" dirty="0"/>
              <a:t>for converting all this data to US Dollars. </a:t>
            </a:r>
            <a:endParaRPr lang="en-GB" sz="2200" dirty="0" smtClean="0"/>
          </a:p>
          <a:p>
            <a:pPr marL="0" indent="0">
              <a:buNone/>
            </a:pPr>
            <a:r>
              <a:rPr lang="en-GB" sz="2200" dirty="0"/>
              <a:t>6</a:t>
            </a:r>
            <a:r>
              <a:rPr lang="en-GB" sz="2200" dirty="0" smtClean="0"/>
              <a:t>. </a:t>
            </a:r>
            <a:r>
              <a:rPr lang="en-GB" sz="2200" dirty="0"/>
              <a:t>Converting revenue data to numeric </a:t>
            </a:r>
            <a:r>
              <a:rPr lang="en-GB" sz="2200" dirty="0" smtClean="0"/>
              <a:t>fields</a:t>
            </a:r>
            <a:r>
              <a:rPr lang="en-GB" sz="2200" dirty="0"/>
              <a:t>.</a:t>
            </a:r>
            <a:endParaRPr lang="fr-FR" sz="22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7308" y="3389511"/>
            <a:ext cx="3115132" cy="2055714"/>
          </a:xfrm>
          <a:prstGeom prst="rect">
            <a:avLst/>
          </a:prstGeom>
        </p:spPr>
      </p:pic>
    </p:spTree>
    <p:extLst>
      <p:ext uri="{BB962C8B-B14F-4D97-AF65-F5344CB8AC3E}">
        <p14:creationId xmlns:p14="http://schemas.microsoft.com/office/powerpoint/2010/main" val="3909681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Data Transformation</a:t>
            </a:r>
            <a:endParaRPr lang="fr-FR" dirty="0" smtClean="0">
              <a:solidFill>
                <a:schemeClr val="bg1"/>
              </a:solidFill>
            </a:endParaRPr>
          </a:p>
        </p:txBody>
      </p:sp>
      <p:sp>
        <p:nvSpPr>
          <p:cNvPr id="4099" name="Espace réservé du contenu 2"/>
          <p:cNvSpPr>
            <a:spLocks noGrp="1"/>
          </p:cNvSpPr>
          <p:nvPr>
            <p:ph idx="1"/>
          </p:nvPr>
        </p:nvSpPr>
        <p:spPr>
          <a:xfrm>
            <a:off x="251520" y="1988840"/>
            <a:ext cx="8229600" cy="4240212"/>
          </a:xfrm>
        </p:spPr>
        <p:txBody>
          <a:bodyPr/>
          <a:lstStyle/>
          <a:p>
            <a:r>
              <a:rPr lang="en-GB" sz="2200" dirty="0" smtClean="0"/>
              <a:t>Due to inflation price of tickets have changed so much over the years. We used this change in ticket price and as inflation parameter and calculated the inflation adjusted revenue data for each movie. Current Ticket Price in 2016 is 8.66 USD.</a:t>
            </a:r>
            <a:endParaRPr lang="en-GB" sz="2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7" y="3324225"/>
            <a:ext cx="7972425" cy="3533775"/>
          </a:xfrm>
          <a:prstGeom prst="rect">
            <a:avLst/>
          </a:prstGeom>
        </p:spPr>
      </p:pic>
      <p:sp>
        <p:nvSpPr>
          <p:cNvPr id="4" name="TextBox 3"/>
          <p:cNvSpPr txBox="1"/>
          <p:nvPr/>
        </p:nvSpPr>
        <p:spPr>
          <a:xfrm>
            <a:off x="6588224" y="6525344"/>
            <a:ext cx="1584176" cy="261610"/>
          </a:xfrm>
          <a:prstGeom prst="rect">
            <a:avLst/>
          </a:prstGeom>
          <a:noFill/>
        </p:spPr>
        <p:txBody>
          <a:bodyPr wrap="square" rtlCol="0">
            <a:spAutoFit/>
          </a:bodyPr>
          <a:lstStyle/>
          <a:p>
            <a:r>
              <a:rPr lang="en-GB" sz="1100" dirty="0" smtClean="0"/>
              <a:t>Source : Wikipedia</a:t>
            </a:r>
            <a:endParaRPr lang="en-GB" sz="1100" dirty="0"/>
          </a:p>
        </p:txBody>
      </p:sp>
    </p:spTree>
    <p:extLst>
      <p:ext uri="{BB962C8B-B14F-4D97-AF65-F5344CB8AC3E}">
        <p14:creationId xmlns:p14="http://schemas.microsoft.com/office/powerpoint/2010/main" val="1668847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395536" y="178148"/>
            <a:ext cx="8579297" cy="1143000"/>
          </a:xfrm>
        </p:spPr>
        <p:txBody>
          <a:bodyPr/>
          <a:lstStyle/>
          <a:p>
            <a:r>
              <a:rPr lang="en-GB" dirty="0">
                <a:solidFill>
                  <a:schemeClr val="bg1"/>
                </a:solidFill>
              </a:rPr>
              <a:t>Estimation Using Regression Models</a:t>
            </a:r>
            <a:endParaRPr lang="fr-FR" dirty="0" smtClean="0">
              <a:solidFill>
                <a:schemeClr val="bg1"/>
              </a:solidFill>
            </a:endParaRPr>
          </a:p>
        </p:txBody>
      </p:sp>
      <p:sp>
        <p:nvSpPr>
          <p:cNvPr id="4099" name="Espace réservé du contenu 2"/>
          <p:cNvSpPr>
            <a:spLocks noGrp="1"/>
          </p:cNvSpPr>
          <p:nvPr>
            <p:ph idx="1"/>
          </p:nvPr>
        </p:nvSpPr>
        <p:spPr>
          <a:xfrm>
            <a:off x="294790" y="1988840"/>
            <a:ext cx="8229600" cy="4240212"/>
          </a:xfrm>
        </p:spPr>
        <p:txBody>
          <a:bodyPr/>
          <a:lstStyle/>
          <a:p>
            <a:r>
              <a:rPr lang="en-GB" sz="2100" dirty="0" smtClean="0"/>
              <a:t>Assuming linear relationship between gross revenue and other features we collected , to measure the linear dependence we calculated the correlation parameter.</a:t>
            </a:r>
          </a:p>
          <a:p>
            <a:endParaRPr lang="en-GB" sz="2100" dirty="0"/>
          </a:p>
          <a:p>
            <a:endParaRPr lang="en-GB" sz="2100" dirty="0" smtClean="0"/>
          </a:p>
          <a:p>
            <a:endParaRPr lang="en-GB" sz="2100" dirty="0"/>
          </a:p>
          <a:p>
            <a:r>
              <a:rPr lang="en-GB" sz="2100" dirty="0" smtClean="0"/>
              <a:t>Error for Regression Model is computed using  MAPE(Mean Absolute Percentage error).</a:t>
            </a:r>
          </a:p>
          <a:p>
            <a:endParaRPr lang="en-GB" sz="2100" dirty="0" smtClean="0"/>
          </a:p>
          <a:p>
            <a:endParaRPr lang="en-GB"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2996952"/>
            <a:ext cx="4665243" cy="93588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9792" y="4725144"/>
            <a:ext cx="3419597" cy="1224136"/>
          </a:xfrm>
          <a:prstGeom prst="rect">
            <a:avLst/>
          </a:prstGeom>
        </p:spPr>
      </p:pic>
    </p:spTree>
    <p:extLst>
      <p:ext uri="{BB962C8B-B14F-4D97-AF65-F5344CB8AC3E}">
        <p14:creationId xmlns:p14="http://schemas.microsoft.com/office/powerpoint/2010/main" val="207045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395536" y="178148"/>
            <a:ext cx="8579297" cy="1143000"/>
          </a:xfrm>
        </p:spPr>
        <p:txBody>
          <a:bodyPr/>
          <a:lstStyle/>
          <a:p>
            <a:r>
              <a:rPr lang="en-GB" dirty="0">
                <a:solidFill>
                  <a:schemeClr val="bg1"/>
                </a:solidFill>
              </a:rPr>
              <a:t>Genre Based Regression Analysis</a:t>
            </a:r>
            <a:endParaRPr lang="fr-FR" dirty="0" smtClean="0">
              <a:solidFill>
                <a:schemeClr val="bg1"/>
              </a:solidFill>
            </a:endParaRPr>
          </a:p>
        </p:txBody>
      </p:sp>
      <p:sp>
        <p:nvSpPr>
          <p:cNvPr id="4099" name="Espace réservé du contenu 2"/>
          <p:cNvSpPr>
            <a:spLocks noGrp="1"/>
          </p:cNvSpPr>
          <p:nvPr>
            <p:ph idx="1"/>
          </p:nvPr>
        </p:nvSpPr>
        <p:spPr>
          <a:xfrm>
            <a:off x="251520" y="2149435"/>
            <a:ext cx="8496944" cy="4240212"/>
          </a:xfrm>
        </p:spPr>
        <p:txBody>
          <a:bodyPr/>
          <a:lstStyle/>
          <a:p>
            <a:pPr>
              <a:buFont typeface="Wingdings" panose="05000000000000000000" pitchFamily="2" charset="2"/>
              <a:buChar char="ü"/>
            </a:pPr>
            <a:r>
              <a:rPr lang="en-GB" sz="2000" dirty="0"/>
              <a:t>We then applied a multiple linear regression model with features budget of the </a:t>
            </a:r>
            <a:r>
              <a:rPr lang="en-GB" sz="2000" dirty="0" smtClean="0"/>
              <a:t>movie, number </a:t>
            </a:r>
            <a:r>
              <a:rPr lang="en-GB" sz="2000" dirty="0"/>
              <a:t>of screens ,opening weekend </a:t>
            </a:r>
            <a:r>
              <a:rPr lang="en-GB" sz="2000" dirty="0" smtClean="0"/>
              <a:t>revenue to predict the gross revenue. Error was  around 130 </a:t>
            </a:r>
            <a:r>
              <a:rPr lang="en-GB" sz="2000" dirty="0"/>
              <a:t>percent</a:t>
            </a:r>
            <a:r>
              <a:rPr lang="en-GB" sz="2000" dirty="0" smtClean="0"/>
              <a:t>.</a:t>
            </a:r>
          </a:p>
          <a:p>
            <a:pPr>
              <a:buFont typeface="Wingdings" panose="05000000000000000000" pitchFamily="2" charset="2"/>
              <a:buChar char="ü"/>
            </a:pPr>
            <a:r>
              <a:rPr lang="en-GB" sz="2000" dirty="0" smtClean="0"/>
              <a:t>As per the journal paper, different </a:t>
            </a:r>
            <a:r>
              <a:rPr lang="en-GB" sz="2000" dirty="0"/>
              <a:t>types of movies respond to </a:t>
            </a:r>
            <a:r>
              <a:rPr lang="en-GB" sz="2000" dirty="0" smtClean="0"/>
              <a:t>different parameters differently. So, we decided to split the dataset by genre of the movie and do further analysis. We then found out all the subsets of the set of features.</a:t>
            </a:r>
          </a:p>
          <a:p>
            <a:pPr>
              <a:buFont typeface="Wingdings" panose="05000000000000000000" pitchFamily="2" charset="2"/>
              <a:buChar char="ü"/>
            </a:pPr>
            <a:r>
              <a:rPr lang="en-GB" sz="2000" dirty="0" smtClean="0"/>
              <a:t>We then calculated the error for each genre for each subset of features. </a:t>
            </a:r>
          </a:p>
          <a:p>
            <a:pPr>
              <a:buFont typeface="Wingdings" panose="05000000000000000000" pitchFamily="2" charset="2"/>
              <a:buChar char="ü"/>
            </a:pPr>
            <a:r>
              <a:rPr lang="en-GB" sz="2000" dirty="0" smtClean="0"/>
              <a:t>This way we are making a model that will change its set of input parameters required based on type of movie.</a:t>
            </a:r>
          </a:p>
          <a:p>
            <a:pPr>
              <a:buFont typeface="Wingdings" panose="05000000000000000000" pitchFamily="2" charset="2"/>
              <a:buChar char="ü"/>
            </a:pPr>
            <a:r>
              <a:rPr lang="en-GB" sz="2000" dirty="0" smtClean="0"/>
              <a:t>Picking up the combination with minimum percentage error for each combination</a:t>
            </a:r>
          </a:p>
          <a:p>
            <a:pPr>
              <a:buFont typeface="Wingdings" panose="05000000000000000000" pitchFamily="2" charset="2"/>
              <a:buChar char="ü"/>
            </a:pPr>
            <a:endParaRPr lang="en-GB" sz="2000" dirty="0" smtClean="0"/>
          </a:p>
          <a:p>
            <a:pPr>
              <a:buFont typeface="Wingdings" panose="05000000000000000000" pitchFamily="2" charset="2"/>
              <a:buChar char="ü"/>
            </a:pPr>
            <a:endParaRPr lang="en-GB" sz="2000" dirty="0" smtClean="0"/>
          </a:p>
          <a:p>
            <a:pPr>
              <a:buFont typeface="Wingdings" panose="05000000000000000000" pitchFamily="2" charset="2"/>
              <a:buChar char="ü"/>
            </a:pPr>
            <a:endParaRPr lang="en-GB" sz="2000" dirty="0" smtClean="0"/>
          </a:p>
          <a:p>
            <a:pPr>
              <a:buFont typeface="Wingdings" panose="05000000000000000000" pitchFamily="2" charset="2"/>
              <a:buChar char="ü"/>
            </a:pPr>
            <a:endParaRPr lang="en-GB" sz="2000" dirty="0"/>
          </a:p>
          <a:p>
            <a:pPr>
              <a:buFont typeface="Wingdings" panose="05000000000000000000" pitchFamily="2" charset="2"/>
              <a:buChar char="ü"/>
            </a:pPr>
            <a:endParaRPr lang="en-GB" sz="2000" dirty="0" smtClean="0"/>
          </a:p>
          <a:p>
            <a:pPr>
              <a:buFont typeface="Wingdings" panose="05000000000000000000" pitchFamily="2" charset="2"/>
              <a:buChar char="ü"/>
            </a:pPr>
            <a:endParaRPr lang="en-GB" sz="2000" dirty="0"/>
          </a:p>
        </p:txBody>
      </p:sp>
      <p:sp>
        <p:nvSpPr>
          <p:cNvPr id="4" name="TextBox 3"/>
          <p:cNvSpPr txBox="1"/>
          <p:nvPr/>
        </p:nvSpPr>
        <p:spPr>
          <a:xfrm>
            <a:off x="113184" y="6417525"/>
            <a:ext cx="9144000" cy="430887"/>
          </a:xfrm>
          <a:prstGeom prst="rect">
            <a:avLst/>
          </a:prstGeom>
          <a:noFill/>
        </p:spPr>
        <p:txBody>
          <a:bodyPr wrap="square" rtlCol="0">
            <a:spAutoFit/>
          </a:bodyPr>
          <a:lstStyle/>
          <a:p>
            <a:r>
              <a:rPr lang="en-GB" sz="1100" dirty="0" err="1"/>
              <a:t>Prag</a:t>
            </a:r>
            <a:r>
              <a:rPr lang="en-GB" sz="1100" dirty="0"/>
              <a:t>, J.J. </a:t>
            </a:r>
            <a:r>
              <a:rPr lang="en-GB" sz="1100" dirty="0" err="1"/>
              <a:t>Casavant</a:t>
            </a:r>
            <a:r>
              <a:rPr lang="en-GB" sz="1100" dirty="0"/>
              <a:t>, J. 1994. </a:t>
            </a:r>
            <a:r>
              <a:rPr lang="en-GB" sz="1100" dirty="0" smtClean="0"/>
              <a:t>An </a:t>
            </a:r>
            <a:r>
              <a:rPr lang="en-GB" sz="1100" dirty="0"/>
              <a:t>empirical study of the determinants of </a:t>
            </a:r>
            <a:r>
              <a:rPr lang="en-GB" sz="1100" dirty="0" smtClean="0"/>
              <a:t>revenues and </a:t>
            </a:r>
            <a:r>
              <a:rPr lang="en-GB" sz="1100" dirty="0"/>
              <a:t>marketing expenditure in </a:t>
            </a:r>
            <a:r>
              <a:rPr lang="en-GB" sz="1100" dirty="0" smtClean="0"/>
              <a:t>the motion </a:t>
            </a:r>
            <a:r>
              <a:rPr lang="en-GB" sz="1100" dirty="0"/>
              <a:t>picture </a:t>
            </a:r>
            <a:r>
              <a:rPr lang="en-GB" sz="1100" dirty="0" smtClean="0"/>
              <a:t>industry’s, </a:t>
            </a:r>
            <a:r>
              <a:rPr lang="en-GB" sz="1100" dirty="0"/>
              <a:t>Journal of Cultural </a:t>
            </a:r>
            <a:r>
              <a:rPr lang="en-GB" sz="1100" dirty="0" smtClean="0"/>
              <a:t>Economics</a:t>
            </a:r>
            <a:r>
              <a:rPr lang="en-GB" sz="1100" dirty="0"/>
              <a:t>,</a:t>
            </a:r>
          </a:p>
        </p:txBody>
      </p:sp>
    </p:spTree>
    <p:extLst>
      <p:ext uri="{BB962C8B-B14F-4D97-AF65-F5344CB8AC3E}">
        <p14:creationId xmlns:p14="http://schemas.microsoft.com/office/powerpoint/2010/main" val="3784242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395536" y="178148"/>
            <a:ext cx="8579297" cy="1143000"/>
          </a:xfrm>
        </p:spPr>
        <p:txBody>
          <a:bodyPr/>
          <a:lstStyle/>
          <a:p>
            <a:r>
              <a:rPr lang="en-GB" dirty="0" smtClean="0">
                <a:solidFill>
                  <a:schemeClr val="bg1"/>
                </a:solidFill>
              </a:rPr>
              <a:t>Genres</a:t>
            </a:r>
            <a:endParaRPr lang="fr-FR" dirty="0" smtClean="0">
              <a:solidFill>
                <a:schemeClr val="bg1"/>
              </a:solidFill>
            </a:endParaRPr>
          </a:p>
        </p:txBody>
      </p:sp>
      <p:sp>
        <p:nvSpPr>
          <p:cNvPr id="4099" name="Espace réservé du contenu 2"/>
          <p:cNvSpPr>
            <a:spLocks noGrp="1"/>
          </p:cNvSpPr>
          <p:nvPr>
            <p:ph idx="1"/>
          </p:nvPr>
        </p:nvSpPr>
        <p:spPr>
          <a:xfrm>
            <a:off x="179512" y="2060848"/>
            <a:ext cx="8229600" cy="4240212"/>
          </a:xfrm>
        </p:spPr>
        <p:txBody>
          <a:bodyPr/>
          <a:lstStyle/>
          <a:p>
            <a:pPr>
              <a:buFont typeface="Wingdings" panose="05000000000000000000" pitchFamily="2" charset="2"/>
              <a:buChar char="ü"/>
            </a:pPr>
            <a:r>
              <a:rPr lang="en-GB" sz="1800" dirty="0" smtClean="0"/>
              <a:t>We found 18 genres in the dataset .</a:t>
            </a:r>
          </a:p>
          <a:p>
            <a:pPr>
              <a:buFont typeface="Wingdings" panose="05000000000000000000" pitchFamily="2" charset="2"/>
              <a:buChar char="ü"/>
            </a:pPr>
            <a:r>
              <a:rPr lang="en-GB" sz="1800" dirty="0" smtClean="0"/>
              <a:t>For all the genres , we run the code for each subset of the set of features and find out the subset for the genre which gives minimum Percentage  Error or MAPE.</a:t>
            </a:r>
            <a:endParaRPr lang="en-GB" sz="1800" dirty="0"/>
          </a:p>
        </p:txBody>
      </p:sp>
      <p:graphicFrame>
        <p:nvGraphicFramePr>
          <p:cNvPr id="2" name="Table 1"/>
          <p:cNvGraphicFramePr>
            <a:graphicFrameLocks noGrp="1"/>
          </p:cNvGraphicFramePr>
          <p:nvPr>
            <p:extLst>
              <p:ext uri="{D42A27DB-BD31-4B8C-83A1-F6EECF244321}">
                <p14:modId xmlns:p14="http://schemas.microsoft.com/office/powerpoint/2010/main" val="1672400791"/>
              </p:ext>
            </p:extLst>
          </p:nvPr>
        </p:nvGraphicFramePr>
        <p:xfrm>
          <a:off x="971600" y="3212976"/>
          <a:ext cx="6480720" cy="2448270"/>
        </p:xfrm>
        <a:graphic>
          <a:graphicData uri="http://schemas.openxmlformats.org/drawingml/2006/table">
            <a:tbl>
              <a:tblPr firstRow="1" bandRow="1">
                <a:tableStyleId>{5940675A-B579-460E-94D1-54222C63F5DA}</a:tableStyleId>
              </a:tblPr>
              <a:tblGrid>
                <a:gridCol w="2160240"/>
                <a:gridCol w="2160240"/>
                <a:gridCol w="2160240"/>
              </a:tblGrid>
              <a:tr h="408045">
                <a:tc>
                  <a:txBody>
                    <a:bodyPr/>
                    <a:lstStyle/>
                    <a:p>
                      <a:r>
                        <a:rPr lang="en-GB" dirty="0" smtClean="0"/>
                        <a:t>Action</a:t>
                      </a:r>
                      <a:endParaRPr lang="en-GB" dirty="0"/>
                    </a:p>
                  </a:txBody>
                  <a:tcPr/>
                </a:tc>
                <a:tc>
                  <a:txBody>
                    <a:bodyPr/>
                    <a:lstStyle/>
                    <a:p>
                      <a:r>
                        <a:rPr lang="en-GB" dirty="0" smtClean="0"/>
                        <a:t>Adventure</a:t>
                      </a:r>
                      <a:endParaRPr lang="en-GB" dirty="0"/>
                    </a:p>
                  </a:txBody>
                  <a:tcPr/>
                </a:tc>
                <a:tc>
                  <a:txBody>
                    <a:bodyPr/>
                    <a:lstStyle/>
                    <a:p>
                      <a:r>
                        <a:rPr lang="en-GB" dirty="0" smtClean="0"/>
                        <a:t>Comedy</a:t>
                      </a:r>
                      <a:endParaRPr lang="en-GB" dirty="0"/>
                    </a:p>
                  </a:txBody>
                  <a:tcPr/>
                </a:tc>
              </a:tr>
              <a:tr h="408045">
                <a:tc>
                  <a:txBody>
                    <a:bodyPr/>
                    <a:lstStyle/>
                    <a:p>
                      <a:r>
                        <a:rPr lang="en-GB" dirty="0" smtClean="0"/>
                        <a:t>Animation</a:t>
                      </a:r>
                      <a:endParaRPr lang="en-GB" dirty="0"/>
                    </a:p>
                  </a:txBody>
                  <a:tcPr/>
                </a:tc>
                <a:tc>
                  <a:txBody>
                    <a:bodyPr/>
                    <a:lstStyle/>
                    <a:p>
                      <a:r>
                        <a:rPr lang="en-GB" dirty="0" smtClean="0"/>
                        <a:t>Crime</a:t>
                      </a:r>
                      <a:endParaRPr lang="en-GB" dirty="0"/>
                    </a:p>
                  </a:txBody>
                  <a:tcPr/>
                </a:tc>
                <a:tc>
                  <a:txBody>
                    <a:bodyPr/>
                    <a:lstStyle/>
                    <a:p>
                      <a:r>
                        <a:rPr lang="en-GB" dirty="0" smtClean="0"/>
                        <a:t>Horror</a:t>
                      </a:r>
                      <a:endParaRPr lang="en-GB" dirty="0"/>
                    </a:p>
                  </a:txBody>
                  <a:tcPr/>
                </a:tc>
              </a:tr>
              <a:tr h="408045">
                <a:tc>
                  <a:txBody>
                    <a:bodyPr/>
                    <a:lstStyle/>
                    <a:p>
                      <a:r>
                        <a:rPr lang="en-GB" dirty="0" smtClean="0"/>
                        <a:t>Documentary</a:t>
                      </a:r>
                      <a:endParaRPr lang="en-GB" dirty="0"/>
                    </a:p>
                  </a:txBody>
                  <a:tcPr/>
                </a:tc>
                <a:tc>
                  <a:txBody>
                    <a:bodyPr/>
                    <a:lstStyle/>
                    <a:p>
                      <a:r>
                        <a:rPr lang="en-GB" dirty="0" smtClean="0"/>
                        <a:t>Biography</a:t>
                      </a:r>
                      <a:endParaRPr lang="en-GB" dirty="0"/>
                    </a:p>
                  </a:txBody>
                  <a:tcPr/>
                </a:tc>
                <a:tc>
                  <a:txBody>
                    <a:bodyPr/>
                    <a:lstStyle/>
                    <a:p>
                      <a:r>
                        <a:rPr lang="en-GB" dirty="0" smtClean="0"/>
                        <a:t>Drama</a:t>
                      </a:r>
                      <a:endParaRPr lang="en-GB" dirty="0"/>
                    </a:p>
                  </a:txBody>
                  <a:tcPr/>
                </a:tc>
              </a:tr>
              <a:tr h="408045">
                <a:tc>
                  <a:txBody>
                    <a:bodyPr/>
                    <a:lstStyle/>
                    <a:p>
                      <a:r>
                        <a:rPr lang="en-GB" dirty="0" smtClean="0"/>
                        <a:t>Sci-Fi</a:t>
                      </a:r>
                      <a:endParaRPr lang="en-GB" dirty="0"/>
                    </a:p>
                  </a:txBody>
                  <a:tcPr/>
                </a:tc>
                <a:tc>
                  <a:txBody>
                    <a:bodyPr/>
                    <a:lstStyle/>
                    <a:p>
                      <a:r>
                        <a:rPr lang="en-GB" dirty="0" smtClean="0"/>
                        <a:t>Romance</a:t>
                      </a:r>
                      <a:endParaRPr lang="en-GB" dirty="0"/>
                    </a:p>
                  </a:txBody>
                  <a:tcPr/>
                </a:tc>
                <a:tc>
                  <a:txBody>
                    <a:bodyPr/>
                    <a:lstStyle/>
                    <a:p>
                      <a:r>
                        <a:rPr lang="en-GB" dirty="0" smtClean="0"/>
                        <a:t>Thriller</a:t>
                      </a:r>
                      <a:endParaRPr lang="en-GB" dirty="0"/>
                    </a:p>
                  </a:txBody>
                  <a:tcPr/>
                </a:tc>
              </a:tr>
              <a:tr h="408045">
                <a:tc>
                  <a:txBody>
                    <a:bodyPr/>
                    <a:lstStyle/>
                    <a:p>
                      <a:r>
                        <a:rPr lang="en-GB" dirty="0" smtClean="0"/>
                        <a:t>Family</a:t>
                      </a:r>
                      <a:endParaRPr lang="en-GB" dirty="0"/>
                    </a:p>
                  </a:txBody>
                  <a:tcPr/>
                </a:tc>
                <a:tc>
                  <a:txBody>
                    <a:bodyPr/>
                    <a:lstStyle/>
                    <a:p>
                      <a:r>
                        <a:rPr lang="en-GB" dirty="0" smtClean="0"/>
                        <a:t>Fantasy</a:t>
                      </a:r>
                      <a:endParaRPr lang="en-GB" dirty="0"/>
                    </a:p>
                  </a:txBody>
                  <a:tcPr/>
                </a:tc>
                <a:tc>
                  <a:txBody>
                    <a:bodyPr/>
                    <a:lstStyle/>
                    <a:p>
                      <a:r>
                        <a:rPr lang="en-GB" dirty="0" smtClean="0"/>
                        <a:t>History</a:t>
                      </a:r>
                      <a:endParaRPr lang="en-GB" dirty="0"/>
                    </a:p>
                  </a:txBody>
                  <a:tcPr/>
                </a:tc>
              </a:tr>
              <a:tr h="408045">
                <a:tc>
                  <a:txBody>
                    <a:bodyPr/>
                    <a:lstStyle/>
                    <a:p>
                      <a:r>
                        <a:rPr lang="en-GB" dirty="0" smtClean="0"/>
                        <a:t>Mystery</a:t>
                      </a:r>
                      <a:endParaRPr lang="en-GB" dirty="0"/>
                    </a:p>
                  </a:txBody>
                  <a:tcPr/>
                </a:tc>
                <a:tc>
                  <a:txBody>
                    <a:bodyPr/>
                    <a:lstStyle/>
                    <a:p>
                      <a:r>
                        <a:rPr lang="en-GB" dirty="0" smtClean="0"/>
                        <a:t>Sport</a:t>
                      </a:r>
                      <a:endParaRPr lang="en-GB" dirty="0"/>
                    </a:p>
                  </a:txBody>
                  <a:tcPr/>
                </a:tc>
                <a:tc>
                  <a:txBody>
                    <a:bodyPr/>
                    <a:lstStyle/>
                    <a:p>
                      <a:r>
                        <a:rPr lang="en-GB" dirty="0" smtClean="0"/>
                        <a:t>Music</a:t>
                      </a:r>
                      <a:endParaRPr lang="en-GB" dirty="0"/>
                    </a:p>
                  </a:txBody>
                  <a:tcPr/>
                </a:tc>
              </a:tr>
            </a:tbl>
          </a:graphicData>
        </a:graphic>
      </p:graphicFrame>
    </p:spTree>
    <p:extLst>
      <p:ext uri="{BB962C8B-B14F-4D97-AF65-F5344CB8AC3E}">
        <p14:creationId xmlns:p14="http://schemas.microsoft.com/office/powerpoint/2010/main" val="2581747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chemeClr val="bg1"/>
                </a:solidFill>
              </a:rPr>
              <a:t>Result</a:t>
            </a:r>
            <a:endParaRPr lang="en-GB" dirty="0">
              <a:solidFill>
                <a:schemeClr val="bg1"/>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246" y="1268760"/>
            <a:ext cx="9080905" cy="5440362"/>
          </a:xfrm>
        </p:spPr>
      </p:pic>
    </p:spTree>
    <p:extLst>
      <p:ext uri="{BB962C8B-B14F-4D97-AF65-F5344CB8AC3E}">
        <p14:creationId xmlns:p14="http://schemas.microsoft.com/office/powerpoint/2010/main" val="3265035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38413" y="457200"/>
            <a:ext cx="8229600" cy="1143000"/>
          </a:xfrm>
        </p:spPr>
        <p:txBody>
          <a:bodyPr/>
          <a:lstStyle/>
          <a:p>
            <a:r>
              <a:rPr lang="en-GB" dirty="0" smtClean="0">
                <a:solidFill>
                  <a:schemeClr val="bg1"/>
                </a:solidFill>
              </a:rPr>
              <a:t>Conclusion</a:t>
            </a:r>
            <a:endParaRPr lang="en-GB" dirty="0">
              <a:solidFill>
                <a:schemeClr val="bg1"/>
              </a:solidFill>
            </a:endParaRPr>
          </a:p>
        </p:txBody>
      </p:sp>
      <p:sp>
        <p:nvSpPr>
          <p:cNvPr id="2" name="Content Placeholder 1"/>
          <p:cNvSpPr>
            <a:spLocks noGrp="1"/>
          </p:cNvSpPr>
          <p:nvPr>
            <p:ph idx="1"/>
          </p:nvPr>
        </p:nvSpPr>
        <p:spPr>
          <a:xfrm>
            <a:off x="251520" y="2332037"/>
            <a:ext cx="8229600" cy="4525963"/>
          </a:xfrm>
        </p:spPr>
        <p:txBody>
          <a:bodyPr/>
          <a:lstStyle/>
          <a:p>
            <a:pPr marL="0" indent="0">
              <a:buNone/>
            </a:pPr>
            <a:r>
              <a:rPr lang="en-GB" sz="2000" dirty="0"/>
              <a:t>From the result table showing the genre and best combinations with percentage error:</a:t>
            </a:r>
          </a:p>
          <a:p>
            <a:pPr>
              <a:buFont typeface="Wingdings" panose="05000000000000000000" pitchFamily="2" charset="2"/>
              <a:buChar char="ü"/>
            </a:pPr>
            <a:r>
              <a:rPr lang="en-GB" sz="2000" dirty="0" smtClean="0"/>
              <a:t>Shows that the  </a:t>
            </a:r>
            <a:r>
              <a:rPr lang="en-GB" sz="2000" dirty="0"/>
              <a:t>Budget </a:t>
            </a:r>
            <a:r>
              <a:rPr lang="en-GB" sz="2000" dirty="0" smtClean="0"/>
              <a:t>of </a:t>
            </a:r>
            <a:r>
              <a:rPr lang="en-GB" sz="2000" dirty="0"/>
              <a:t>Movie </a:t>
            </a:r>
            <a:r>
              <a:rPr lang="en-GB" sz="2000" dirty="0" smtClean="0"/>
              <a:t>doesn't </a:t>
            </a:r>
            <a:r>
              <a:rPr lang="en-GB" sz="2000" dirty="0"/>
              <a:t>seem to </a:t>
            </a:r>
            <a:r>
              <a:rPr lang="en-GB" sz="2000" dirty="0" smtClean="0"/>
              <a:t>affect </a:t>
            </a:r>
            <a:r>
              <a:rPr lang="en-GB" sz="2000" dirty="0"/>
              <a:t>the gross revenue of </a:t>
            </a:r>
            <a:r>
              <a:rPr lang="en-GB" sz="2000" dirty="0" smtClean="0"/>
              <a:t>Horror, </a:t>
            </a:r>
            <a:r>
              <a:rPr lang="en-GB" sz="2000" dirty="0" err="1" smtClean="0"/>
              <a:t>Documentary,Sci-Fi,History</a:t>
            </a:r>
            <a:r>
              <a:rPr lang="en-GB" sz="2000" dirty="0" smtClean="0"/>
              <a:t> </a:t>
            </a:r>
            <a:r>
              <a:rPr lang="en-GB" sz="2000" dirty="0"/>
              <a:t>movies therefore it should not be taken as a parameter in regression </a:t>
            </a:r>
            <a:r>
              <a:rPr lang="en-GB" sz="2000" dirty="0" smtClean="0"/>
              <a:t>while doing estimation</a:t>
            </a:r>
            <a:r>
              <a:rPr lang="en-GB" sz="2000" dirty="0"/>
              <a:t> </a:t>
            </a:r>
            <a:r>
              <a:rPr lang="en-GB" sz="2000" dirty="0" smtClean="0"/>
              <a:t>for them.</a:t>
            </a:r>
          </a:p>
          <a:p>
            <a:pPr>
              <a:buFont typeface="Wingdings" panose="05000000000000000000" pitchFamily="2" charset="2"/>
              <a:buChar char="ü"/>
            </a:pPr>
            <a:r>
              <a:rPr lang="en-GB" sz="2000" dirty="0" smtClean="0"/>
              <a:t>Opening Weekend is the most important feature that is present in all of the genres.</a:t>
            </a:r>
          </a:p>
          <a:p>
            <a:pPr>
              <a:buFont typeface="Wingdings" panose="05000000000000000000" pitchFamily="2" charset="2"/>
              <a:buChar char="ü"/>
            </a:pPr>
            <a:r>
              <a:rPr lang="en-GB" sz="2000" dirty="0" smtClean="0"/>
              <a:t>Critic </a:t>
            </a:r>
            <a:r>
              <a:rPr lang="en-GB" sz="2000" dirty="0"/>
              <a:t>Rating </a:t>
            </a:r>
            <a:r>
              <a:rPr lang="en-GB" sz="2000" dirty="0" smtClean="0"/>
              <a:t>doesn't </a:t>
            </a:r>
            <a:r>
              <a:rPr lang="en-GB" sz="2000" dirty="0"/>
              <a:t>seem to </a:t>
            </a:r>
            <a:r>
              <a:rPr lang="en-GB" sz="2000" dirty="0" smtClean="0"/>
              <a:t>affect </a:t>
            </a:r>
            <a:r>
              <a:rPr lang="en-GB" sz="2000" dirty="0"/>
              <a:t>the performance of a lot of movies. Only </a:t>
            </a:r>
            <a:r>
              <a:rPr lang="en-GB" sz="2000" dirty="0" smtClean="0"/>
              <a:t>Documentary, </a:t>
            </a:r>
            <a:r>
              <a:rPr lang="en-GB" sz="2000" dirty="0" err="1" smtClean="0"/>
              <a:t>Biography,Drama,History</a:t>
            </a:r>
            <a:r>
              <a:rPr lang="en-GB" sz="2000" dirty="0" smtClean="0"/>
              <a:t> </a:t>
            </a:r>
            <a:r>
              <a:rPr lang="en-GB" sz="2000" dirty="0" err="1"/>
              <a:t>Sport,Music</a:t>
            </a:r>
            <a:r>
              <a:rPr lang="en-GB" sz="2000" dirty="0"/>
              <a:t> </a:t>
            </a:r>
            <a:r>
              <a:rPr lang="en-GB" sz="2000" dirty="0" smtClean="0"/>
              <a:t>are affected </a:t>
            </a:r>
            <a:r>
              <a:rPr lang="en-GB" sz="2000" dirty="0"/>
              <a:t>a bit.</a:t>
            </a:r>
          </a:p>
          <a:p>
            <a:pPr>
              <a:buFont typeface="Wingdings" panose="05000000000000000000" pitchFamily="2" charset="2"/>
              <a:buChar char="ü"/>
            </a:pPr>
            <a:r>
              <a:rPr lang="en-GB" sz="2000" dirty="0" smtClean="0"/>
              <a:t> </a:t>
            </a:r>
            <a:r>
              <a:rPr lang="en-GB" sz="2000" dirty="0"/>
              <a:t>Budget and Opening Weekend seem to make the best combination</a:t>
            </a:r>
            <a:r>
              <a:rPr lang="en-GB" sz="2000" dirty="0" smtClean="0"/>
              <a:t>.</a:t>
            </a:r>
            <a:endParaRPr lang="en-GB" sz="2000" dirty="0"/>
          </a:p>
        </p:txBody>
      </p:sp>
      <p:sp>
        <p:nvSpPr>
          <p:cNvPr id="6" name="TextBox 5"/>
          <p:cNvSpPr txBox="1"/>
          <p:nvPr/>
        </p:nvSpPr>
        <p:spPr>
          <a:xfrm>
            <a:off x="683568" y="6383998"/>
            <a:ext cx="9144000" cy="261610"/>
          </a:xfrm>
          <a:prstGeom prst="rect">
            <a:avLst/>
          </a:prstGeom>
          <a:noFill/>
        </p:spPr>
        <p:txBody>
          <a:bodyPr wrap="square" rtlCol="0">
            <a:spAutoFit/>
          </a:bodyPr>
          <a:lstStyle/>
          <a:p>
            <a:r>
              <a:rPr lang="en-GB" sz="1100" dirty="0" smtClean="0"/>
              <a:t>Paper : Alec </a:t>
            </a:r>
            <a:r>
              <a:rPr lang="en-GB" sz="1100" dirty="0"/>
              <a:t>Kennedy. Predicting Success: Do Critical Reviews Really Matter? 2010.</a:t>
            </a:r>
          </a:p>
        </p:txBody>
      </p:sp>
    </p:spTree>
    <p:extLst>
      <p:ext uri="{BB962C8B-B14F-4D97-AF65-F5344CB8AC3E}">
        <p14:creationId xmlns:p14="http://schemas.microsoft.com/office/powerpoint/2010/main" val="1922146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2437057" y="116632"/>
            <a:ext cx="6563072" cy="1143000"/>
          </a:xfrm>
        </p:spPr>
        <p:txBody>
          <a:bodyPr/>
          <a:lstStyle/>
          <a:p>
            <a:pPr algn="l"/>
            <a:r>
              <a:rPr lang="fr-CA" dirty="0" smtClean="0"/>
              <a:t>Technology Used:</a:t>
            </a:r>
            <a:endParaRPr lang="fr-FR" dirty="0" smtClean="0"/>
          </a:p>
        </p:txBody>
      </p:sp>
      <p:sp>
        <p:nvSpPr>
          <p:cNvPr id="5123" name="Espace réservé du contenu 2"/>
          <p:cNvSpPr>
            <a:spLocks noGrp="1"/>
          </p:cNvSpPr>
          <p:nvPr>
            <p:ph idx="1"/>
          </p:nvPr>
        </p:nvSpPr>
        <p:spPr>
          <a:xfrm>
            <a:off x="2437057" y="1259632"/>
            <a:ext cx="6311407" cy="4977680"/>
          </a:xfrm>
        </p:spPr>
        <p:txBody>
          <a:bodyPr/>
          <a:lstStyle/>
          <a:p>
            <a:pPr marL="0" indent="0">
              <a:buNone/>
            </a:pPr>
            <a:r>
              <a:rPr lang="fr-FR" sz="2400" b="1" smtClean="0"/>
              <a:t>Tools </a:t>
            </a:r>
            <a:r>
              <a:rPr lang="fr-FR" sz="2400" b="1" dirty="0" err="1"/>
              <a:t>U</a:t>
            </a:r>
            <a:r>
              <a:rPr lang="fr-FR" sz="2400" b="1" smtClean="0"/>
              <a:t>sed </a:t>
            </a:r>
            <a:r>
              <a:rPr lang="fr-FR" sz="2400" dirty="0" smtClean="0"/>
              <a:t>:</a:t>
            </a:r>
          </a:p>
          <a:p>
            <a:r>
              <a:rPr lang="en-GB" sz="2400" dirty="0" smtClean="0"/>
              <a:t>Scikit </a:t>
            </a:r>
            <a:r>
              <a:rPr lang="en-GB" sz="2400" dirty="0"/>
              <a:t>Learn</a:t>
            </a:r>
          </a:p>
          <a:p>
            <a:r>
              <a:rPr lang="en-GB" sz="2400" dirty="0" smtClean="0"/>
              <a:t>LaTeX</a:t>
            </a:r>
            <a:endParaRPr lang="en-GB" sz="2400" dirty="0"/>
          </a:p>
          <a:p>
            <a:r>
              <a:rPr lang="en-GB" sz="2400" dirty="0" smtClean="0"/>
              <a:t>miniconda</a:t>
            </a:r>
            <a:endParaRPr lang="en-GB" sz="2400" dirty="0"/>
          </a:p>
          <a:p>
            <a:r>
              <a:rPr lang="en-GB" sz="2400" dirty="0" smtClean="0"/>
              <a:t>matplotLib</a:t>
            </a:r>
            <a:endParaRPr lang="en-GB" sz="2400" dirty="0"/>
          </a:p>
          <a:p>
            <a:r>
              <a:rPr lang="en-GB" sz="2400" dirty="0" smtClean="0"/>
              <a:t>BeautifulSoup</a:t>
            </a:r>
            <a:endParaRPr lang="en-GB" sz="2400" dirty="0"/>
          </a:p>
          <a:p>
            <a:r>
              <a:rPr lang="en-GB" sz="2400" dirty="0" smtClean="0"/>
              <a:t>Google </a:t>
            </a:r>
            <a:r>
              <a:rPr lang="en-GB" sz="2400" dirty="0"/>
              <a:t>API</a:t>
            </a:r>
          </a:p>
          <a:p>
            <a:r>
              <a:rPr lang="en-GB" sz="2400" dirty="0" smtClean="0"/>
              <a:t>Rotten </a:t>
            </a:r>
            <a:r>
              <a:rPr lang="en-GB" sz="2400" dirty="0"/>
              <a:t>Tomatoes API</a:t>
            </a:r>
            <a:r>
              <a:rPr lang="fr-FR" sz="2400" dirty="0" smtClean="0"/>
              <a:t> </a:t>
            </a:r>
          </a:p>
          <a:p>
            <a:pPr marL="0" indent="0">
              <a:buNone/>
            </a:pPr>
            <a:endParaRPr lang="fr-FR" sz="2400" dirty="0"/>
          </a:p>
          <a:p>
            <a:pPr marL="0" indent="0">
              <a:buNone/>
            </a:pPr>
            <a:r>
              <a:rPr lang="fr-FR" sz="2400" dirty="0" smtClean="0"/>
              <a:t>Language Used:</a:t>
            </a:r>
          </a:p>
          <a:p>
            <a:r>
              <a:rPr lang="fr-FR" sz="2400" dirty="0" smtClean="0"/>
              <a:t>Python</a:t>
            </a:r>
            <a:endParaRPr lang="fr-FR"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2437057" y="116632"/>
            <a:ext cx="6563072" cy="1143000"/>
          </a:xfrm>
        </p:spPr>
        <p:txBody>
          <a:bodyPr/>
          <a:lstStyle/>
          <a:p>
            <a:pPr algn="l"/>
            <a:r>
              <a:rPr lang="fr-CA" dirty="0" err="1" smtClean="0"/>
              <a:t>Things</a:t>
            </a:r>
            <a:r>
              <a:rPr lang="fr-CA" dirty="0" smtClean="0"/>
              <a:t> to do Post </a:t>
            </a:r>
            <a:r>
              <a:rPr lang="fr-CA" dirty="0" err="1" smtClean="0"/>
              <a:t>Mid</a:t>
            </a:r>
            <a:r>
              <a:rPr lang="fr-CA" dirty="0" smtClean="0"/>
              <a:t>-Sem:</a:t>
            </a:r>
            <a:endParaRPr lang="fr-FR" dirty="0" smtClean="0"/>
          </a:p>
        </p:txBody>
      </p:sp>
      <p:sp>
        <p:nvSpPr>
          <p:cNvPr id="5123" name="Espace réservé du contenu 2"/>
          <p:cNvSpPr>
            <a:spLocks noGrp="1"/>
          </p:cNvSpPr>
          <p:nvPr>
            <p:ph idx="1"/>
          </p:nvPr>
        </p:nvSpPr>
        <p:spPr>
          <a:xfrm>
            <a:off x="2437057" y="1259632"/>
            <a:ext cx="6257925" cy="4525963"/>
          </a:xfrm>
        </p:spPr>
        <p:txBody>
          <a:bodyPr/>
          <a:lstStyle/>
          <a:p>
            <a:pPr marL="0" indent="0">
              <a:buNone/>
            </a:pPr>
            <a:r>
              <a:rPr lang="en-GB" sz="2200" dirty="0"/>
              <a:t>Currently, we have calculated the MAPE error on the genre basis</a:t>
            </a:r>
            <a:r>
              <a:rPr lang="en-GB" sz="2200" dirty="0" smtClean="0"/>
              <a:t>. These </a:t>
            </a:r>
            <a:r>
              <a:rPr lang="en-GB" sz="2200" dirty="0"/>
              <a:t>things we </a:t>
            </a:r>
            <a:r>
              <a:rPr lang="en-GB" sz="2200" dirty="0" smtClean="0"/>
              <a:t>will do </a:t>
            </a:r>
            <a:r>
              <a:rPr lang="en-GB" sz="2200" dirty="0"/>
              <a:t>post mid semester:</a:t>
            </a:r>
          </a:p>
          <a:p>
            <a:pPr>
              <a:buFont typeface="Wingdings" panose="05000000000000000000" pitchFamily="2" charset="2"/>
              <a:buChar char="ü"/>
            </a:pPr>
            <a:r>
              <a:rPr lang="en-GB" sz="2200" dirty="0" smtClean="0"/>
              <a:t>Finding </a:t>
            </a:r>
            <a:r>
              <a:rPr lang="en-GB" sz="2200" dirty="0"/>
              <a:t>other models of regression trying to decrease the error.</a:t>
            </a:r>
          </a:p>
          <a:p>
            <a:pPr>
              <a:buFont typeface="Wingdings" panose="05000000000000000000" pitchFamily="2" charset="2"/>
              <a:buChar char="ü"/>
            </a:pPr>
            <a:r>
              <a:rPr lang="en-GB" sz="2200" dirty="0" smtClean="0"/>
              <a:t>We </a:t>
            </a:r>
            <a:r>
              <a:rPr lang="en-GB" sz="2200" dirty="0"/>
              <a:t>are looking forward to decrease percentage error by collecting more data </a:t>
            </a:r>
            <a:r>
              <a:rPr lang="en-GB" sz="2200" dirty="0" smtClean="0"/>
              <a:t>and removing </a:t>
            </a:r>
            <a:r>
              <a:rPr lang="en-GB" sz="2200" dirty="0"/>
              <a:t>outliers.</a:t>
            </a:r>
          </a:p>
          <a:p>
            <a:pPr>
              <a:buFont typeface="Wingdings" panose="05000000000000000000" pitchFamily="2" charset="2"/>
              <a:buChar char="ü"/>
            </a:pPr>
            <a:r>
              <a:rPr lang="en-GB" sz="2200" dirty="0" smtClean="0"/>
              <a:t>Dealing </a:t>
            </a:r>
            <a:r>
              <a:rPr lang="en-GB" sz="2200" dirty="0"/>
              <a:t>with movies with more than one genre</a:t>
            </a:r>
            <a:r>
              <a:rPr lang="en-GB" sz="2200" dirty="0" smtClean="0"/>
              <a:t>.</a:t>
            </a:r>
          </a:p>
          <a:p>
            <a:pPr>
              <a:buFont typeface="Wingdings" panose="05000000000000000000" pitchFamily="2" charset="2"/>
              <a:buChar char="ü"/>
            </a:pPr>
            <a:r>
              <a:rPr lang="en-GB" sz="2200" dirty="0" smtClean="0"/>
              <a:t>Making use of categorical variables like MPAA </a:t>
            </a:r>
            <a:r>
              <a:rPr lang="en-GB" sz="2200" smtClean="0"/>
              <a:t>rating,etc.</a:t>
            </a:r>
            <a:endParaRPr lang="en-GB" sz="2200" dirty="0"/>
          </a:p>
          <a:p>
            <a:pPr>
              <a:buFont typeface="Wingdings" panose="05000000000000000000" pitchFamily="2" charset="2"/>
              <a:buChar char="ü"/>
            </a:pPr>
            <a:r>
              <a:rPr lang="en-GB" sz="2200" dirty="0" smtClean="0"/>
              <a:t>Instead </a:t>
            </a:r>
            <a:r>
              <a:rPr lang="en-GB" sz="2200" dirty="0"/>
              <a:t>of predicting a exact value we will try to predict the value in a </a:t>
            </a:r>
            <a:r>
              <a:rPr lang="en-GB" sz="2200" dirty="0" err="1" smtClean="0"/>
              <a:t>specied</a:t>
            </a:r>
            <a:r>
              <a:rPr lang="en-GB" sz="2200" dirty="0"/>
              <a:t> </a:t>
            </a:r>
            <a:r>
              <a:rPr lang="en-GB" sz="2200" dirty="0" smtClean="0"/>
              <a:t>range</a:t>
            </a:r>
            <a:r>
              <a:rPr lang="en-GB" sz="2200" dirty="0"/>
              <a:t>. Classes will the buckets of gross revenue</a:t>
            </a:r>
            <a:r>
              <a:rPr lang="en-GB" sz="2200" dirty="0" smtClean="0"/>
              <a:t>. Basically</a:t>
            </a:r>
            <a:r>
              <a:rPr lang="en-GB" sz="2200" dirty="0"/>
              <a:t>, saying this can also </a:t>
            </a:r>
            <a:r>
              <a:rPr lang="en-GB" sz="2200" dirty="0" smtClean="0"/>
              <a:t>be seen </a:t>
            </a:r>
            <a:r>
              <a:rPr lang="en-GB" sz="2200" dirty="0"/>
              <a:t>as a </a:t>
            </a:r>
            <a:r>
              <a:rPr lang="en-GB" sz="2200" dirty="0" err="1"/>
              <a:t>classication</a:t>
            </a:r>
            <a:r>
              <a:rPr lang="en-GB" sz="2200" dirty="0"/>
              <a:t> problem.</a:t>
            </a:r>
            <a:endParaRPr lang="fr-FR" sz="2200" dirty="0" smtClean="0"/>
          </a:p>
        </p:txBody>
      </p:sp>
    </p:spTree>
    <p:extLst>
      <p:ext uri="{BB962C8B-B14F-4D97-AF65-F5344CB8AC3E}">
        <p14:creationId xmlns:p14="http://schemas.microsoft.com/office/powerpoint/2010/main" val="1272876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Team Members</a:t>
            </a:r>
            <a:endParaRPr lang="fr-FR" dirty="0" smtClean="0">
              <a:solidFill>
                <a:schemeClr val="bg1"/>
              </a:solidFill>
            </a:endParaRPr>
          </a:p>
        </p:txBody>
      </p:sp>
      <p:sp>
        <p:nvSpPr>
          <p:cNvPr id="4099" name="Espace réservé du contenu 2"/>
          <p:cNvSpPr>
            <a:spLocks noGrp="1"/>
          </p:cNvSpPr>
          <p:nvPr>
            <p:ph idx="1"/>
          </p:nvPr>
        </p:nvSpPr>
        <p:spPr>
          <a:xfrm>
            <a:off x="457200" y="2214563"/>
            <a:ext cx="8229600" cy="4240212"/>
          </a:xfrm>
        </p:spPr>
        <p:txBody>
          <a:bodyPr/>
          <a:lstStyle/>
          <a:p>
            <a:pPr>
              <a:buFont typeface="Wingdings" panose="05000000000000000000" pitchFamily="2" charset="2"/>
              <a:buChar char="ü"/>
            </a:pPr>
            <a:r>
              <a:rPr lang="en-GB" dirty="0" err="1" smtClean="0"/>
              <a:t>Abhishek</a:t>
            </a:r>
            <a:r>
              <a:rPr lang="en-GB" dirty="0" smtClean="0"/>
              <a:t> </a:t>
            </a:r>
            <a:r>
              <a:rPr lang="en-GB" dirty="0"/>
              <a:t>Kumar Agrawal(IIT2013128)</a:t>
            </a:r>
          </a:p>
          <a:p>
            <a:pPr>
              <a:buFont typeface="Wingdings" panose="05000000000000000000" pitchFamily="2" charset="2"/>
              <a:buChar char="ü"/>
            </a:pPr>
            <a:r>
              <a:rPr lang="en-GB" dirty="0" err="1" smtClean="0"/>
              <a:t>Shubham</a:t>
            </a:r>
            <a:r>
              <a:rPr lang="en-GB" dirty="0" smtClean="0"/>
              <a:t> </a:t>
            </a:r>
            <a:r>
              <a:rPr lang="en-GB" dirty="0" err="1"/>
              <a:t>Bhendarkar</a:t>
            </a:r>
            <a:r>
              <a:rPr lang="en-GB" dirty="0"/>
              <a:t> (IIT2013172)</a:t>
            </a:r>
          </a:p>
          <a:p>
            <a:pPr>
              <a:buFont typeface="Wingdings" panose="05000000000000000000" pitchFamily="2" charset="2"/>
              <a:buChar char="ü"/>
            </a:pPr>
            <a:r>
              <a:rPr lang="en-GB" dirty="0" err="1" smtClean="0"/>
              <a:t>Shaiwal</a:t>
            </a:r>
            <a:r>
              <a:rPr lang="en-GB" dirty="0" smtClean="0"/>
              <a:t> </a:t>
            </a:r>
            <a:r>
              <a:rPr lang="en-GB" dirty="0" err="1"/>
              <a:t>Sachdev</a:t>
            </a:r>
            <a:r>
              <a:rPr lang="en-GB" dirty="0"/>
              <a:t> (</a:t>
            </a:r>
            <a:r>
              <a:rPr lang="en-GB" dirty="0" smtClean="0"/>
              <a:t>IIT2013196</a:t>
            </a:r>
            <a:r>
              <a:rPr lang="en-GB" dirty="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196752"/>
            <a:ext cx="6962775" cy="3962400"/>
          </a:xfrm>
        </p:spPr>
      </p:pic>
    </p:spTree>
    <p:extLst>
      <p:ext uri="{BB962C8B-B14F-4D97-AF65-F5344CB8AC3E}">
        <p14:creationId xmlns:p14="http://schemas.microsoft.com/office/powerpoint/2010/main" val="1082946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Problem </a:t>
            </a:r>
            <a:r>
              <a:rPr lang="fr-CA" dirty="0" err="1" smtClean="0">
                <a:solidFill>
                  <a:schemeClr val="bg1"/>
                </a:solidFill>
              </a:rPr>
              <a:t>Definition</a:t>
            </a:r>
            <a:endParaRPr lang="fr-FR" dirty="0" smtClean="0">
              <a:solidFill>
                <a:schemeClr val="bg1"/>
              </a:solidFill>
            </a:endParaRPr>
          </a:p>
        </p:txBody>
      </p:sp>
      <p:sp>
        <p:nvSpPr>
          <p:cNvPr id="4099" name="Espace réservé du contenu 2"/>
          <p:cNvSpPr>
            <a:spLocks noGrp="1"/>
          </p:cNvSpPr>
          <p:nvPr>
            <p:ph idx="1"/>
          </p:nvPr>
        </p:nvSpPr>
        <p:spPr>
          <a:xfrm>
            <a:off x="161764" y="2204864"/>
            <a:ext cx="8820472" cy="4958854"/>
          </a:xfrm>
        </p:spPr>
        <p:txBody>
          <a:bodyPr/>
          <a:lstStyle/>
          <a:p>
            <a:pPr marL="0" indent="0">
              <a:buNone/>
            </a:pPr>
            <a:r>
              <a:rPr lang="en-GB" sz="2800" dirty="0"/>
              <a:t>The goal of this project is to develop a model that will be able </a:t>
            </a:r>
            <a:r>
              <a:rPr lang="en-GB" sz="2800" dirty="0" smtClean="0"/>
              <a:t>to estimate </a:t>
            </a:r>
            <a:r>
              <a:rPr lang="en-GB" sz="2800" dirty="0"/>
              <a:t>the </a:t>
            </a:r>
            <a:r>
              <a:rPr lang="en-GB" sz="2800" dirty="0" smtClean="0"/>
              <a:t>Box Office Gross Revenue of a film after its first weekend of release.</a:t>
            </a:r>
          </a:p>
          <a:p>
            <a:pPr marL="0" indent="0">
              <a:buNone/>
            </a:pPr>
            <a:r>
              <a:rPr lang="en-GB" sz="2800" dirty="0" smtClean="0"/>
              <a:t>         The </a:t>
            </a:r>
            <a:r>
              <a:rPr lang="en-GB" sz="2800" dirty="0"/>
              <a:t>analysis is based on USA region only.</a:t>
            </a:r>
            <a:endParaRPr lang="fr-FR" sz="28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4632820"/>
            <a:ext cx="3670442" cy="1874268"/>
          </a:xfrm>
          <a:prstGeom prst="rect">
            <a:avLst/>
          </a:prstGeom>
        </p:spPr>
      </p:pic>
    </p:spTree>
    <p:extLst>
      <p:ext uri="{BB962C8B-B14F-4D97-AF65-F5344CB8AC3E}">
        <p14:creationId xmlns:p14="http://schemas.microsoft.com/office/powerpoint/2010/main" val="919370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Motivation</a:t>
            </a:r>
            <a:endParaRPr lang="fr-FR" dirty="0" smtClean="0">
              <a:solidFill>
                <a:schemeClr val="bg1"/>
              </a:solidFill>
            </a:endParaRPr>
          </a:p>
        </p:txBody>
      </p:sp>
      <p:sp>
        <p:nvSpPr>
          <p:cNvPr id="4099" name="Espace réservé du contenu 2"/>
          <p:cNvSpPr>
            <a:spLocks noGrp="1"/>
          </p:cNvSpPr>
          <p:nvPr>
            <p:ph idx="1"/>
          </p:nvPr>
        </p:nvSpPr>
        <p:spPr>
          <a:xfrm>
            <a:off x="0" y="2132856"/>
            <a:ext cx="8820472" cy="4958854"/>
          </a:xfrm>
        </p:spPr>
        <p:txBody>
          <a:bodyPr/>
          <a:lstStyle/>
          <a:p>
            <a:pPr marL="0" indent="0">
              <a:buNone/>
            </a:pPr>
            <a:r>
              <a:rPr lang="en-GB" sz="2800" dirty="0" smtClean="0"/>
              <a:t>This </a:t>
            </a:r>
            <a:r>
              <a:rPr lang="en-GB" sz="2800" dirty="0"/>
              <a:t>model is useful for :</a:t>
            </a:r>
          </a:p>
          <a:p>
            <a:pPr>
              <a:buFont typeface="Wingdings" panose="05000000000000000000" pitchFamily="2" charset="2"/>
              <a:buChar char="ü"/>
            </a:pPr>
            <a:r>
              <a:rPr lang="en-GB" sz="2800" dirty="0" smtClean="0"/>
              <a:t>Movie </a:t>
            </a:r>
            <a:r>
              <a:rPr lang="en-GB" sz="2800" dirty="0"/>
              <a:t>producers and Production studios as by looking at estimated values of </a:t>
            </a:r>
            <a:r>
              <a:rPr lang="en-GB" sz="2800" dirty="0" smtClean="0"/>
              <a:t>revenue, they </a:t>
            </a:r>
            <a:r>
              <a:rPr lang="en-GB" sz="2800" dirty="0"/>
              <a:t>can take </a:t>
            </a:r>
            <a:r>
              <a:rPr lang="en-GB" sz="2800" dirty="0" smtClean="0"/>
              <a:t>different </a:t>
            </a:r>
            <a:r>
              <a:rPr lang="en-GB" sz="2800" dirty="0"/>
              <a:t>steps on deciding the budget for things like </a:t>
            </a:r>
            <a:r>
              <a:rPr lang="en-GB" sz="2800" dirty="0" smtClean="0"/>
              <a:t>marketing, promotion,etc</a:t>
            </a:r>
            <a:r>
              <a:rPr lang="en-GB" sz="2800" dirty="0"/>
              <a:t>.</a:t>
            </a:r>
          </a:p>
          <a:p>
            <a:pPr>
              <a:buFont typeface="Wingdings" panose="05000000000000000000" pitchFamily="2" charset="2"/>
              <a:buChar char="ü"/>
            </a:pPr>
            <a:r>
              <a:rPr lang="en-GB" sz="2800" dirty="0" smtClean="0"/>
              <a:t> </a:t>
            </a:r>
            <a:r>
              <a:rPr lang="en-GB" sz="2800" dirty="0"/>
              <a:t>Movie theatres as they can also estimate the amount of money they will be able </a:t>
            </a:r>
            <a:r>
              <a:rPr lang="en-GB" sz="2800" dirty="0" smtClean="0"/>
              <a:t>to collect </a:t>
            </a:r>
            <a:r>
              <a:rPr lang="en-GB" sz="2800" dirty="0"/>
              <a:t>on screening the movie.</a:t>
            </a:r>
            <a:endParaRPr lang="fr-FR" sz="2800" dirty="0" smtClean="0"/>
          </a:p>
        </p:txBody>
      </p:sp>
    </p:spTree>
    <p:extLst>
      <p:ext uri="{BB962C8B-B14F-4D97-AF65-F5344CB8AC3E}">
        <p14:creationId xmlns:p14="http://schemas.microsoft.com/office/powerpoint/2010/main" val="153094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Data Set</a:t>
            </a:r>
            <a:endParaRPr lang="fr-FR" dirty="0" smtClean="0">
              <a:solidFill>
                <a:schemeClr val="bg1"/>
              </a:solidFill>
            </a:endParaRPr>
          </a:p>
        </p:txBody>
      </p:sp>
      <p:sp>
        <p:nvSpPr>
          <p:cNvPr id="4099" name="Espace réservé du contenu 2"/>
          <p:cNvSpPr>
            <a:spLocks noGrp="1"/>
          </p:cNvSpPr>
          <p:nvPr>
            <p:ph idx="1"/>
          </p:nvPr>
        </p:nvSpPr>
        <p:spPr>
          <a:xfrm>
            <a:off x="161764" y="2060848"/>
            <a:ext cx="8820472" cy="4958854"/>
          </a:xfrm>
        </p:spPr>
        <p:txBody>
          <a:bodyPr/>
          <a:lstStyle/>
          <a:p>
            <a:pPr>
              <a:buFont typeface="Wingdings" panose="05000000000000000000" pitchFamily="2" charset="2"/>
              <a:buChar char="ü"/>
            </a:pPr>
            <a:r>
              <a:rPr lang="fr-FR" sz="2400" dirty="0" smtClean="0"/>
              <a:t>Data </a:t>
            </a:r>
            <a:r>
              <a:rPr lang="fr-FR" sz="2400" dirty="0" err="1" smtClean="0"/>
              <a:t>is</a:t>
            </a:r>
            <a:r>
              <a:rPr lang="fr-FR" sz="2400" dirty="0" smtClean="0"/>
              <a:t> </a:t>
            </a:r>
            <a:r>
              <a:rPr lang="fr-FR" sz="2400" dirty="0" err="1" smtClean="0"/>
              <a:t>collected</a:t>
            </a:r>
            <a:r>
              <a:rPr lang="fr-FR" sz="2400" dirty="0" smtClean="0"/>
              <a:t> </a:t>
            </a:r>
            <a:r>
              <a:rPr lang="fr-FR" sz="2400" dirty="0" err="1" smtClean="0"/>
              <a:t>through</a:t>
            </a:r>
            <a:r>
              <a:rPr lang="fr-FR" sz="2400" dirty="0" smtClean="0"/>
              <a:t> </a:t>
            </a:r>
            <a:r>
              <a:rPr lang="fr-FR" sz="2400" dirty="0" err="1" smtClean="0"/>
              <a:t>crawling</a:t>
            </a:r>
            <a:r>
              <a:rPr lang="fr-FR" sz="2400" dirty="0" smtClean="0"/>
              <a:t> and </a:t>
            </a:r>
            <a:r>
              <a:rPr lang="fr-FR" sz="2400" dirty="0" err="1" smtClean="0"/>
              <a:t>scraping</a:t>
            </a:r>
            <a:r>
              <a:rPr lang="fr-FR" sz="2400" dirty="0" smtClean="0"/>
              <a:t> </a:t>
            </a:r>
            <a:r>
              <a:rPr lang="fr-FR" sz="2400" dirty="0" err="1" smtClean="0"/>
              <a:t>movie</a:t>
            </a:r>
            <a:r>
              <a:rPr lang="fr-FR" sz="2400" dirty="0" smtClean="0"/>
              <a:t> </a:t>
            </a:r>
            <a:r>
              <a:rPr lang="fr-FR" sz="2400" dirty="0" err="1" smtClean="0"/>
              <a:t>webpages</a:t>
            </a:r>
            <a:r>
              <a:rPr lang="fr-FR" sz="2400" dirty="0" smtClean="0"/>
              <a:t> of </a:t>
            </a:r>
            <a:r>
              <a:rPr lang="fr-FR" sz="2400" dirty="0" err="1" smtClean="0"/>
              <a:t>websites</a:t>
            </a:r>
            <a:r>
              <a:rPr lang="fr-FR" sz="2400" dirty="0" smtClean="0"/>
              <a:t> </a:t>
            </a:r>
            <a:r>
              <a:rPr lang="fr-FR" sz="2400" dirty="0" err="1" smtClean="0"/>
              <a:t>like</a:t>
            </a:r>
            <a:r>
              <a:rPr lang="fr-FR" sz="2400" dirty="0" smtClean="0"/>
              <a:t> IMDB, </a:t>
            </a:r>
            <a:r>
              <a:rPr lang="fr-FR" sz="2400" dirty="0" err="1" smtClean="0"/>
              <a:t>rottentomatoes</a:t>
            </a:r>
            <a:r>
              <a:rPr lang="fr-FR" sz="2400" dirty="0" smtClean="0"/>
              <a:t>, </a:t>
            </a:r>
            <a:r>
              <a:rPr lang="fr-FR" sz="2400" dirty="0" err="1" smtClean="0"/>
              <a:t>BoxofficeMojo,Metacritic</a:t>
            </a:r>
            <a:r>
              <a:rPr lang="fr-FR" sz="2400" dirty="0" smtClean="0"/>
              <a:t> etc.</a:t>
            </a:r>
          </a:p>
          <a:p>
            <a:pPr>
              <a:buFont typeface="Wingdings" panose="05000000000000000000" pitchFamily="2" charset="2"/>
              <a:buChar char="ü"/>
            </a:pPr>
            <a:r>
              <a:rPr lang="fr-FR" sz="2400" dirty="0" smtClean="0"/>
              <a:t>Revenue data </a:t>
            </a:r>
            <a:r>
              <a:rPr lang="fr-FR" sz="2400" dirty="0" err="1" smtClean="0"/>
              <a:t>is</a:t>
            </a:r>
            <a:r>
              <a:rPr lang="fr-FR" sz="2400" dirty="0" smtClean="0"/>
              <a:t> </a:t>
            </a:r>
            <a:r>
              <a:rPr lang="fr-FR" sz="2400" dirty="0" err="1" smtClean="0"/>
              <a:t>collected</a:t>
            </a:r>
            <a:r>
              <a:rPr lang="fr-FR" sz="2400" dirty="0"/>
              <a:t> </a:t>
            </a:r>
            <a:r>
              <a:rPr lang="fr-FR" sz="2400" dirty="0" err="1" smtClean="0"/>
              <a:t>from</a:t>
            </a:r>
            <a:r>
              <a:rPr lang="fr-FR" sz="2400" dirty="0" smtClean="0"/>
              <a:t> IMDB Business page of </a:t>
            </a:r>
            <a:r>
              <a:rPr lang="fr-FR" sz="2400" dirty="0" err="1" smtClean="0"/>
              <a:t>each</a:t>
            </a:r>
            <a:r>
              <a:rPr lang="fr-FR" sz="2400" dirty="0" smtClean="0"/>
              <a:t> </a:t>
            </a:r>
            <a:r>
              <a:rPr lang="fr-FR" sz="2400" dirty="0" err="1" smtClean="0"/>
              <a:t>movie</a:t>
            </a:r>
            <a:r>
              <a:rPr lang="fr-FR" sz="2400" dirty="0" smtClean="0"/>
              <a:t>.</a:t>
            </a:r>
          </a:p>
          <a:p>
            <a:pPr>
              <a:buFont typeface="Wingdings" panose="05000000000000000000" pitchFamily="2" charset="2"/>
              <a:buChar char="ü"/>
            </a:pPr>
            <a:r>
              <a:rPr lang="fr-FR" sz="2400" dirty="0" smtClean="0"/>
              <a:t>All the revenue data </a:t>
            </a:r>
            <a:r>
              <a:rPr lang="fr-FR" sz="2400" dirty="0" err="1" smtClean="0"/>
              <a:t>is</a:t>
            </a:r>
            <a:r>
              <a:rPr lang="fr-FR" sz="2400" dirty="0" smtClean="0"/>
              <a:t> of USA </a:t>
            </a:r>
            <a:r>
              <a:rPr lang="fr-FR" sz="2400" dirty="0" err="1" smtClean="0"/>
              <a:t>region</a:t>
            </a:r>
            <a:r>
              <a:rPr lang="fr-FR" sz="2400" dirty="0" smtClean="0"/>
              <a:t> </a:t>
            </a:r>
            <a:r>
              <a:rPr lang="fr-FR" sz="2400" dirty="0" err="1" smtClean="0"/>
              <a:t>only</a:t>
            </a:r>
            <a:r>
              <a:rPr lang="fr-FR" sz="2400" dirty="0" smtClean="0"/>
              <a:t>.</a:t>
            </a:r>
          </a:p>
          <a:p>
            <a:pPr>
              <a:buFont typeface="Wingdings" panose="05000000000000000000" pitchFamily="2" charset="2"/>
              <a:buChar char="ü"/>
            </a:pPr>
            <a:r>
              <a:rPr lang="en-GB" sz="2400" dirty="0"/>
              <a:t>We collected the data for movies released </a:t>
            </a:r>
            <a:r>
              <a:rPr lang="en-GB" sz="2400" dirty="0" smtClean="0"/>
              <a:t>from year 2000 </a:t>
            </a:r>
            <a:r>
              <a:rPr lang="en-GB" sz="2400" dirty="0"/>
              <a:t>to 2015 only.</a:t>
            </a:r>
            <a:endParaRPr lang="fr-FR" sz="2400" dirty="0" smtClean="0"/>
          </a:p>
          <a:p>
            <a:pPr>
              <a:buFont typeface="Wingdings" panose="05000000000000000000" pitchFamily="2" charset="2"/>
              <a:buChar char="ü"/>
            </a:pPr>
            <a:endParaRPr lang="fr-FR" sz="2400" dirty="0" smtClean="0"/>
          </a:p>
          <a:p>
            <a:pPr marL="0" indent="0">
              <a:buNone/>
            </a:pPr>
            <a:endParaRPr lang="fr-FR" sz="2800" dirty="0" smtClean="0"/>
          </a:p>
          <a:p>
            <a:pPr marL="0" indent="0">
              <a:buNone/>
            </a:pPr>
            <a:endParaRPr lang="fr-FR" sz="28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540275"/>
            <a:ext cx="7776864" cy="2232248"/>
          </a:xfrm>
          <a:prstGeom prst="rect">
            <a:avLst/>
          </a:prstGeom>
        </p:spPr>
      </p:pic>
    </p:spTree>
    <p:extLst>
      <p:ext uri="{BB962C8B-B14F-4D97-AF65-F5344CB8AC3E}">
        <p14:creationId xmlns:p14="http://schemas.microsoft.com/office/powerpoint/2010/main" val="3735397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8828"/>
            <a:ext cx="8229600" cy="1143000"/>
          </a:xfrm>
        </p:spPr>
        <p:txBody>
          <a:bodyPr/>
          <a:lstStyle/>
          <a:p>
            <a:r>
              <a:rPr lang="fr-FR" dirty="0" smtClean="0">
                <a:solidFill>
                  <a:schemeClr val="bg1"/>
                </a:solidFill>
              </a:rPr>
              <a:t>IMDB</a:t>
            </a:r>
          </a:p>
        </p:txBody>
      </p:sp>
      <p:sp>
        <p:nvSpPr>
          <p:cNvPr id="4099" name="Espace réservé du contenu 2"/>
          <p:cNvSpPr>
            <a:spLocks noGrp="1"/>
          </p:cNvSpPr>
          <p:nvPr>
            <p:ph idx="1"/>
          </p:nvPr>
        </p:nvSpPr>
        <p:spPr>
          <a:xfrm>
            <a:off x="161764" y="2060848"/>
            <a:ext cx="8820472" cy="4958854"/>
          </a:xfrm>
        </p:spPr>
        <p:txBody>
          <a:bodyPr/>
          <a:lstStyle/>
          <a:p>
            <a:pPr>
              <a:buFont typeface="Wingdings" panose="05000000000000000000" pitchFamily="2" charset="2"/>
              <a:buChar char="ü"/>
            </a:pPr>
            <a:endParaRPr lang="fr-FR" sz="2400" dirty="0" smtClean="0"/>
          </a:p>
          <a:p>
            <a:pPr marL="0" indent="0">
              <a:buNone/>
            </a:pPr>
            <a:endParaRPr lang="fr-FR" sz="2800" dirty="0" smtClean="0"/>
          </a:p>
          <a:p>
            <a:pPr marL="0" indent="0">
              <a:buNone/>
            </a:pPr>
            <a:endParaRPr lang="fr-FR" sz="28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076941"/>
            <a:ext cx="6336704" cy="5751625"/>
          </a:xfrm>
          <a:prstGeom prst="rect">
            <a:avLst/>
          </a:prstGeom>
        </p:spPr>
      </p:pic>
    </p:spTree>
    <p:extLst>
      <p:ext uri="{BB962C8B-B14F-4D97-AF65-F5344CB8AC3E}">
        <p14:creationId xmlns:p14="http://schemas.microsoft.com/office/powerpoint/2010/main" val="40059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8828"/>
            <a:ext cx="8229600" cy="1143000"/>
          </a:xfrm>
        </p:spPr>
        <p:txBody>
          <a:bodyPr/>
          <a:lstStyle/>
          <a:p>
            <a:r>
              <a:rPr lang="fr-FR" dirty="0" smtClean="0">
                <a:solidFill>
                  <a:schemeClr val="bg1"/>
                </a:solidFill>
              </a:rPr>
              <a:t>ROTTEN TOMATOES</a:t>
            </a:r>
          </a:p>
        </p:txBody>
      </p:sp>
      <p:sp>
        <p:nvSpPr>
          <p:cNvPr id="4099" name="Espace réservé du contenu 2"/>
          <p:cNvSpPr>
            <a:spLocks noGrp="1"/>
          </p:cNvSpPr>
          <p:nvPr>
            <p:ph idx="1"/>
          </p:nvPr>
        </p:nvSpPr>
        <p:spPr>
          <a:xfrm>
            <a:off x="161764" y="2060848"/>
            <a:ext cx="8820472" cy="4958854"/>
          </a:xfrm>
        </p:spPr>
        <p:txBody>
          <a:bodyPr/>
          <a:lstStyle/>
          <a:p>
            <a:pPr>
              <a:buFont typeface="Wingdings" panose="05000000000000000000" pitchFamily="2" charset="2"/>
              <a:buChar char="ü"/>
            </a:pPr>
            <a:endParaRPr lang="fr-FR" sz="2400" dirty="0" smtClean="0"/>
          </a:p>
          <a:p>
            <a:pPr marL="0" indent="0">
              <a:buNone/>
            </a:pPr>
            <a:endParaRPr lang="fr-FR" sz="2800" dirty="0" smtClean="0"/>
          </a:p>
          <a:p>
            <a:pPr marL="0" indent="0">
              <a:buNone/>
            </a:pPr>
            <a:endParaRPr lang="fr-FR" sz="28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5" y="1628800"/>
            <a:ext cx="7789491" cy="4896543"/>
          </a:xfrm>
          <a:prstGeom prst="rect">
            <a:avLst/>
          </a:prstGeom>
        </p:spPr>
      </p:pic>
    </p:spTree>
    <p:extLst>
      <p:ext uri="{BB962C8B-B14F-4D97-AF65-F5344CB8AC3E}">
        <p14:creationId xmlns:p14="http://schemas.microsoft.com/office/powerpoint/2010/main" val="1084313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8828"/>
            <a:ext cx="8229600" cy="1143000"/>
          </a:xfrm>
        </p:spPr>
        <p:txBody>
          <a:bodyPr/>
          <a:lstStyle/>
          <a:p>
            <a:r>
              <a:rPr lang="fr-FR" dirty="0" smtClean="0">
                <a:solidFill>
                  <a:schemeClr val="bg1"/>
                </a:solidFill>
              </a:rPr>
              <a:t>IMDB Business Page</a:t>
            </a:r>
          </a:p>
        </p:txBody>
      </p:sp>
      <p:sp>
        <p:nvSpPr>
          <p:cNvPr id="4099" name="Espace réservé du contenu 2"/>
          <p:cNvSpPr>
            <a:spLocks noGrp="1"/>
          </p:cNvSpPr>
          <p:nvPr>
            <p:ph idx="1"/>
          </p:nvPr>
        </p:nvSpPr>
        <p:spPr>
          <a:xfrm>
            <a:off x="161764" y="2060848"/>
            <a:ext cx="8820472" cy="4958854"/>
          </a:xfrm>
        </p:spPr>
        <p:txBody>
          <a:bodyPr/>
          <a:lstStyle/>
          <a:p>
            <a:pPr>
              <a:buFont typeface="Wingdings" panose="05000000000000000000" pitchFamily="2" charset="2"/>
              <a:buChar char="ü"/>
            </a:pPr>
            <a:endParaRPr lang="fr-FR" sz="2400" dirty="0" smtClean="0"/>
          </a:p>
          <a:p>
            <a:pPr marL="0" indent="0">
              <a:buNone/>
            </a:pPr>
            <a:endParaRPr lang="fr-FR" sz="2800" dirty="0" smtClean="0"/>
          </a:p>
          <a:p>
            <a:pPr marL="0" indent="0">
              <a:buNone/>
            </a:pPr>
            <a:endParaRPr lang="fr-FR" sz="28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772816"/>
            <a:ext cx="7200800" cy="5025700"/>
          </a:xfrm>
          <a:prstGeom prst="rect">
            <a:avLst/>
          </a:prstGeom>
        </p:spPr>
      </p:pic>
    </p:spTree>
    <p:extLst>
      <p:ext uri="{BB962C8B-B14F-4D97-AF65-F5344CB8AC3E}">
        <p14:creationId xmlns:p14="http://schemas.microsoft.com/office/powerpoint/2010/main" val="3016313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771800" y="12879"/>
            <a:ext cx="6257925" cy="722997"/>
          </a:xfrm>
        </p:spPr>
        <p:txBody>
          <a:bodyPr/>
          <a:lstStyle/>
          <a:p>
            <a:pPr algn="l"/>
            <a:r>
              <a:rPr lang="fr-CA" dirty="0" smtClean="0"/>
              <a:t>Fields Information</a:t>
            </a:r>
            <a:endParaRPr lang="fr-FR" dirty="0" smtClean="0"/>
          </a:p>
        </p:txBody>
      </p:sp>
      <p:sp>
        <p:nvSpPr>
          <p:cNvPr id="3075" name="Espace réservé du contenu 2"/>
          <p:cNvSpPr>
            <a:spLocks noGrp="1"/>
          </p:cNvSpPr>
          <p:nvPr>
            <p:ph idx="1"/>
          </p:nvPr>
        </p:nvSpPr>
        <p:spPr>
          <a:xfrm>
            <a:off x="2771800" y="735876"/>
            <a:ext cx="6876256" cy="5515867"/>
          </a:xfrm>
        </p:spPr>
        <p:txBody>
          <a:bodyPr/>
          <a:lstStyle/>
          <a:p>
            <a:pPr marL="0" indent="0">
              <a:buNone/>
            </a:pPr>
            <a:r>
              <a:rPr lang="en-GB" sz="2200" dirty="0"/>
              <a:t>The </a:t>
            </a:r>
            <a:r>
              <a:rPr lang="en-GB" sz="2200" dirty="0" smtClean="0"/>
              <a:t>fields </a:t>
            </a:r>
            <a:r>
              <a:rPr lang="en-GB" sz="2200" dirty="0"/>
              <a:t>collected are :</a:t>
            </a:r>
          </a:p>
          <a:p>
            <a:pPr marL="0" indent="0">
              <a:buNone/>
            </a:pPr>
            <a:r>
              <a:rPr lang="en-GB" sz="2200" dirty="0"/>
              <a:t>1. Title of Movie</a:t>
            </a:r>
          </a:p>
          <a:p>
            <a:pPr marL="0" indent="0">
              <a:buNone/>
            </a:pPr>
            <a:r>
              <a:rPr lang="en-GB" sz="2200" dirty="0"/>
              <a:t>2. Genre (</a:t>
            </a:r>
            <a:r>
              <a:rPr lang="en-GB" sz="2200" dirty="0" err="1"/>
              <a:t>Action,Animation,Adventure,Horror,etc</a:t>
            </a:r>
            <a:r>
              <a:rPr lang="en-GB" sz="2200" dirty="0"/>
              <a:t>.)</a:t>
            </a:r>
          </a:p>
          <a:p>
            <a:pPr marL="0" indent="0">
              <a:buNone/>
            </a:pPr>
            <a:r>
              <a:rPr lang="en-GB" sz="2200" dirty="0"/>
              <a:t>3. Release Date</a:t>
            </a:r>
          </a:p>
          <a:p>
            <a:pPr marL="0" indent="0">
              <a:buNone/>
            </a:pPr>
            <a:r>
              <a:rPr lang="en-GB" sz="2200" dirty="0"/>
              <a:t>4. Budget of the movie</a:t>
            </a:r>
          </a:p>
          <a:p>
            <a:pPr marL="0" indent="0">
              <a:buNone/>
            </a:pPr>
            <a:r>
              <a:rPr lang="en-GB" sz="2200" dirty="0"/>
              <a:t>5. Opening Weekend revenue for </a:t>
            </a:r>
            <a:r>
              <a:rPr lang="en-GB" sz="2200" dirty="0" smtClean="0"/>
              <a:t>USA</a:t>
            </a:r>
            <a:endParaRPr lang="en-GB" sz="2200" dirty="0"/>
          </a:p>
          <a:p>
            <a:pPr marL="0" indent="0">
              <a:buNone/>
            </a:pPr>
            <a:r>
              <a:rPr lang="en-GB" sz="2200" dirty="0"/>
              <a:t>6. Number of Screens in opening weekend</a:t>
            </a:r>
          </a:p>
          <a:p>
            <a:pPr marL="0" indent="0">
              <a:buNone/>
            </a:pPr>
            <a:r>
              <a:rPr lang="en-GB" sz="2200" dirty="0"/>
              <a:t>7. Total runtime of the movie</a:t>
            </a:r>
          </a:p>
          <a:p>
            <a:pPr marL="0" indent="0">
              <a:buNone/>
            </a:pPr>
            <a:r>
              <a:rPr lang="en-GB" sz="2200" dirty="0"/>
              <a:t>8. MPAA </a:t>
            </a:r>
            <a:r>
              <a:rPr lang="en-GB" sz="2200" dirty="0" smtClean="0"/>
              <a:t>Film </a:t>
            </a:r>
            <a:r>
              <a:rPr lang="en-GB" sz="2200" dirty="0"/>
              <a:t>rating</a:t>
            </a:r>
          </a:p>
          <a:p>
            <a:pPr marL="0" indent="0">
              <a:buNone/>
            </a:pPr>
            <a:r>
              <a:rPr lang="en-GB" sz="2200" dirty="0"/>
              <a:t>9. Rotten Tomato Critic Rating</a:t>
            </a:r>
          </a:p>
          <a:p>
            <a:pPr marL="0" indent="0">
              <a:buNone/>
            </a:pPr>
            <a:r>
              <a:rPr lang="en-GB" sz="2200" dirty="0"/>
              <a:t>10. </a:t>
            </a:r>
            <a:r>
              <a:rPr lang="en-GB" sz="2200" dirty="0" err="1"/>
              <a:t>Userrating</a:t>
            </a:r>
            <a:r>
              <a:rPr lang="en-GB" sz="2200" dirty="0"/>
              <a:t> from Rotten Tomato</a:t>
            </a:r>
          </a:p>
          <a:p>
            <a:pPr marL="0" indent="0">
              <a:buNone/>
            </a:pPr>
            <a:r>
              <a:rPr lang="en-GB" sz="2200" dirty="0"/>
              <a:t>11. Gross Domestic Revenue for USA</a:t>
            </a:r>
          </a:p>
          <a:p>
            <a:pPr marL="0" indent="0">
              <a:buNone/>
            </a:pPr>
            <a:r>
              <a:rPr lang="en-GB" sz="2200" dirty="0"/>
              <a:t>12. </a:t>
            </a:r>
            <a:r>
              <a:rPr lang="en-GB" sz="2200" dirty="0" err="1"/>
              <a:t>MetaScore</a:t>
            </a:r>
            <a:r>
              <a:rPr lang="en-GB" sz="2200" dirty="0"/>
              <a:t> from </a:t>
            </a:r>
            <a:r>
              <a:rPr lang="en-GB" sz="2200" dirty="0" err="1"/>
              <a:t>Metacritic</a:t>
            </a:r>
            <a:endParaRPr lang="en-GB" sz="2200" dirty="0"/>
          </a:p>
          <a:p>
            <a:pPr marL="0" indent="0">
              <a:buNone/>
            </a:pPr>
            <a:r>
              <a:rPr lang="en-GB" sz="2200" dirty="0"/>
              <a:t>13. Popularity of the Movie</a:t>
            </a:r>
          </a:p>
          <a:p>
            <a:pPr marL="0" indent="0">
              <a:buNone/>
            </a:pPr>
            <a:r>
              <a:rPr lang="en-GB" sz="2200" dirty="0"/>
              <a:t>14. </a:t>
            </a:r>
            <a:r>
              <a:rPr lang="en-GB" sz="2200" dirty="0" smtClean="0"/>
              <a:t>IMDB User Rating</a:t>
            </a:r>
            <a:endParaRPr lang="fr-FR" sz="2200" dirty="0" smtClean="0"/>
          </a:p>
        </p:txBody>
      </p:sp>
    </p:spTree>
    <p:extLst>
      <p:ext uri="{BB962C8B-B14F-4D97-AF65-F5344CB8AC3E}">
        <p14:creationId xmlns:p14="http://schemas.microsoft.com/office/powerpoint/2010/main" val="3653112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TotalTime>
  <Words>952</Words>
  <Application>Microsoft Office PowerPoint</Application>
  <PresentationFormat>On-screen Show (4:3)</PresentationFormat>
  <Paragraphs>124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Georgia</vt:lpstr>
      <vt:lpstr>Wingdings</vt:lpstr>
      <vt:lpstr>Thème Office</vt:lpstr>
      <vt:lpstr>Movie Gross Revenue Estimation</vt:lpstr>
      <vt:lpstr>Team Members</vt:lpstr>
      <vt:lpstr>Problem Definition</vt:lpstr>
      <vt:lpstr>Motivation</vt:lpstr>
      <vt:lpstr>Data Set</vt:lpstr>
      <vt:lpstr>IMDB</vt:lpstr>
      <vt:lpstr>ROTTEN TOMATOES</vt:lpstr>
      <vt:lpstr>IMDB Business Page</vt:lpstr>
      <vt:lpstr>Fields Information</vt:lpstr>
      <vt:lpstr>Proposed Approach</vt:lpstr>
      <vt:lpstr>Data Cleaning</vt:lpstr>
      <vt:lpstr>Data Transformation</vt:lpstr>
      <vt:lpstr>Estimation Using Regression Models</vt:lpstr>
      <vt:lpstr>Genre Based Regression Analysis</vt:lpstr>
      <vt:lpstr>Genres</vt:lpstr>
      <vt:lpstr>Result</vt:lpstr>
      <vt:lpstr>Conclusion</vt:lpstr>
      <vt:lpstr>Technology Used:</vt:lpstr>
      <vt:lpstr>Things to do Post Mid-Sem: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abhishek_agrawal</dc:creator>
  <cp:lastModifiedBy>abhishek_agrawal</cp:lastModifiedBy>
  <cp:revision>29</cp:revision>
  <dcterms:created xsi:type="dcterms:W3CDTF">2016-09-19T06:22:32Z</dcterms:created>
  <dcterms:modified xsi:type="dcterms:W3CDTF">2016-09-19T16:59:53Z</dcterms:modified>
</cp:coreProperties>
</file>