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Arimo Bold" charset="1" panose="020B0704020202020204"/>
      <p:regular r:id="rId15"/>
    </p:embeddedFont>
    <p:embeddedFont>
      <p:font typeface="Arimo" charset="1" panose="020B06040202020202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https://gamma.app/?utm_source=made-with-gamma" TargetMode="External" Type="http://schemas.openxmlformats.org/officeDocument/2006/relationships/hyperlink"/><Relationship Id="rId5"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https://gamma.app/?utm_source=made-with-gamma" TargetMode="External" Type="http://schemas.openxmlformats.org/officeDocument/2006/relationships/hyperlink"/><Relationship Id="rId5"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preencoded.png"/>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52025">
                <a:alpha val="90196"/>
              </a:srgbClr>
            </a:solidFill>
          </p:spPr>
        </p:sp>
      </p:grpSp>
      <p:sp>
        <p:nvSpPr>
          <p:cNvPr name="Freeform 5" id="5" descr="preencoded.png">
            <a:hlinkClick r:id="rId4" tooltip="https://gamma.app/?utm_source=made-with-gamma"/>
          </p:cNvPr>
          <p:cNvSpPr/>
          <p:nvPr/>
        </p:nvSpPr>
        <p:spPr>
          <a:xfrm flipH="false" flipV="false" rot="0">
            <a:off x="16049019" y="9686925"/>
            <a:ext cx="2153256" cy="514350"/>
          </a:xfrm>
          <a:custGeom>
            <a:avLst/>
            <a:gdLst/>
            <a:ahLst/>
            <a:cxnLst/>
            <a:rect r="r" b="b" t="t" l="l"/>
            <a:pathLst>
              <a:path h="514350" w="2153256">
                <a:moveTo>
                  <a:pt x="0" y="0"/>
                </a:moveTo>
                <a:lnTo>
                  <a:pt x="2153256" y="0"/>
                </a:lnTo>
                <a:lnTo>
                  <a:pt x="2153256" y="514350"/>
                </a:lnTo>
                <a:lnTo>
                  <a:pt x="0" y="514350"/>
                </a:lnTo>
                <a:lnTo>
                  <a:pt x="0" y="0"/>
                </a:lnTo>
                <a:close/>
              </a:path>
            </a:pathLst>
          </a:custGeom>
          <a:blipFill>
            <a:blip r:embed="rId3"/>
            <a:stretch>
              <a:fillRect l="0" t="0" r="0" b="0"/>
            </a:stretch>
          </a:blipFill>
        </p:spPr>
      </p:sp>
      <p:sp>
        <p:nvSpPr>
          <p:cNvPr name="Freeform 6" id="6" descr="preencoded.png"/>
          <p:cNvSpPr/>
          <p:nvPr/>
        </p:nvSpPr>
        <p:spPr>
          <a:xfrm flipH="false" flipV="false" rot="0">
            <a:off x="13716000" y="0"/>
            <a:ext cx="4572000" cy="10287000"/>
          </a:xfrm>
          <a:custGeom>
            <a:avLst/>
            <a:gdLst/>
            <a:ahLst/>
            <a:cxnLst/>
            <a:rect r="r" b="b" t="t" l="l"/>
            <a:pathLst>
              <a:path h="10287000" w="4572000">
                <a:moveTo>
                  <a:pt x="0" y="0"/>
                </a:moveTo>
                <a:lnTo>
                  <a:pt x="4572000" y="0"/>
                </a:lnTo>
                <a:lnTo>
                  <a:pt x="4572000" y="10287000"/>
                </a:lnTo>
                <a:lnTo>
                  <a:pt x="0" y="10287000"/>
                </a:lnTo>
                <a:lnTo>
                  <a:pt x="0" y="0"/>
                </a:lnTo>
                <a:close/>
              </a:path>
            </a:pathLst>
          </a:custGeom>
          <a:blipFill>
            <a:blip r:embed="rId5"/>
            <a:stretch>
              <a:fillRect l="0" t="0" r="0" b="0"/>
            </a:stretch>
          </a:blipFill>
        </p:spPr>
      </p:sp>
      <p:grpSp>
        <p:nvGrpSpPr>
          <p:cNvPr name="Group 7" id="7"/>
          <p:cNvGrpSpPr/>
          <p:nvPr/>
        </p:nvGrpSpPr>
        <p:grpSpPr>
          <a:xfrm rot="0">
            <a:off x="992238" y="2956918"/>
            <a:ext cx="11731526" cy="1771947"/>
            <a:chOff x="0" y="0"/>
            <a:chExt cx="15642035" cy="2362597"/>
          </a:xfrm>
        </p:grpSpPr>
        <p:sp>
          <p:nvSpPr>
            <p:cNvPr name="Freeform 8" id="8"/>
            <p:cNvSpPr/>
            <p:nvPr/>
          </p:nvSpPr>
          <p:spPr>
            <a:xfrm flipH="false" flipV="false" rot="0">
              <a:off x="0" y="0"/>
              <a:ext cx="15642034" cy="2362597"/>
            </a:xfrm>
            <a:custGeom>
              <a:avLst/>
              <a:gdLst/>
              <a:ahLst/>
              <a:cxnLst/>
              <a:rect r="r" b="b" t="t" l="l"/>
              <a:pathLst>
                <a:path h="2362597" w="15642034">
                  <a:moveTo>
                    <a:pt x="0" y="0"/>
                  </a:moveTo>
                  <a:lnTo>
                    <a:pt x="15642034" y="0"/>
                  </a:lnTo>
                  <a:lnTo>
                    <a:pt x="15642034" y="2362597"/>
                  </a:lnTo>
                  <a:lnTo>
                    <a:pt x="0" y="2362597"/>
                  </a:lnTo>
                  <a:close/>
                </a:path>
              </a:pathLst>
            </a:custGeom>
            <a:solidFill>
              <a:srgbClr val="000000">
                <a:alpha val="0"/>
              </a:srgbClr>
            </a:solidFill>
          </p:spPr>
        </p:sp>
        <p:sp>
          <p:nvSpPr>
            <p:cNvPr name="TextBox 9" id="9"/>
            <p:cNvSpPr txBox="true"/>
            <p:nvPr/>
          </p:nvSpPr>
          <p:spPr>
            <a:xfrm>
              <a:off x="0" y="-57150"/>
              <a:ext cx="15642035" cy="2419747"/>
            </a:xfrm>
            <a:prstGeom prst="rect">
              <a:avLst/>
            </a:prstGeom>
          </p:spPr>
          <p:txBody>
            <a:bodyPr anchor="t" rtlCol="false" tIns="0" lIns="0" bIns="0" rIns="0"/>
            <a:lstStyle/>
            <a:p>
              <a:pPr algn="l">
                <a:lnSpc>
                  <a:spcPts val="6937"/>
                </a:lnSpc>
              </a:pPr>
              <a:r>
                <a:rPr lang="en-US" sz="5562" b="true">
                  <a:solidFill>
                    <a:srgbClr val="F0F4F1"/>
                  </a:solidFill>
                  <a:latin typeface="Arimo Bold"/>
                  <a:ea typeface="Arimo Bold"/>
                  <a:cs typeface="Arimo Bold"/>
                  <a:sym typeface="Arimo Bold"/>
                </a:rPr>
                <a:t>Vrinda Store: 2022 Sales Data Analysis</a:t>
              </a:r>
            </a:p>
          </p:txBody>
        </p:sp>
      </p:grpSp>
      <p:grpSp>
        <p:nvGrpSpPr>
          <p:cNvPr name="Group 10" id="10"/>
          <p:cNvGrpSpPr/>
          <p:nvPr/>
        </p:nvGrpSpPr>
        <p:grpSpPr>
          <a:xfrm rot="0">
            <a:off x="992236" y="5143500"/>
            <a:ext cx="11731526" cy="1360885"/>
            <a:chOff x="0" y="0"/>
            <a:chExt cx="15642035" cy="1814513"/>
          </a:xfrm>
        </p:grpSpPr>
        <p:sp>
          <p:nvSpPr>
            <p:cNvPr name="Freeform 11" id="11"/>
            <p:cNvSpPr/>
            <p:nvPr/>
          </p:nvSpPr>
          <p:spPr>
            <a:xfrm flipH="false" flipV="false" rot="0">
              <a:off x="0" y="0"/>
              <a:ext cx="15642034" cy="1814513"/>
            </a:xfrm>
            <a:custGeom>
              <a:avLst/>
              <a:gdLst/>
              <a:ahLst/>
              <a:cxnLst/>
              <a:rect r="r" b="b" t="t" l="l"/>
              <a:pathLst>
                <a:path h="1814513" w="15642034">
                  <a:moveTo>
                    <a:pt x="0" y="0"/>
                  </a:moveTo>
                  <a:lnTo>
                    <a:pt x="15642034" y="0"/>
                  </a:lnTo>
                  <a:lnTo>
                    <a:pt x="15642034" y="1814513"/>
                  </a:lnTo>
                  <a:lnTo>
                    <a:pt x="0" y="1814513"/>
                  </a:lnTo>
                  <a:close/>
                </a:path>
              </a:pathLst>
            </a:custGeom>
            <a:solidFill>
              <a:srgbClr val="000000">
                <a:alpha val="0"/>
              </a:srgbClr>
            </a:solidFill>
          </p:spPr>
        </p:sp>
        <p:sp>
          <p:nvSpPr>
            <p:cNvPr name="TextBox 12" id="12"/>
            <p:cNvSpPr txBox="true"/>
            <p:nvPr/>
          </p:nvSpPr>
          <p:spPr>
            <a:xfrm>
              <a:off x="0" y="-104775"/>
              <a:ext cx="15642035" cy="1919288"/>
            </a:xfrm>
            <a:prstGeom prst="rect">
              <a:avLst/>
            </a:prstGeom>
          </p:spPr>
          <p:txBody>
            <a:bodyPr anchor="t" rtlCol="false" tIns="0" lIns="0" bIns="0" rIns="0"/>
            <a:lstStyle/>
            <a:p>
              <a:pPr algn="l">
                <a:lnSpc>
                  <a:spcPts val="3562"/>
                </a:lnSpc>
              </a:pPr>
              <a:r>
                <a:rPr lang="en-US" sz="2187">
                  <a:solidFill>
                    <a:srgbClr val="D7E5D8"/>
                  </a:solidFill>
                  <a:latin typeface="Arimo"/>
                  <a:ea typeface="Arimo"/>
                  <a:cs typeface="Arimo"/>
                  <a:sym typeface="Arimo"/>
                </a:rPr>
                <a:t>This presentation analyzes Vrinda Store's 2022 sales data. Our objective is to understand purchasing behavior and identify key trends. We aim to optimize strategies for increased revenue in 2023. This data-driven approach will inform key business decisions.</a:t>
              </a:r>
            </a:p>
          </p:txBody>
        </p:sp>
      </p:grpSp>
      <p:grpSp>
        <p:nvGrpSpPr>
          <p:cNvPr name="Group 13" id="13"/>
          <p:cNvGrpSpPr/>
          <p:nvPr/>
        </p:nvGrpSpPr>
        <p:grpSpPr>
          <a:xfrm rot="0">
            <a:off x="992236" y="6833890"/>
            <a:ext cx="3926086" cy="496044"/>
            <a:chOff x="0" y="0"/>
            <a:chExt cx="5234782" cy="661392"/>
          </a:xfrm>
        </p:grpSpPr>
        <p:sp>
          <p:nvSpPr>
            <p:cNvPr name="Freeform 14" id="14"/>
            <p:cNvSpPr/>
            <p:nvPr/>
          </p:nvSpPr>
          <p:spPr>
            <a:xfrm flipH="false" flipV="false" rot="0">
              <a:off x="0" y="0"/>
              <a:ext cx="5234782" cy="661392"/>
            </a:xfrm>
            <a:custGeom>
              <a:avLst/>
              <a:gdLst/>
              <a:ahLst/>
              <a:cxnLst/>
              <a:rect r="r" b="b" t="t" l="l"/>
              <a:pathLst>
                <a:path h="661392" w="5234782">
                  <a:moveTo>
                    <a:pt x="0" y="0"/>
                  </a:moveTo>
                  <a:lnTo>
                    <a:pt x="5234782" y="0"/>
                  </a:lnTo>
                  <a:lnTo>
                    <a:pt x="5234782" y="661392"/>
                  </a:lnTo>
                  <a:lnTo>
                    <a:pt x="0" y="661392"/>
                  </a:lnTo>
                  <a:close/>
                </a:path>
              </a:pathLst>
            </a:custGeom>
            <a:solidFill>
              <a:srgbClr val="000000">
                <a:alpha val="0"/>
              </a:srgbClr>
            </a:solidFill>
          </p:spPr>
        </p:sp>
        <p:sp>
          <p:nvSpPr>
            <p:cNvPr name="TextBox 15" id="15"/>
            <p:cNvSpPr txBox="true"/>
            <p:nvPr/>
          </p:nvSpPr>
          <p:spPr>
            <a:xfrm>
              <a:off x="0" y="-76200"/>
              <a:ext cx="5234782" cy="737592"/>
            </a:xfrm>
            <a:prstGeom prst="rect">
              <a:avLst/>
            </a:prstGeom>
          </p:spPr>
          <p:txBody>
            <a:bodyPr anchor="t" rtlCol="false" tIns="0" lIns="0" bIns="0" rIns="0"/>
            <a:lstStyle/>
            <a:p>
              <a:pPr algn="l">
                <a:lnSpc>
                  <a:spcPts val="3874"/>
                </a:lnSpc>
              </a:pPr>
              <a:r>
                <a:rPr lang="en-US" sz="2750" b="true">
                  <a:solidFill>
                    <a:srgbClr val="D7E5D8"/>
                  </a:solidFill>
                  <a:latin typeface="Arimo Bold"/>
                  <a:ea typeface="Arimo Bold"/>
                  <a:cs typeface="Arimo Bold"/>
                  <a:sym typeface="Arimo Bold"/>
                </a:rPr>
                <a:t>by ABHISHEK AHER</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preencoded.png"/>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52025">
                <a:alpha val="90196"/>
              </a:srgbClr>
            </a:solidFill>
          </p:spPr>
        </p:sp>
      </p:grpSp>
      <p:grpSp>
        <p:nvGrpSpPr>
          <p:cNvPr name="Group 5" id="5"/>
          <p:cNvGrpSpPr/>
          <p:nvPr/>
        </p:nvGrpSpPr>
        <p:grpSpPr>
          <a:xfrm rot="0">
            <a:off x="992238" y="2561779"/>
            <a:ext cx="16303526" cy="1771947"/>
            <a:chOff x="0" y="0"/>
            <a:chExt cx="21738035" cy="2362597"/>
          </a:xfrm>
        </p:grpSpPr>
        <p:sp>
          <p:nvSpPr>
            <p:cNvPr name="Freeform 6" id="6"/>
            <p:cNvSpPr/>
            <p:nvPr/>
          </p:nvSpPr>
          <p:spPr>
            <a:xfrm flipH="false" flipV="false" rot="0">
              <a:off x="0" y="0"/>
              <a:ext cx="21738034" cy="2362597"/>
            </a:xfrm>
            <a:custGeom>
              <a:avLst/>
              <a:gdLst/>
              <a:ahLst/>
              <a:cxnLst/>
              <a:rect r="r" b="b" t="t" l="l"/>
              <a:pathLst>
                <a:path h="2362597" w="21738034">
                  <a:moveTo>
                    <a:pt x="0" y="0"/>
                  </a:moveTo>
                  <a:lnTo>
                    <a:pt x="21738034" y="0"/>
                  </a:lnTo>
                  <a:lnTo>
                    <a:pt x="21738034" y="2362597"/>
                  </a:lnTo>
                  <a:lnTo>
                    <a:pt x="0" y="2362597"/>
                  </a:lnTo>
                  <a:close/>
                </a:path>
              </a:pathLst>
            </a:custGeom>
            <a:solidFill>
              <a:srgbClr val="000000">
                <a:alpha val="0"/>
              </a:srgbClr>
            </a:solidFill>
          </p:spPr>
        </p:sp>
        <p:sp>
          <p:nvSpPr>
            <p:cNvPr name="TextBox 7" id="7"/>
            <p:cNvSpPr txBox="true"/>
            <p:nvPr/>
          </p:nvSpPr>
          <p:spPr>
            <a:xfrm>
              <a:off x="0" y="-57150"/>
              <a:ext cx="21738035" cy="2419747"/>
            </a:xfrm>
            <a:prstGeom prst="rect">
              <a:avLst/>
            </a:prstGeom>
          </p:spPr>
          <p:txBody>
            <a:bodyPr anchor="t" rtlCol="false" tIns="0" lIns="0" bIns="0" rIns="0"/>
            <a:lstStyle/>
            <a:p>
              <a:pPr algn="l">
                <a:lnSpc>
                  <a:spcPts val="6937"/>
                </a:lnSpc>
              </a:pPr>
              <a:r>
                <a:rPr lang="en-US" sz="5562" b="true">
                  <a:solidFill>
                    <a:srgbClr val="F0F4F1"/>
                  </a:solidFill>
                  <a:latin typeface="Arimo Bold"/>
                  <a:ea typeface="Arimo Bold"/>
                  <a:cs typeface="Arimo Bold"/>
                  <a:sym typeface="Arimo Bold"/>
                </a:rPr>
                <a:t>Data Preparation &amp; Methodology</a:t>
              </a:r>
            </a:p>
          </p:txBody>
        </p:sp>
      </p:grpSp>
      <p:sp>
        <p:nvSpPr>
          <p:cNvPr name="Freeform 8" id="8" descr="preencoded.png"/>
          <p:cNvSpPr/>
          <p:nvPr/>
        </p:nvSpPr>
        <p:spPr>
          <a:xfrm flipH="false" flipV="false" rot="0">
            <a:off x="992238" y="4758929"/>
            <a:ext cx="708720" cy="708720"/>
          </a:xfrm>
          <a:custGeom>
            <a:avLst/>
            <a:gdLst/>
            <a:ahLst/>
            <a:cxnLst/>
            <a:rect r="r" b="b" t="t" l="l"/>
            <a:pathLst>
              <a:path h="708720" w="708720">
                <a:moveTo>
                  <a:pt x="0" y="0"/>
                </a:moveTo>
                <a:lnTo>
                  <a:pt x="708719" y="0"/>
                </a:lnTo>
                <a:lnTo>
                  <a:pt x="708719" y="708720"/>
                </a:lnTo>
                <a:lnTo>
                  <a:pt x="0" y="708720"/>
                </a:lnTo>
                <a:lnTo>
                  <a:pt x="0" y="0"/>
                </a:lnTo>
                <a:close/>
              </a:path>
            </a:pathLst>
          </a:custGeom>
          <a:blipFill>
            <a:blip r:embed="rId3"/>
            <a:stretch>
              <a:fillRect l="0" t="0" r="0" b="0"/>
            </a:stretch>
          </a:blipFill>
        </p:spPr>
      </p:sp>
      <p:grpSp>
        <p:nvGrpSpPr>
          <p:cNvPr name="Group 9" id="9"/>
          <p:cNvGrpSpPr/>
          <p:nvPr/>
        </p:nvGrpSpPr>
        <p:grpSpPr>
          <a:xfrm rot="0">
            <a:off x="992238" y="5751165"/>
            <a:ext cx="4047976" cy="442912"/>
            <a:chOff x="0" y="0"/>
            <a:chExt cx="5397302" cy="590550"/>
          </a:xfrm>
        </p:grpSpPr>
        <p:sp>
          <p:nvSpPr>
            <p:cNvPr name="Freeform 10" id="10"/>
            <p:cNvSpPr/>
            <p:nvPr/>
          </p:nvSpPr>
          <p:spPr>
            <a:xfrm flipH="false" flipV="false" rot="0">
              <a:off x="0" y="0"/>
              <a:ext cx="5397302" cy="590550"/>
            </a:xfrm>
            <a:custGeom>
              <a:avLst/>
              <a:gdLst/>
              <a:ahLst/>
              <a:cxnLst/>
              <a:rect r="r" b="b" t="t" l="l"/>
              <a:pathLst>
                <a:path h="590550" w="5397302">
                  <a:moveTo>
                    <a:pt x="0" y="0"/>
                  </a:moveTo>
                  <a:lnTo>
                    <a:pt x="5397302" y="0"/>
                  </a:lnTo>
                  <a:lnTo>
                    <a:pt x="5397302" y="590550"/>
                  </a:lnTo>
                  <a:lnTo>
                    <a:pt x="0" y="590550"/>
                  </a:lnTo>
                  <a:close/>
                </a:path>
              </a:pathLst>
            </a:custGeom>
            <a:solidFill>
              <a:srgbClr val="000000">
                <a:alpha val="0"/>
              </a:srgbClr>
            </a:solidFill>
          </p:spPr>
        </p:sp>
        <p:sp>
          <p:nvSpPr>
            <p:cNvPr name="TextBox 11" id="11"/>
            <p:cNvSpPr txBox="true"/>
            <p:nvPr/>
          </p:nvSpPr>
          <p:spPr>
            <a:xfrm>
              <a:off x="0" y="-38100"/>
              <a:ext cx="5397302" cy="628650"/>
            </a:xfrm>
            <a:prstGeom prst="rect">
              <a:avLst/>
            </a:prstGeom>
          </p:spPr>
          <p:txBody>
            <a:bodyPr anchor="t" rtlCol="false" tIns="0" lIns="0" bIns="0" rIns="0"/>
            <a:lstStyle/>
            <a:p>
              <a:pPr algn="l">
                <a:lnSpc>
                  <a:spcPts val="3437"/>
                </a:lnSpc>
              </a:pPr>
              <a:r>
                <a:rPr lang="en-US" sz="2750" b="true">
                  <a:solidFill>
                    <a:srgbClr val="D7E5D8"/>
                  </a:solidFill>
                  <a:latin typeface="Arimo Bold"/>
                  <a:ea typeface="Arimo Bold"/>
                  <a:cs typeface="Arimo Bold"/>
                  <a:sym typeface="Arimo Bold"/>
                </a:rPr>
                <a:t>Data Cleaning</a:t>
              </a:r>
            </a:p>
          </p:txBody>
        </p:sp>
      </p:grpSp>
      <p:grpSp>
        <p:nvGrpSpPr>
          <p:cNvPr name="Group 12" id="12"/>
          <p:cNvGrpSpPr/>
          <p:nvPr/>
        </p:nvGrpSpPr>
        <p:grpSpPr>
          <a:xfrm rot="0">
            <a:off x="992238" y="6364189"/>
            <a:ext cx="5150941" cy="1360885"/>
            <a:chOff x="0" y="0"/>
            <a:chExt cx="6867922" cy="1814513"/>
          </a:xfrm>
        </p:grpSpPr>
        <p:sp>
          <p:nvSpPr>
            <p:cNvPr name="Freeform 13" id="13"/>
            <p:cNvSpPr/>
            <p:nvPr/>
          </p:nvSpPr>
          <p:spPr>
            <a:xfrm flipH="false" flipV="false" rot="0">
              <a:off x="0" y="0"/>
              <a:ext cx="6867922" cy="1814513"/>
            </a:xfrm>
            <a:custGeom>
              <a:avLst/>
              <a:gdLst/>
              <a:ahLst/>
              <a:cxnLst/>
              <a:rect r="r" b="b" t="t" l="l"/>
              <a:pathLst>
                <a:path h="1814513" w="6867922">
                  <a:moveTo>
                    <a:pt x="0" y="0"/>
                  </a:moveTo>
                  <a:lnTo>
                    <a:pt x="6867922" y="0"/>
                  </a:lnTo>
                  <a:lnTo>
                    <a:pt x="6867922" y="1814513"/>
                  </a:lnTo>
                  <a:lnTo>
                    <a:pt x="0" y="1814513"/>
                  </a:lnTo>
                  <a:close/>
                </a:path>
              </a:pathLst>
            </a:custGeom>
            <a:solidFill>
              <a:srgbClr val="000000">
                <a:alpha val="0"/>
              </a:srgbClr>
            </a:solidFill>
          </p:spPr>
        </p:sp>
        <p:sp>
          <p:nvSpPr>
            <p:cNvPr name="TextBox 14" id="14"/>
            <p:cNvSpPr txBox="true"/>
            <p:nvPr/>
          </p:nvSpPr>
          <p:spPr>
            <a:xfrm>
              <a:off x="0" y="-104775"/>
              <a:ext cx="6867922" cy="1919288"/>
            </a:xfrm>
            <a:prstGeom prst="rect">
              <a:avLst/>
            </a:prstGeom>
          </p:spPr>
          <p:txBody>
            <a:bodyPr anchor="t" rtlCol="false" tIns="0" lIns="0" bIns="0" rIns="0"/>
            <a:lstStyle/>
            <a:p>
              <a:pPr algn="l">
                <a:lnSpc>
                  <a:spcPts val="3562"/>
                </a:lnSpc>
              </a:pPr>
              <a:r>
                <a:rPr lang="en-US" sz="2187">
                  <a:solidFill>
                    <a:srgbClr val="D7E5D8"/>
                  </a:solidFill>
                  <a:latin typeface="Arimo"/>
                  <a:ea typeface="Arimo"/>
                  <a:cs typeface="Arimo"/>
                  <a:sym typeface="Arimo"/>
                </a:rPr>
                <a:t>Verified data for missing values and duplicates. Standardized data types and corrected anomalies.</a:t>
              </a:r>
            </a:p>
          </p:txBody>
        </p:sp>
      </p:grpSp>
      <p:sp>
        <p:nvSpPr>
          <p:cNvPr name="Freeform 15" id="15" descr="preencoded.png"/>
          <p:cNvSpPr/>
          <p:nvPr/>
        </p:nvSpPr>
        <p:spPr>
          <a:xfrm flipH="false" flipV="false" rot="0">
            <a:off x="6568380" y="4758929"/>
            <a:ext cx="708720" cy="708720"/>
          </a:xfrm>
          <a:custGeom>
            <a:avLst/>
            <a:gdLst/>
            <a:ahLst/>
            <a:cxnLst/>
            <a:rect r="r" b="b" t="t" l="l"/>
            <a:pathLst>
              <a:path h="708720" w="708720">
                <a:moveTo>
                  <a:pt x="0" y="0"/>
                </a:moveTo>
                <a:lnTo>
                  <a:pt x="708720" y="0"/>
                </a:lnTo>
                <a:lnTo>
                  <a:pt x="708720" y="708720"/>
                </a:lnTo>
                <a:lnTo>
                  <a:pt x="0" y="708720"/>
                </a:lnTo>
                <a:lnTo>
                  <a:pt x="0" y="0"/>
                </a:lnTo>
                <a:close/>
              </a:path>
            </a:pathLst>
          </a:custGeom>
          <a:blipFill>
            <a:blip r:embed="rId4"/>
            <a:stretch>
              <a:fillRect l="0" t="0" r="0" b="0"/>
            </a:stretch>
          </a:blipFill>
        </p:spPr>
      </p:sp>
      <p:grpSp>
        <p:nvGrpSpPr>
          <p:cNvPr name="Group 16" id="16"/>
          <p:cNvGrpSpPr/>
          <p:nvPr/>
        </p:nvGrpSpPr>
        <p:grpSpPr>
          <a:xfrm rot="0">
            <a:off x="6568380" y="5751165"/>
            <a:ext cx="3583335" cy="442912"/>
            <a:chOff x="0" y="0"/>
            <a:chExt cx="4777780" cy="590550"/>
          </a:xfrm>
        </p:grpSpPr>
        <p:sp>
          <p:nvSpPr>
            <p:cNvPr name="Freeform 17" id="17"/>
            <p:cNvSpPr/>
            <p:nvPr/>
          </p:nvSpPr>
          <p:spPr>
            <a:xfrm flipH="false" flipV="false" rot="0">
              <a:off x="0" y="0"/>
              <a:ext cx="4777780" cy="590550"/>
            </a:xfrm>
            <a:custGeom>
              <a:avLst/>
              <a:gdLst/>
              <a:ahLst/>
              <a:cxnLst/>
              <a:rect r="r" b="b" t="t" l="l"/>
              <a:pathLst>
                <a:path h="590550" w="4777780">
                  <a:moveTo>
                    <a:pt x="0" y="0"/>
                  </a:moveTo>
                  <a:lnTo>
                    <a:pt x="4777780" y="0"/>
                  </a:lnTo>
                  <a:lnTo>
                    <a:pt x="4777780" y="590550"/>
                  </a:lnTo>
                  <a:lnTo>
                    <a:pt x="0" y="590550"/>
                  </a:lnTo>
                  <a:close/>
                </a:path>
              </a:pathLst>
            </a:custGeom>
            <a:solidFill>
              <a:srgbClr val="000000">
                <a:alpha val="0"/>
              </a:srgbClr>
            </a:solidFill>
          </p:spPr>
        </p:sp>
        <p:sp>
          <p:nvSpPr>
            <p:cNvPr name="TextBox 18" id="18"/>
            <p:cNvSpPr txBox="true"/>
            <p:nvPr/>
          </p:nvSpPr>
          <p:spPr>
            <a:xfrm>
              <a:off x="0" y="-38100"/>
              <a:ext cx="4777780" cy="628650"/>
            </a:xfrm>
            <a:prstGeom prst="rect">
              <a:avLst/>
            </a:prstGeom>
          </p:spPr>
          <p:txBody>
            <a:bodyPr anchor="t" rtlCol="false" tIns="0" lIns="0" bIns="0" rIns="0"/>
            <a:lstStyle/>
            <a:p>
              <a:pPr algn="l">
                <a:lnSpc>
                  <a:spcPts val="3437"/>
                </a:lnSpc>
              </a:pPr>
              <a:r>
                <a:rPr lang="en-US" sz="2750" b="true">
                  <a:solidFill>
                    <a:srgbClr val="D7E5D8"/>
                  </a:solidFill>
                  <a:latin typeface="Arimo Bold"/>
                  <a:ea typeface="Arimo Bold"/>
                  <a:cs typeface="Arimo Bold"/>
                  <a:sym typeface="Arimo Bold"/>
                </a:rPr>
                <a:t>Visualization</a:t>
              </a:r>
            </a:p>
          </p:txBody>
        </p:sp>
      </p:grpSp>
      <p:grpSp>
        <p:nvGrpSpPr>
          <p:cNvPr name="Group 19" id="19"/>
          <p:cNvGrpSpPr/>
          <p:nvPr/>
        </p:nvGrpSpPr>
        <p:grpSpPr>
          <a:xfrm rot="0">
            <a:off x="6568380" y="6364189"/>
            <a:ext cx="5151090" cy="1360885"/>
            <a:chOff x="0" y="0"/>
            <a:chExt cx="6868120" cy="1814513"/>
          </a:xfrm>
        </p:grpSpPr>
        <p:sp>
          <p:nvSpPr>
            <p:cNvPr name="Freeform 20" id="20"/>
            <p:cNvSpPr/>
            <p:nvPr/>
          </p:nvSpPr>
          <p:spPr>
            <a:xfrm flipH="false" flipV="false" rot="0">
              <a:off x="0" y="0"/>
              <a:ext cx="6868120" cy="1814513"/>
            </a:xfrm>
            <a:custGeom>
              <a:avLst/>
              <a:gdLst/>
              <a:ahLst/>
              <a:cxnLst/>
              <a:rect r="r" b="b" t="t" l="l"/>
              <a:pathLst>
                <a:path h="1814513" w="6868120">
                  <a:moveTo>
                    <a:pt x="0" y="0"/>
                  </a:moveTo>
                  <a:lnTo>
                    <a:pt x="6868120" y="0"/>
                  </a:lnTo>
                  <a:lnTo>
                    <a:pt x="6868120" y="1814513"/>
                  </a:lnTo>
                  <a:lnTo>
                    <a:pt x="0" y="1814513"/>
                  </a:lnTo>
                  <a:close/>
                </a:path>
              </a:pathLst>
            </a:custGeom>
            <a:solidFill>
              <a:srgbClr val="000000">
                <a:alpha val="0"/>
              </a:srgbClr>
            </a:solidFill>
          </p:spPr>
        </p:sp>
        <p:sp>
          <p:nvSpPr>
            <p:cNvPr name="TextBox 21" id="21"/>
            <p:cNvSpPr txBox="true"/>
            <p:nvPr/>
          </p:nvSpPr>
          <p:spPr>
            <a:xfrm>
              <a:off x="0" y="-104775"/>
              <a:ext cx="6868120" cy="1919288"/>
            </a:xfrm>
            <a:prstGeom prst="rect">
              <a:avLst/>
            </a:prstGeom>
          </p:spPr>
          <p:txBody>
            <a:bodyPr anchor="t" rtlCol="false" tIns="0" lIns="0" bIns="0" rIns="0"/>
            <a:lstStyle/>
            <a:p>
              <a:pPr algn="l">
                <a:lnSpc>
                  <a:spcPts val="3562"/>
                </a:lnSpc>
              </a:pPr>
              <a:r>
                <a:rPr lang="en-US" sz="2187">
                  <a:solidFill>
                    <a:srgbClr val="D7E5D8"/>
                  </a:solidFill>
                  <a:latin typeface="Arimo"/>
                  <a:ea typeface="Arimo"/>
                  <a:cs typeface="Arimo"/>
                  <a:sym typeface="Arimo"/>
                </a:rPr>
                <a:t>Created pivot tables, bar charts, and pie charts. Integrated KPIs into an interactive Excel dashboard.</a:t>
              </a:r>
            </a:p>
          </p:txBody>
        </p:sp>
      </p:grpSp>
      <p:sp>
        <p:nvSpPr>
          <p:cNvPr name="Freeform 22" id="22" descr="preencoded.png"/>
          <p:cNvSpPr/>
          <p:nvPr/>
        </p:nvSpPr>
        <p:spPr>
          <a:xfrm flipH="false" flipV="false" rot="0">
            <a:off x="12144672" y="4758929"/>
            <a:ext cx="708720" cy="708720"/>
          </a:xfrm>
          <a:custGeom>
            <a:avLst/>
            <a:gdLst/>
            <a:ahLst/>
            <a:cxnLst/>
            <a:rect r="r" b="b" t="t" l="l"/>
            <a:pathLst>
              <a:path h="708720" w="708720">
                <a:moveTo>
                  <a:pt x="0" y="0"/>
                </a:moveTo>
                <a:lnTo>
                  <a:pt x="708721" y="0"/>
                </a:lnTo>
                <a:lnTo>
                  <a:pt x="708721" y="708720"/>
                </a:lnTo>
                <a:lnTo>
                  <a:pt x="0" y="708720"/>
                </a:lnTo>
                <a:lnTo>
                  <a:pt x="0" y="0"/>
                </a:lnTo>
                <a:close/>
              </a:path>
            </a:pathLst>
          </a:custGeom>
          <a:blipFill>
            <a:blip r:embed="rId5"/>
            <a:stretch>
              <a:fillRect l="0" t="0" r="0" b="0"/>
            </a:stretch>
          </a:blipFill>
        </p:spPr>
      </p:sp>
      <p:grpSp>
        <p:nvGrpSpPr>
          <p:cNvPr name="Group 23" id="23"/>
          <p:cNvGrpSpPr/>
          <p:nvPr/>
        </p:nvGrpSpPr>
        <p:grpSpPr>
          <a:xfrm rot="0">
            <a:off x="12144672" y="5751165"/>
            <a:ext cx="3544044" cy="442912"/>
            <a:chOff x="0" y="0"/>
            <a:chExt cx="4725392" cy="590550"/>
          </a:xfrm>
        </p:grpSpPr>
        <p:sp>
          <p:nvSpPr>
            <p:cNvPr name="Freeform 24" id="24"/>
            <p:cNvSpPr/>
            <p:nvPr/>
          </p:nvSpPr>
          <p:spPr>
            <a:xfrm flipH="false" flipV="false" rot="0">
              <a:off x="0" y="0"/>
              <a:ext cx="4725392" cy="590550"/>
            </a:xfrm>
            <a:custGeom>
              <a:avLst/>
              <a:gdLst/>
              <a:ahLst/>
              <a:cxnLst/>
              <a:rect r="r" b="b" t="t" l="l"/>
              <a:pathLst>
                <a:path h="590550" w="4725392">
                  <a:moveTo>
                    <a:pt x="0" y="0"/>
                  </a:moveTo>
                  <a:lnTo>
                    <a:pt x="4725392" y="0"/>
                  </a:lnTo>
                  <a:lnTo>
                    <a:pt x="4725392" y="590550"/>
                  </a:lnTo>
                  <a:lnTo>
                    <a:pt x="0" y="590550"/>
                  </a:lnTo>
                  <a:close/>
                </a:path>
              </a:pathLst>
            </a:custGeom>
            <a:solidFill>
              <a:srgbClr val="000000">
                <a:alpha val="0"/>
              </a:srgbClr>
            </a:solidFill>
          </p:spPr>
        </p:sp>
        <p:sp>
          <p:nvSpPr>
            <p:cNvPr name="TextBox 25" id="25"/>
            <p:cNvSpPr txBox="true"/>
            <p:nvPr/>
          </p:nvSpPr>
          <p:spPr>
            <a:xfrm>
              <a:off x="0" y="-38100"/>
              <a:ext cx="4725392" cy="628650"/>
            </a:xfrm>
            <a:prstGeom prst="rect">
              <a:avLst/>
            </a:prstGeom>
          </p:spPr>
          <p:txBody>
            <a:bodyPr anchor="t" rtlCol="false" tIns="0" lIns="0" bIns="0" rIns="0"/>
            <a:lstStyle/>
            <a:p>
              <a:pPr algn="l">
                <a:lnSpc>
                  <a:spcPts val="3437"/>
                </a:lnSpc>
              </a:pPr>
              <a:r>
                <a:rPr lang="en-US" sz="2750" b="true">
                  <a:solidFill>
                    <a:srgbClr val="D7E5D8"/>
                  </a:solidFill>
                  <a:latin typeface="Arimo Bold"/>
                  <a:ea typeface="Arimo Bold"/>
                  <a:cs typeface="Arimo Bold"/>
                  <a:sym typeface="Arimo Bold"/>
                </a:rPr>
                <a:t>Analysis</a:t>
              </a:r>
            </a:p>
          </p:txBody>
        </p:sp>
      </p:grpSp>
      <p:grpSp>
        <p:nvGrpSpPr>
          <p:cNvPr name="Group 26" id="26"/>
          <p:cNvGrpSpPr/>
          <p:nvPr/>
        </p:nvGrpSpPr>
        <p:grpSpPr>
          <a:xfrm rot="0">
            <a:off x="12144672" y="6364189"/>
            <a:ext cx="5150941" cy="1360885"/>
            <a:chOff x="0" y="0"/>
            <a:chExt cx="6867922" cy="1814513"/>
          </a:xfrm>
        </p:grpSpPr>
        <p:sp>
          <p:nvSpPr>
            <p:cNvPr name="Freeform 27" id="27"/>
            <p:cNvSpPr/>
            <p:nvPr/>
          </p:nvSpPr>
          <p:spPr>
            <a:xfrm flipH="false" flipV="false" rot="0">
              <a:off x="0" y="0"/>
              <a:ext cx="6867922" cy="1814513"/>
            </a:xfrm>
            <a:custGeom>
              <a:avLst/>
              <a:gdLst/>
              <a:ahLst/>
              <a:cxnLst/>
              <a:rect r="r" b="b" t="t" l="l"/>
              <a:pathLst>
                <a:path h="1814513" w="6867922">
                  <a:moveTo>
                    <a:pt x="0" y="0"/>
                  </a:moveTo>
                  <a:lnTo>
                    <a:pt x="6867922" y="0"/>
                  </a:lnTo>
                  <a:lnTo>
                    <a:pt x="6867922" y="1814513"/>
                  </a:lnTo>
                  <a:lnTo>
                    <a:pt x="0" y="1814513"/>
                  </a:lnTo>
                  <a:close/>
                </a:path>
              </a:pathLst>
            </a:custGeom>
            <a:solidFill>
              <a:srgbClr val="000000">
                <a:alpha val="0"/>
              </a:srgbClr>
            </a:solidFill>
          </p:spPr>
        </p:sp>
        <p:sp>
          <p:nvSpPr>
            <p:cNvPr name="TextBox 28" id="28"/>
            <p:cNvSpPr txBox="true"/>
            <p:nvPr/>
          </p:nvSpPr>
          <p:spPr>
            <a:xfrm>
              <a:off x="0" y="-104775"/>
              <a:ext cx="6867922" cy="1919288"/>
            </a:xfrm>
            <a:prstGeom prst="rect">
              <a:avLst/>
            </a:prstGeom>
          </p:spPr>
          <p:txBody>
            <a:bodyPr anchor="t" rtlCol="false" tIns="0" lIns="0" bIns="0" rIns="0"/>
            <a:lstStyle/>
            <a:p>
              <a:pPr algn="l">
                <a:lnSpc>
                  <a:spcPts val="3562"/>
                </a:lnSpc>
              </a:pPr>
              <a:r>
                <a:rPr lang="en-US" sz="2187">
                  <a:solidFill>
                    <a:srgbClr val="D7E5D8"/>
                  </a:solidFill>
                  <a:latin typeface="Arimo"/>
                  <a:ea typeface="Arimo"/>
                  <a:cs typeface="Arimo"/>
                  <a:sym typeface="Arimo"/>
                </a:rPr>
                <a:t>Identified key sales trends and purchasing patterns. Focused on actionable insights.</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preencoded.png"/>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52025">
                <a:alpha val="90196"/>
              </a:srgbClr>
            </a:solidFill>
          </p:spPr>
        </p:sp>
      </p:grpSp>
      <p:grpSp>
        <p:nvGrpSpPr>
          <p:cNvPr name="Group 5" id="5"/>
          <p:cNvGrpSpPr/>
          <p:nvPr/>
        </p:nvGrpSpPr>
        <p:grpSpPr>
          <a:xfrm rot="0">
            <a:off x="992238" y="3401765"/>
            <a:ext cx="15300572" cy="885974"/>
            <a:chOff x="0" y="0"/>
            <a:chExt cx="20400763" cy="1181298"/>
          </a:xfrm>
        </p:grpSpPr>
        <p:sp>
          <p:nvSpPr>
            <p:cNvPr name="Freeform 6" id="6"/>
            <p:cNvSpPr/>
            <p:nvPr/>
          </p:nvSpPr>
          <p:spPr>
            <a:xfrm flipH="false" flipV="false" rot="0">
              <a:off x="0" y="0"/>
              <a:ext cx="20400764" cy="1181298"/>
            </a:xfrm>
            <a:custGeom>
              <a:avLst/>
              <a:gdLst/>
              <a:ahLst/>
              <a:cxnLst/>
              <a:rect r="r" b="b" t="t" l="l"/>
              <a:pathLst>
                <a:path h="1181298" w="20400764">
                  <a:moveTo>
                    <a:pt x="0" y="0"/>
                  </a:moveTo>
                  <a:lnTo>
                    <a:pt x="20400764" y="0"/>
                  </a:lnTo>
                  <a:lnTo>
                    <a:pt x="20400764" y="1181298"/>
                  </a:lnTo>
                  <a:lnTo>
                    <a:pt x="0" y="1181298"/>
                  </a:lnTo>
                  <a:close/>
                </a:path>
              </a:pathLst>
            </a:custGeom>
            <a:solidFill>
              <a:srgbClr val="000000">
                <a:alpha val="0"/>
              </a:srgbClr>
            </a:solidFill>
          </p:spPr>
        </p:sp>
        <p:sp>
          <p:nvSpPr>
            <p:cNvPr name="TextBox 7" id="7"/>
            <p:cNvSpPr txBox="true"/>
            <p:nvPr/>
          </p:nvSpPr>
          <p:spPr>
            <a:xfrm>
              <a:off x="0" y="-57150"/>
              <a:ext cx="20400763" cy="1238448"/>
            </a:xfrm>
            <a:prstGeom prst="rect">
              <a:avLst/>
            </a:prstGeom>
          </p:spPr>
          <p:txBody>
            <a:bodyPr anchor="t" rtlCol="false" tIns="0" lIns="0" bIns="0" rIns="0"/>
            <a:lstStyle/>
            <a:p>
              <a:pPr algn="l">
                <a:lnSpc>
                  <a:spcPts val="6937"/>
                </a:lnSpc>
              </a:pPr>
              <a:r>
                <a:rPr lang="en-US" sz="5562" b="true">
                  <a:solidFill>
                    <a:srgbClr val="F0F4F1"/>
                  </a:solidFill>
                  <a:latin typeface="Arimo Bold"/>
                  <a:ea typeface="Arimo Bold"/>
                  <a:cs typeface="Arimo Bold"/>
                  <a:sym typeface="Arimo Bold"/>
                </a:rPr>
                <a:t>Sales &amp; Orders: Key Insights</a:t>
              </a:r>
            </a:p>
          </p:txBody>
        </p:sp>
      </p:grpSp>
      <p:grpSp>
        <p:nvGrpSpPr>
          <p:cNvPr name="Group 8" id="8"/>
          <p:cNvGrpSpPr/>
          <p:nvPr/>
        </p:nvGrpSpPr>
        <p:grpSpPr>
          <a:xfrm rot="0">
            <a:off x="992238" y="4996458"/>
            <a:ext cx="3544044" cy="442912"/>
            <a:chOff x="0" y="0"/>
            <a:chExt cx="4725392" cy="590550"/>
          </a:xfrm>
        </p:grpSpPr>
        <p:sp>
          <p:nvSpPr>
            <p:cNvPr name="Freeform 9" id="9"/>
            <p:cNvSpPr/>
            <p:nvPr/>
          </p:nvSpPr>
          <p:spPr>
            <a:xfrm flipH="false" flipV="false" rot="0">
              <a:off x="0" y="0"/>
              <a:ext cx="4725392" cy="590550"/>
            </a:xfrm>
            <a:custGeom>
              <a:avLst/>
              <a:gdLst/>
              <a:ahLst/>
              <a:cxnLst/>
              <a:rect r="r" b="b" t="t" l="l"/>
              <a:pathLst>
                <a:path h="590550" w="4725392">
                  <a:moveTo>
                    <a:pt x="0" y="0"/>
                  </a:moveTo>
                  <a:lnTo>
                    <a:pt x="4725392" y="0"/>
                  </a:lnTo>
                  <a:lnTo>
                    <a:pt x="4725392" y="590550"/>
                  </a:lnTo>
                  <a:lnTo>
                    <a:pt x="0" y="590550"/>
                  </a:lnTo>
                  <a:close/>
                </a:path>
              </a:pathLst>
            </a:custGeom>
            <a:solidFill>
              <a:srgbClr val="000000">
                <a:alpha val="0"/>
              </a:srgbClr>
            </a:solidFill>
          </p:spPr>
        </p:sp>
        <p:sp>
          <p:nvSpPr>
            <p:cNvPr name="TextBox 10" id="10"/>
            <p:cNvSpPr txBox="true"/>
            <p:nvPr/>
          </p:nvSpPr>
          <p:spPr>
            <a:xfrm>
              <a:off x="0" y="-38100"/>
              <a:ext cx="4725392" cy="628650"/>
            </a:xfrm>
            <a:prstGeom prst="rect">
              <a:avLst/>
            </a:prstGeom>
          </p:spPr>
          <p:txBody>
            <a:bodyPr anchor="t" rtlCol="false" tIns="0" lIns="0" bIns="0" rIns="0"/>
            <a:lstStyle/>
            <a:p>
              <a:pPr algn="l">
                <a:lnSpc>
                  <a:spcPts val="3437"/>
                </a:lnSpc>
              </a:pPr>
              <a:r>
                <a:rPr lang="en-US" sz="2750" b="true">
                  <a:solidFill>
                    <a:srgbClr val="F0F4F1"/>
                  </a:solidFill>
                  <a:latin typeface="Arimo Bold"/>
                  <a:ea typeface="Arimo Bold"/>
                  <a:cs typeface="Arimo Bold"/>
                  <a:sym typeface="Arimo Bold"/>
                </a:rPr>
                <a:t>Peak Sales</a:t>
              </a:r>
            </a:p>
          </p:txBody>
        </p:sp>
      </p:grpSp>
      <p:grpSp>
        <p:nvGrpSpPr>
          <p:cNvPr name="Group 11" id="11"/>
          <p:cNvGrpSpPr/>
          <p:nvPr/>
        </p:nvGrpSpPr>
        <p:grpSpPr>
          <a:xfrm rot="0">
            <a:off x="992238" y="5722888"/>
            <a:ext cx="7805886" cy="907256"/>
            <a:chOff x="0" y="0"/>
            <a:chExt cx="10407848" cy="1209675"/>
          </a:xfrm>
        </p:grpSpPr>
        <p:sp>
          <p:nvSpPr>
            <p:cNvPr name="Freeform 12" id="12"/>
            <p:cNvSpPr/>
            <p:nvPr/>
          </p:nvSpPr>
          <p:spPr>
            <a:xfrm flipH="false" flipV="false" rot="0">
              <a:off x="0" y="0"/>
              <a:ext cx="10407848" cy="1209675"/>
            </a:xfrm>
            <a:custGeom>
              <a:avLst/>
              <a:gdLst/>
              <a:ahLst/>
              <a:cxnLst/>
              <a:rect r="r" b="b" t="t" l="l"/>
              <a:pathLst>
                <a:path h="1209675" w="10407848">
                  <a:moveTo>
                    <a:pt x="0" y="0"/>
                  </a:moveTo>
                  <a:lnTo>
                    <a:pt x="10407848" y="0"/>
                  </a:lnTo>
                  <a:lnTo>
                    <a:pt x="10407848" y="1209675"/>
                  </a:lnTo>
                  <a:lnTo>
                    <a:pt x="0" y="1209675"/>
                  </a:lnTo>
                  <a:close/>
                </a:path>
              </a:pathLst>
            </a:custGeom>
            <a:solidFill>
              <a:srgbClr val="000000">
                <a:alpha val="0"/>
              </a:srgbClr>
            </a:solidFill>
          </p:spPr>
        </p:sp>
        <p:sp>
          <p:nvSpPr>
            <p:cNvPr name="TextBox 13" id="13"/>
            <p:cNvSpPr txBox="true"/>
            <p:nvPr/>
          </p:nvSpPr>
          <p:spPr>
            <a:xfrm>
              <a:off x="0" y="-104775"/>
              <a:ext cx="10407848" cy="1314450"/>
            </a:xfrm>
            <a:prstGeom prst="rect">
              <a:avLst/>
            </a:prstGeom>
          </p:spPr>
          <p:txBody>
            <a:bodyPr anchor="t" rtlCol="false" tIns="0" lIns="0" bIns="0" rIns="0"/>
            <a:lstStyle/>
            <a:p>
              <a:pPr algn="l">
                <a:lnSpc>
                  <a:spcPts val="3562"/>
                </a:lnSpc>
              </a:pPr>
              <a:r>
                <a:rPr lang="en-US" sz="2187">
                  <a:solidFill>
                    <a:srgbClr val="D7E5D8"/>
                  </a:solidFill>
                  <a:latin typeface="Arimo"/>
                  <a:ea typeface="Arimo"/>
                  <a:cs typeface="Arimo"/>
                  <a:sym typeface="Arimo"/>
                </a:rPr>
                <a:t>Observed in December. This indicates strong year-end shopping trends.</a:t>
              </a:r>
            </a:p>
          </p:txBody>
        </p:sp>
      </p:grpSp>
      <p:grpSp>
        <p:nvGrpSpPr>
          <p:cNvPr name="Group 14" id="14"/>
          <p:cNvGrpSpPr/>
          <p:nvPr/>
        </p:nvGrpSpPr>
        <p:grpSpPr>
          <a:xfrm rot="0">
            <a:off x="9499401" y="4996458"/>
            <a:ext cx="3568005" cy="442912"/>
            <a:chOff x="0" y="0"/>
            <a:chExt cx="4757340" cy="590550"/>
          </a:xfrm>
        </p:grpSpPr>
        <p:sp>
          <p:nvSpPr>
            <p:cNvPr name="Freeform 15" id="15"/>
            <p:cNvSpPr/>
            <p:nvPr/>
          </p:nvSpPr>
          <p:spPr>
            <a:xfrm flipH="false" flipV="false" rot="0">
              <a:off x="0" y="0"/>
              <a:ext cx="4757340" cy="590550"/>
            </a:xfrm>
            <a:custGeom>
              <a:avLst/>
              <a:gdLst/>
              <a:ahLst/>
              <a:cxnLst/>
              <a:rect r="r" b="b" t="t" l="l"/>
              <a:pathLst>
                <a:path h="590550" w="4757340">
                  <a:moveTo>
                    <a:pt x="0" y="0"/>
                  </a:moveTo>
                  <a:lnTo>
                    <a:pt x="4757340" y="0"/>
                  </a:lnTo>
                  <a:lnTo>
                    <a:pt x="4757340" y="590550"/>
                  </a:lnTo>
                  <a:lnTo>
                    <a:pt x="0" y="590550"/>
                  </a:lnTo>
                  <a:close/>
                </a:path>
              </a:pathLst>
            </a:custGeom>
            <a:solidFill>
              <a:srgbClr val="000000">
                <a:alpha val="0"/>
              </a:srgbClr>
            </a:solidFill>
          </p:spPr>
        </p:sp>
        <p:sp>
          <p:nvSpPr>
            <p:cNvPr name="TextBox 16" id="16"/>
            <p:cNvSpPr txBox="true"/>
            <p:nvPr/>
          </p:nvSpPr>
          <p:spPr>
            <a:xfrm>
              <a:off x="0" y="-38100"/>
              <a:ext cx="4757340" cy="628650"/>
            </a:xfrm>
            <a:prstGeom prst="rect">
              <a:avLst/>
            </a:prstGeom>
          </p:spPr>
          <p:txBody>
            <a:bodyPr anchor="t" rtlCol="false" tIns="0" lIns="0" bIns="0" rIns="0"/>
            <a:lstStyle/>
            <a:p>
              <a:pPr algn="l">
                <a:lnSpc>
                  <a:spcPts val="3437"/>
                </a:lnSpc>
              </a:pPr>
              <a:r>
                <a:rPr lang="en-US" sz="2750" b="true">
                  <a:solidFill>
                    <a:srgbClr val="F0F4F1"/>
                  </a:solidFill>
                  <a:latin typeface="Arimo Bold"/>
                  <a:ea typeface="Arimo Bold"/>
                  <a:cs typeface="Arimo Bold"/>
                  <a:sym typeface="Arimo Bold"/>
                </a:rPr>
                <a:t>Order Status</a:t>
              </a:r>
            </a:p>
          </p:txBody>
        </p:sp>
      </p:grpSp>
      <p:grpSp>
        <p:nvGrpSpPr>
          <p:cNvPr name="Group 17" id="17"/>
          <p:cNvGrpSpPr/>
          <p:nvPr/>
        </p:nvGrpSpPr>
        <p:grpSpPr>
          <a:xfrm rot="0">
            <a:off x="9499401" y="5722888"/>
            <a:ext cx="7805886" cy="907256"/>
            <a:chOff x="0" y="0"/>
            <a:chExt cx="10407848" cy="1209675"/>
          </a:xfrm>
        </p:grpSpPr>
        <p:sp>
          <p:nvSpPr>
            <p:cNvPr name="Freeform 18" id="18"/>
            <p:cNvSpPr/>
            <p:nvPr/>
          </p:nvSpPr>
          <p:spPr>
            <a:xfrm flipH="false" flipV="false" rot="0">
              <a:off x="0" y="0"/>
              <a:ext cx="10407848" cy="1209675"/>
            </a:xfrm>
            <a:custGeom>
              <a:avLst/>
              <a:gdLst/>
              <a:ahLst/>
              <a:cxnLst/>
              <a:rect r="r" b="b" t="t" l="l"/>
              <a:pathLst>
                <a:path h="1209675" w="10407848">
                  <a:moveTo>
                    <a:pt x="0" y="0"/>
                  </a:moveTo>
                  <a:lnTo>
                    <a:pt x="10407848" y="0"/>
                  </a:lnTo>
                  <a:lnTo>
                    <a:pt x="10407848" y="1209675"/>
                  </a:lnTo>
                  <a:lnTo>
                    <a:pt x="0" y="1209675"/>
                  </a:lnTo>
                  <a:close/>
                </a:path>
              </a:pathLst>
            </a:custGeom>
            <a:solidFill>
              <a:srgbClr val="000000">
                <a:alpha val="0"/>
              </a:srgbClr>
            </a:solidFill>
          </p:spPr>
        </p:sp>
        <p:sp>
          <p:nvSpPr>
            <p:cNvPr name="TextBox 19" id="19"/>
            <p:cNvSpPr txBox="true"/>
            <p:nvPr/>
          </p:nvSpPr>
          <p:spPr>
            <a:xfrm>
              <a:off x="0" y="-104775"/>
              <a:ext cx="10407848" cy="1314450"/>
            </a:xfrm>
            <a:prstGeom prst="rect">
              <a:avLst/>
            </a:prstGeom>
          </p:spPr>
          <p:txBody>
            <a:bodyPr anchor="t" rtlCol="false" tIns="0" lIns="0" bIns="0" rIns="0"/>
            <a:lstStyle/>
            <a:p>
              <a:pPr algn="l">
                <a:lnSpc>
                  <a:spcPts val="3562"/>
                </a:lnSpc>
              </a:pPr>
              <a:r>
                <a:rPr lang="en-US" sz="2187">
                  <a:solidFill>
                    <a:srgbClr val="D7E5D8"/>
                  </a:solidFill>
                  <a:latin typeface="Arimo"/>
                  <a:ea typeface="Arimo"/>
                  <a:cs typeface="Arimo"/>
                  <a:sym typeface="Arimo"/>
                </a:rPr>
                <a:t>A significant percentage of orders were returned. This suggests potential issues.</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preencoded.png"/>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52025">
                <a:alpha val="90196"/>
              </a:srgbClr>
            </a:solidFill>
          </p:spPr>
        </p:sp>
      </p:grpSp>
      <p:sp>
        <p:nvSpPr>
          <p:cNvPr name="Freeform 5" id="5" descr="preencoded.png"/>
          <p:cNvSpPr/>
          <p:nvPr/>
        </p:nvSpPr>
        <p:spPr>
          <a:xfrm flipH="false" flipV="false" rot="0">
            <a:off x="0" y="0"/>
            <a:ext cx="6858000" cy="10287000"/>
          </a:xfrm>
          <a:custGeom>
            <a:avLst/>
            <a:gdLst/>
            <a:ahLst/>
            <a:cxnLst/>
            <a:rect r="r" b="b" t="t" l="l"/>
            <a:pathLst>
              <a:path h="10287000" w="6858000">
                <a:moveTo>
                  <a:pt x="0" y="0"/>
                </a:moveTo>
                <a:lnTo>
                  <a:pt x="6858000" y="0"/>
                </a:lnTo>
                <a:lnTo>
                  <a:pt x="6858000" y="10287000"/>
                </a:lnTo>
                <a:lnTo>
                  <a:pt x="0" y="10287000"/>
                </a:lnTo>
                <a:lnTo>
                  <a:pt x="0" y="0"/>
                </a:lnTo>
                <a:close/>
              </a:path>
            </a:pathLst>
          </a:custGeom>
          <a:blipFill>
            <a:blip r:embed="rId3"/>
            <a:stretch>
              <a:fillRect l="0" t="0" r="0" b="0"/>
            </a:stretch>
          </a:blipFill>
        </p:spPr>
      </p:sp>
      <p:grpSp>
        <p:nvGrpSpPr>
          <p:cNvPr name="Group 6" id="6"/>
          <p:cNvGrpSpPr/>
          <p:nvPr/>
        </p:nvGrpSpPr>
        <p:grpSpPr>
          <a:xfrm rot="0">
            <a:off x="7850237" y="1847701"/>
            <a:ext cx="9445526" cy="2657921"/>
            <a:chOff x="0" y="0"/>
            <a:chExt cx="12594035" cy="3543895"/>
          </a:xfrm>
        </p:grpSpPr>
        <p:sp>
          <p:nvSpPr>
            <p:cNvPr name="Freeform 7" id="7"/>
            <p:cNvSpPr/>
            <p:nvPr/>
          </p:nvSpPr>
          <p:spPr>
            <a:xfrm flipH="false" flipV="false" rot="0">
              <a:off x="0" y="0"/>
              <a:ext cx="12594035" cy="3543895"/>
            </a:xfrm>
            <a:custGeom>
              <a:avLst/>
              <a:gdLst/>
              <a:ahLst/>
              <a:cxnLst/>
              <a:rect r="r" b="b" t="t" l="l"/>
              <a:pathLst>
                <a:path h="3543895" w="12594035">
                  <a:moveTo>
                    <a:pt x="0" y="0"/>
                  </a:moveTo>
                  <a:lnTo>
                    <a:pt x="12594035" y="0"/>
                  </a:lnTo>
                  <a:lnTo>
                    <a:pt x="12594035" y="3543895"/>
                  </a:lnTo>
                  <a:lnTo>
                    <a:pt x="0" y="3543895"/>
                  </a:lnTo>
                  <a:close/>
                </a:path>
              </a:pathLst>
            </a:custGeom>
            <a:solidFill>
              <a:srgbClr val="000000">
                <a:alpha val="0"/>
              </a:srgbClr>
            </a:solidFill>
          </p:spPr>
        </p:sp>
        <p:sp>
          <p:nvSpPr>
            <p:cNvPr name="TextBox 8" id="8"/>
            <p:cNvSpPr txBox="true"/>
            <p:nvPr/>
          </p:nvSpPr>
          <p:spPr>
            <a:xfrm>
              <a:off x="0" y="-57150"/>
              <a:ext cx="12594035" cy="3601045"/>
            </a:xfrm>
            <a:prstGeom prst="rect">
              <a:avLst/>
            </a:prstGeom>
          </p:spPr>
          <p:txBody>
            <a:bodyPr anchor="t" rtlCol="false" tIns="0" lIns="0" bIns="0" rIns="0"/>
            <a:lstStyle/>
            <a:p>
              <a:pPr algn="l">
                <a:lnSpc>
                  <a:spcPts val="6937"/>
                </a:lnSpc>
              </a:pPr>
              <a:r>
                <a:rPr lang="en-US" sz="5562" b="true">
                  <a:solidFill>
                    <a:srgbClr val="F0F4F1"/>
                  </a:solidFill>
                  <a:latin typeface="Arimo Bold"/>
                  <a:ea typeface="Arimo Bold"/>
                  <a:cs typeface="Arimo Bold"/>
                  <a:sym typeface="Arimo Bold"/>
                </a:rPr>
                <a:t>Customer Demographics &amp; Behavior</a:t>
              </a:r>
            </a:p>
          </p:txBody>
        </p:sp>
      </p:grpSp>
      <p:grpSp>
        <p:nvGrpSpPr>
          <p:cNvPr name="Group 9" id="9"/>
          <p:cNvGrpSpPr/>
          <p:nvPr/>
        </p:nvGrpSpPr>
        <p:grpSpPr>
          <a:xfrm rot="0">
            <a:off x="7845475" y="5245001"/>
            <a:ext cx="647402" cy="647403"/>
            <a:chOff x="0" y="0"/>
            <a:chExt cx="863203" cy="863203"/>
          </a:xfrm>
        </p:grpSpPr>
        <p:sp>
          <p:nvSpPr>
            <p:cNvPr name="Freeform 10" id="10"/>
            <p:cNvSpPr/>
            <p:nvPr/>
          </p:nvSpPr>
          <p:spPr>
            <a:xfrm flipH="false" flipV="false" rot="0">
              <a:off x="6350" y="6350"/>
              <a:ext cx="850519" cy="850519"/>
            </a:xfrm>
            <a:custGeom>
              <a:avLst/>
              <a:gdLst/>
              <a:ahLst/>
              <a:cxnLst/>
              <a:rect r="r" b="b" t="t" l="l"/>
              <a:pathLst>
                <a:path h="850519" w="850519">
                  <a:moveTo>
                    <a:pt x="0" y="158750"/>
                  </a:moveTo>
                  <a:cubicBezTo>
                    <a:pt x="0" y="71120"/>
                    <a:pt x="71120" y="0"/>
                    <a:pt x="158750" y="0"/>
                  </a:cubicBezTo>
                  <a:lnTo>
                    <a:pt x="691769" y="0"/>
                  </a:lnTo>
                  <a:cubicBezTo>
                    <a:pt x="779399" y="0"/>
                    <a:pt x="850519" y="71120"/>
                    <a:pt x="850519" y="158750"/>
                  </a:cubicBezTo>
                  <a:lnTo>
                    <a:pt x="850519" y="691769"/>
                  </a:lnTo>
                  <a:cubicBezTo>
                    <a:pt x="850519" y="779399"/>
                    <a:pt x="779399" y="850519"/>
                    <a:pt x="691769" y="850519"/>
                  </a:cubicBezTo>
                  <a:lnTo>
                    <a:pt x="158750" y="850519"/>
                  </a:lnTo>
                  <a:cubicBezTo>
                    <a:pt x="71120" y="850519"/>
                    <a:pt x="0" y="779399"/>
                    <a:pt x="0" y="691769"/>
                  </a:cubicBezTo>
                  <a:close/>
                </a:path>
              </a:pathLst>
            </a:custGeom>
            <a:solidFill>
              <a:srgbClr val="547808"/>
            </a:solidFill>
          </p:spPr>
        </p:sp>
        <p:sp>
          <p:nvSpPr>
            <p:cNvPr name="Freeform 11" id="11"/>
            <p:cNvSpPr/>
            <p:nvPr/>
          </p:nvSpPr>
          <p:spPr>
            <a:xfrm flipH="false" flipV="false" rot="0">
              <a:off x="0" y="0"/>
              <a:ext cx="863219" cy="863219"/>
            </a:xfrm>
            <a:custGeom>
              <a:avLst/>
              <a:gdLst/>
              <a:ahLst/>
              <a:cxnLst/>
              <a:rect r="r" b="b" t="t" l="l"/>
              <a:pathLst>
                <a:path h="863219" w="863219">
                  <a:moveTo>
                    <a:pt x="0" y="165100"/>
                  </a:moveTo>
                  <a:cubicBezTo>
                    <a:pt x="0" y="73914"/>
                    <a:pt x="73914" y="0"/>
                    <a:pt x="165100" y="0"/>
                  </a:cubicBezTo>
                  <a:lnTo>
                    <a:pt x="698119" y="0"/>
                  </a:lnTo>
                  <a:lnTo>
                    <a:pt x="698119" y="6350"/>
                  </a:lnTo>
                  <a:lnTo>
                    <a:pt x="698119" y="0"/>
                  </a:lnTo>
                  <a:lnTo>
                    <a:pt x="698119" y="6350"/>
                  </a:lnTo>
                  <a:lnTo>
                    <a:pt x="698119" y="0"/>
                  </a:lnTo>
                  <a:cubicBezTo>
                    <a:pt x="789305" y="0"/>
                    <a:pt x="863219" y="73914"/>
                    <a:pt x="863219" y="165100"/>
                  </a:cubicBezTo>
                  <a:lnTo>
                    <a:pt x="856869" y="165100"/>
                  </a:lnTo>
                  <a:lnTo>
                    <a:pt x="863219" y="165100"/>
                  </a:lnTo>
                  <a:lnTo>
                    <a:pt x="863219" y="698119"/>
                  </a:lnTo>
                  <a:lnTo>
                    <a:pt x="856869" y="698119"/>
                  </a:lnTo>
                  <a:lnTo>
                    <a:pt x="863219" y="698119"/>
                  </a:lnTo>
                  <a:cubicBezTo>
                    <a:pt x="863219" y="789305"/>
                    <a:pt x="789305" y="863219"/>
                    <a:pt x="698119" y="863219"/>
                  </a:cubicBezTo>
                  <a:lnTo>
                    <a:pt x="698119" y="856869"/>
                  </a:lnTo>
                  <a:lnTo>
                    <a:pt x="698119" y="863219"/>
                  </a:lnTo>
                  <a:lnTo>
                    <a:pt x="165100" y="863219"/>
                  </a:lnTo>
                  <a:lnTo>
                    <a:pt x="165100" y="856869"/>
                  </a:lnTo>
                  <a:lnTo>
                    <a:pt x="165100" y="863219"/>
                  </a:lnTo>
                  <a:cubicBezTo>
                    <a:pt x="73914" y="863219"/>
                    <a:pt x="0" y="789305"/>
                    <a:pt x="0" y="698119"/>
                  </a:cubicBezTo>
                  <a:lnTo>
                    <a:pt x="0" y="165100"/>
                  </a:lnTo>
                  <a:lnTo>
                    <a:pt x="6350" y="165100"/>
                  </a:lnTo>
                  <a:lnTo>
                    <a:pt x="0" y="165100"/>
                  </a:lnTo>
                  <a:moveTo>
                    <a:pt x="12700" y="165100"/>
                  </a:moveTo>
                  <a:lnTo>
                    <a:pt x="12700" y="698119"/>
                  </a:lnTo>
                  <a:lnTo>
                    <a:pt x="6350" y="698119"/>
                  </a:lnTo>
                  <a:lnTo>
                    <a:pt x="12700" y="698119"/>
                  </a:lnTo>
                  <a:cubicBezTo>
                    <a:pt x="12700" y="782320"/>
                    <a:pt x="80899" y="850519"/>
                    <a:pt x="165100" y="850519"/>
                  </a:cubicBezTo>
                  <a:lnTo>
                    <a:pt x="698119" y="850519"/>
                  </a:lnTo>
                  <a:cubicBezTo>
                    <a:pt x="782320" y="850519"/>
                    <a:pt x="850519" y="782320"/>
                    <a:pt x="850519" y="698119"/>
                  </a:cubicBezTo>
                  <a:lnTo>
                    <a:pt x="850519" y="165100"/>
                  </a:lnTo>
                  <a:cubicBezTo>
                    <a:pt x="850519" y="80899"/>
                    <a:pt x="782320" y="12700"/>
                    <a:pt x="698119" y="12700"/>
                  </a:cubicBezTo>
                  <a:lnTo>
                    <a:pt x="165100" y="12700"/>
                  </a:lnTo>
                  <a:lnTo>
                    <a:pt x="165100" y="6350"/>
                  </a:lnTo>
                  <a:lnTo>
                    <a:pt x="165100" y="12700"/>
                  </a:lnTo>
                  <a:cubicBezTo>
                    <a:pt x="80899" y="12700"/>
                    <a:pt x="12700" y="80899"/>
                    <a:pt x="12700" y="165100"/>
                  </a:cubicBezTo>
                  <a:close/>
                </a:path>
              </a:pathLst>
            </a:custGeom>
            <a:solidFill>
              <a:srgbClr val="6D9121"/>
            </a:solidFill>
          </p:spPr>
        </p:sp>
      </p:grpSp>
      <p:grpSp>
        <p:nvGrpSpPr>
          <p:cNvPr name="Group 12" id="12"/>
          <p:cNvGrpSpPr/>
          <p:nvPr/>
        </p:nvGrpSpPr>
        <p:grpSpPr>
          <a:xfrm rot="0">
            <a:off x="8056661" y="5356026"/>
            <a:ext cx="225029" cy="425351"/>
            <a:chOff x="0" y="0"/>
            <a:chExt cx="300038" cy="567135"/>
          </a:xfrm>
        </p:grpSpPr>
        <p:sp>
          <p:nvSpPr>
            <p:cNvPr name="Freeform 13" id="13"/>
            <p:cNvSpPr/>
            <p:nvPr/>
          </p:nvSpPr>
          <p:spPr>
            <a:xfrm flipH="false" flipV="false" rot="0">
              <a:off x="0" y="0"/>
              <a:ext cx="300038" cy="567135"/>
            </a:xfrm>
            <a:custGeom>
              <a:avLst/>
              <a:gdLst/>
              <a:ahLst/>
              <a:cxnLst/>
              <a:rect r="r" b="b" t="t" l="l"/>
              <a:pathLst>
                <a:path h="567135" w="300038">
                  <a:moveTo>
                    <a:pt x="0" y="0"/>
                  </a:moveTo>
                  <a:lnTo>
                    <a:pt x="300038" y="0"/>
                  </a:lnTo>
                  <a:lnTo>
                    <a:pt x="300038" y="567135"/>
                  </a:lnTo>
                  <a:lnTo>
                    <a:pt x="0" y="567135"/>
                  </a:lnTo>
                  <a:close/>
                </a:path>
              </a:pathLst>
            </a:custGeom>
            <a:solidFill>
              <a:srgbClr val="000000">
                <a:alpha val="0"/>
              </a:srgbClr>
            </a:solidFill>
          </p:spPr>
        </p:sp>
        <p:sp>
          <p:nvSpPr>
            <p:cNvPr name="TextBox 14" id="14"/>
            <p:cNvSpPr txBox="true"/>
            <p:nvPr/>
          </p:nvSpPr>
          <p:spPr>
            <a:xfrm>
              <a:off x="0" y="38100"/>
              <a:ext cx="300038" cy="529035"/>
            </a:xfrm>
            <a:prstGeom prst="rect">
              <a:avLst/>
            </a:prstGeom>
          </p:spPr>
          <p:txBody>
            <a:bodyPr anchor="t" rtlCol="false" tIns="0" lIns="0" bIns="0" rIns="0"/>
            <a:lstStyle/>
            <a:p>
              <a:pPr algn="ctr">
                <a:lnSpc>
                  <a:spcPts val="3312"/>
                </a:lnSpc>
              </a:pPr>
              <a:r>
                <a:rPr lang="en-US" sz="3312" b="true">
                  <a:solidFill>
                    <a:srgbClr val="FFFFFF"/>
                  </a:solidFill>
                  <a:latin typeface="Arimo Bold"/>
                  <a:ea typeface="Arimo Bold"/>
                  <a:cs typeface="Arimo Bold"/>
                  <a:sym typeface="Arimo Bold"/>
                </a:rPr>
                <a:t>1</a:t>
              </a:r>
            </a:p>
          </p:txBody>
        </p:sp>
      </p:grpSp>
      <p:grpSp>
        <p:nvGrpSpPr>
          <p:cNvPr name="Group 15" id="15"/>
          <p:cNvGrpSpPr/>
          <p:nvPr/>
        </p:nvGrpSpPr>
        <p:grpSpPr>
          <a:xfrm rot="0">
            <a:off x="8771632" y="5249764"/>
            <a:ext cx="3544044" cy="442912"/>
            <a:chOff x="0" y="0"/>
            <a:chExt cx="4725392" cy="590550"/>
          </a:xfrm>
        </p:grpSpPr>
        <p:sp>
          <p:nvSpPr>
            <p:cNvPr name="Freeform 16" id="16"/>
            <p:cNvSpPr/>
            <p:nvPr/>
          </p:nvSpPr>
          <p:spPr>
            <a:xfrm flipH="false" flipV="false" rot="0">
              <a:off x="0" y="0"/>
              <a:ext cx="4725392" cy="590550"/>
            </a:xfrm>
            <a:custGeom>
              <a:avLst/>
              <a:gdLst/>
              <a:ahLst/>
              <a:cxnLst/>
              <a:rect r="r" b="b" t="t" l="l"/>
              <a:pathLst>
                <a:path h="590550" w="4725392">
                  <a:moveTo>
                    <a:pt x="0" y="0"/>
                  </a:moveTo>
                  <a:lnTo>
                    <a:pt x="4725392" y="0"/>
                  </a:lnTo>
                  <a:lnTo>
                    <a:pt x="4725392" y="590550"/>
                  </a:lnTo>
                  <a:lnTo>
                    <a:pt x="0" y="590550"/>
                  </a:lnTo>
                  <a:close/>
                </a:path>
              </a:pathLst>
            </a:custGeom>
            <a:solidFill>
              <a:srgbClr val="000000">
                <a:alpha val="0"/>
              </a:srgbClr>
            </a:solidFill>
          </p:spPr>
        </p:sp>
        <p:sp>
          <p:nvSpPr>
            <p:cNvPr name="TextBox 17" id="17"/>
            <p:cNvSpPr txBox="true"/>
            <p:nvPr/>
          </p:nvSpPr>
          <p:spPr>
            <a:xfrm>
              <a:off x="0" y="-38100"/>
              <a:ext cx="4725392" cy="628650"/>
            </a:xfrm>
            <a:prstGeom prst="rect">
              <a:avLst/>
            </a:prstGeom>
          </p:spPr>
          <p:txBody>
            <a:bodyPr anchor="t" rtlCol="false" tIns="0" lIns="0" bIns="0" rIns="0"/>
            <a:lstStyle/>
            <a:p>
              <a:pPr algn="l">
                <a:lnSpc>
                  <a:spcPts val="3437"/>
                </a:lnSpc>
              </a:pPr>
              <a:r>
                <a:rPr lang="en-US" sz="2750" b="true">
                  <a:solidFill>
                    <a:srgbClr val="D7E5D8"/>
                  </a:solidFill>
                  <a:latin typeface="Arimo Bold"/>
                  <a:ea typeface="Arimo Bold"/>
                  <a:cs typeface="Arimo Bold"/>
                  <a:sym typeface="Arimo Bold"/>
                </a:rPr>
                <a:t>Gender</a:t>
              </a:r>
            </a:p>
          </p:txBody>
        </p:sp>
      </p:grpSp>
      <p:grpSp>
        <p:nvGrpSpPr>
          <p:cNvPr name="Group 18" id="18"/>
          <p:cNvGrpSpPr/>
          <p:nvPr/>
        </p:nvGrpSpPr>
        <p:grpSpPr>
          <a:xfrm rot="0">
            <a:off x="8771632" y="5862786"/>
            <a:ext cx="8524131" cy="453629"/>
            <a:chOff x="0" y="0"/>
            <a:chExt cx="11365508" cy="604838"/>
          </a:xfrm>
        </p:grpSpPr>
        <p:sp>
          <p:nvSpPr>
            <p:cNvPr name="Freeform 19" id="19"/>
            <p:cNvSpPr/>
            <p:nvPr/>
          </p:nvSpPr>
          <p:spPr>
            <a:xfrm flipH="false" flipV="false" rot="0">
              <a:off x="0" y="0"/>
              <a:ext cx="11365509" cy="604838"/>
            </a:xfrm>
            <a:custGeom>
              <a:avLst/>
              <a:gdLst/>
              <a:ahLst/>
              <a:cxnLst/>
              <a:rect r="r" b="b" t="t" l="l"/>
              <a:pathLst>
                <a:path h="604838" w="11365509">
                  <a:moveTo>
                    <a:pt x="0" y="0"/>
                  </a:moveTo>
                  <a:lnTo>
                    <a:pt x="11365509" y="0"/>
                  </a:lnTo>
                  <a:lnTo>
                    <a:pt x="11365509" y="604838"/>
                  </a:lnTo>
                  <a:lnTo>
                    <a:pt x="0" y="604838"/>
                  </a:lnTo>
                  <a:close/>
                </a:path>
              </a:pathLst>
            </a:custGeom>
            <a:solidFill>
              <a:srgbClr val="000000">
                <a:alpha val="0"/>
              </a:srgbClr>
            </a:solidFill>
          </p:spPr>
        </p:sp>
        <p:sp>
          <p:nvSpPr>
            <p:cNvPr name="TextBox 20" id="20"/>
            <p:cNvSpPr txBox="true"/>
            <p:nvPr/>
          </p:nvSpPr>
          <p:spPr>
            <a:xfrm>
              <a:off x="0" y="-104775"/>
              <a:ext cx="11365508" cy="709613"/>
            </a:xfrm>
            <a:prstGeom prst="rect">
              <a:avLst/>
            </a:prstGeom>
          </p:spPr>
          <p:txBody>
            <a:bodyPr anchor="t" rtlCol="false" tIns="0" lIns="0" bIns="0" rIns="0"/>
            <a:lstStyle/>
            <a:p>
              <a:pPr algn="l">
                <a:lnSpc>
                  <a:spcPts val="3562"/>
                </a:lnSpc>
              </a:pPr>
              <a:r>
                <a:rPr lang="en-US" sz="2187">
                  <a:solidFill>
                    <a:srgbClr val="D7E5D8"/>
                  </a:solidFill>
                  <a:latin typeface="Arimo"/>
                  <a:ea typeface="Arimo"/>
                  <a:cs typeface="Arimo"/>
                  <a:sym typeface="Arimo"/>
                </a:rPr>
                <a:t>Women contributed more to overall sales. This is a key demographic.</a:t>
              </a:r>
            </a:p>
          </p:txBody>
        </p:sp>
      </p:grpSp>
      <p:grpSp>
        <p:nvGrpSpPr>
          <p:cNvPr name="Group 21" id="21"/>
          <p:cNvGrpSpPr/>
          <p:nvPr/>
        </p:nvGrpSpPr>
        <p:grpSpPr>
          <a:xfrm rot="0">
            <a:off x="7845475" y="6914109"/>
            <a:ext cx="647402" cy="647403"/>
            <a:chOff x="0" y="0"/>
            <a:chExt cx="863203" cy="863203"/>
          </a:xfrm>
        </p:grpSpPr>
        <p:sp>
          <p:nvSpPr>
            <p:cNvPr name="Freeform 22" id="22"/>
            <p:cNvSpPr/>
            <p:nvPr/>
          </p:nvSpPr>
          <p:spPr>
            <a:xfrm flipH="false" flipV="false" rot="0">
              <a:off x="6350" y="6350"/>
              <a:ext cx="850519" cy="850519"/>
            </a:xfrm>
            <a:custGeom>
              <a:avLst/>
              <a:gdLst/>
              <a:ahLst/>
              <a:cxnLst/>
              <a:rect r="r" b="b" t="t" l="l"/>
              <a:pathLst>
                <a:path h="850519" w="850519">
                  <a:moveTo>
                    <a:pt x="0" y="158750"/>
                  </a:moveTo>
                  <a:cubicBezTo>
                    <a:pt x="0" y="71120"/>
                    <a:pt x="71120" y="0"/>
                    <a:pt x="158750" y="0"/>
                  </a:cubicBezTo>
                  <a:lnTo>
                    <a:pt x="691769" y="0"/>
                  </a:lnTo>
                  <a:cubicBezTo>
                    <a:pt x="779399" y="0"/>
                    <a:pt x="850519" y="71120"/>
                    <a:pt x="850519" y="158750"/>
                  </a:cubicBezTo>
                  <a:lnTo>
                    <a:pt x="850519" y="691769"/>
                  </a:lnTo>
                  <a:cubicBezTo>
                    <a:pt x="850519" y="779399"/>
                    <a:pt x="779399" y="850519"/>
                    <a:pt x="691769" y="850519"/>
                  </a:cubicBezTo>
                  <a:lnTo>
                    <a:pt x="158750" y="850519"/>
                  </a:lnTo>
                  <a:cubicBezTo>
                    <a:pt x="71120" y="850519"/>
                    <a:pt x="0" y="779399"/>
                    <a:pt x="0" y="691769"/>
                  </a:cubicBezTo>
                  <a:close/>
                </a:path>
              </a:pathLst>
            </a:custGeom>
            <a:solidFill>
              <a:srgbClr val="547808"/>
            </a:solidFill>
          </p:spPr>
        </p:sp>
        <p:sp>
          <p:nvSpPr>
            <p:cNvPr name="Freeform 23" id="23"/>
            <p:cNvSpPr/>
            <p:nvPr/>
          </p:nvSpPr>
          <p:spPr>
            <a:xfrm flipH="false" flipV="false" rot="0">
              <a:off x="0" y="0"/>
              <a:ext cx="863219" cy="863219"/>
            </a:xfrm>
            <a:custGeom>
              <a:avLst/>
              <a:gdLst/>
              <a:ahLst/>
              <a:cxnLst/>
              <a:rect r="r" b="b" t="t" l="l"/>
              <a:pathLst>
                <a:path h="863219" w="863219">
                  <a:moveTo>
                    <a:pt x="0" y="165100"/>
                  </a:moveTo>
                  <a:cubicBezTo>
                    <a:pt x="0" y="73914"/>
                    <a:pt x="73914" y="0"/>
                    <a:pt x="165100" y="0"/>
                  </a:cubicBezTo>
                  <a:lnTo>
                    <a:pt x="698119" y="0"/>
                  </a:lnTo>
                  <a:lnTo>
                    <a:pt x="698119" y="6350"/>
                  </a:lnTo>
                  <a:lnTo>
                    <a:pt x="698119" y="0"/>
                  </a:lnTo>
                  <a:lnTo>
                    <a:pt x="698119" y="6350"/>
                  </a:lnTo>
                  <a:lnTo>
                    <a:pt x="698119" y="0"/>
                  </a:lnTo>
                  <a:cubicBezTo>
                    <a:pt x="789305" y="0"/>
                    <a:pt x="863219" y="73914"/>
                    <a:pt x="863219" y="165100"/>
                  </a:cubicBezTo>
                  <a:lnTo>
                    <a:pt x="856869" y="165100"/>
                  </a:lnTo>
                  <a:lnTo>
                    <a:pt x="863219" y="165100"/>
                  </a:lnTo>
                  <a:lnTo>
                    <a:pt x="863219" y="698119"/>
                  </a:lnTo>
                  <a:lnTo>
                    <a:pt x="856869" y="698119"/>
                  </a:lnTo>
                  <a:lnTo>
                    <a:pt x="863219" y="698119"/>
                  </a:lnTo>
                  <a:cubicBezTo>
                    <a:pt x="863219" y="789305"/>
                    <a:pt x="789305" y="863219"/>
                    <a:pt x="698119" y="863219"/>
                  </a:cubicBezTo>
                  <a:lnTo>
                    <a:pt x="698119" y="856869"/>
                  </a:lnTo>
                  <a:lnTo>
                    <a:pt x="698119" y="863219"/>
                  </a:lnTo>
                  <a:lnTo>
                    <a:pt x="165100" y="863219"/>
                  </a:lnTo>
                  <a:lnTo>
                    <a:pt x="165100" y="856869"/>
                  </a:lnTo>
                  <a:lnTo>
                    <a:pt x="165100" y="863219"/>
                  </a:lnTo>
                  <a:cubicBezTo>
                    <a:pt x="73914" y="863219"/>
                    <a:pt x="0" y="789305"/>
                    <a:pt x="0" y="698119"/>
                  </a:cubicBezTo>
                  <a:lnTo>
                    <a:pt x="0" y="165100"/>
                  </a:lnTo>
                  <a:lnTo>
                    <a:pt x="6350" y="165100"/>
                  </a:lnTo>
                  <a:lnTo>
                    <a:pt x="0" y="165100"/>
                  </a:lnTo>
                  <a:moveTo>
                    <a:pt x="12700" y="165100"/>
                  </a:moveTo>
                  <a:lnTo>
                    <a:pt x="12700" y="698119"/>
                  </a:lnTo>
                  <a:lnTo>
                    <a:pt x="6350" y="698119"/>
                  </a:lnTo>
                  <a:lnTo>
                    <a:pt x="12700" y="698119"/>
                  </a:lnTo>
                  <a:cubicBezTo>
                    <a:pt x="12700" y="782320"/>
                    <a:pt x="80899" y="850519"/>
                    <a:pt x="165100" y="850519"/>
                  </a:cubicBezTo>
                  <a:lnTo>
                    <a:pt x="698119" y="850519"/>
                  </a:lnTo>
                  <a:cubicBezTo>
                    <a:pt x="782320" y="850519"/>
                    <a:pt x="850519" y="782320"/>
                    <a:pt x="850519" y="698119"/>
                  </a:cubicBezTo>
                  <a:lnTo>
                    <a:pt x="850519" y="165100"/>
                  </a:lnTo>
                  <a:cubicBezTo>
                    <a:pt x="850519" y="80899"/>
                    <a:pt x="782320" y="12700"/>
                    <a:pt x="698119" y="12700"/>
                  </a:cubicBezTo>
                  <a:lnTo>
                    <a:pt x="165100" y="12700"/>
                  </a:lnTo>
                  <a:lnTo>
                    <a:pt x="165100" y="6350"/>
                  </a:lnTo>
                  <a:lnTo>
                    <a:pt x="165100" y="12700"/>
                  </a:lnTo>
                  <a:cubicBezTo>
                    <a:pt x="80899" y="12700"/>
                    <a:pt x="12700" y="80899"/>
                    <a:pt x="12700" y="165100"/>
                  </a:cubicBezTo>
                  <a:close/>
                </a:path>
              </a:pathLst>
            </a:custGeom>
            <a:solidFill>
              <a:srgbClr val="6D9121"/>
            </a:solidFill>
          </p:spPr>
        </p:sp>
      </p:grpSp>
      <p:grpSp>
        <p:nvGrpSpPr>
          <p:cNvPr name="Group 24" id="24"/>
          <p:cNvGrpSpPr/>
          <p:nvPr/>
        </p:nvGrpSpPr>
        <p:grpSpPr>
          <a:xfrm rot="0">
            <a:off x="7955905" y="7025134"/>
            <a:ext cx="426541" cy="425351"/>
            <a:chOff x="0" y="0"/>
            <a:chExt cx="568722" cy="567135"/>
          </a:xfrm>
        </p:grpSpPr>
        <p:sp>
          <p:nvSpPr>
            <p:cNvPr name="Freeform 25" id="25"/>
            <p:cNvSpPr/>
            <p:nvPr/>
          </p:nvSpPr>
          <p:spPr>
            <a:xfrm flipH="false" flipV="false" rot="0">
              <a:off x="0" y="0"/>
              <a:ext cx="568722" cy="567135"/>
            </a:xfrm>
            <a:custGeom>
              <a:avLst/>
              <a:gdLst/>
              <a:ahLst/>
              <a:cxnLst/>
              <a:rect r="r" b="b" t="t" l="l"/>
              <a:pathLst>
                <a:path h="567135" w="568722">
                  <a:moveTo>
                    <a:pt x="0" y="0"/>
                  </a:moveTo>
                  <a:lnTo>
                    <a:pt x="568722" y="0"/>
                  </a:lnTo>
                  <a:lnTo>
                    <a:pt x="568722" y="567135"/>
                  </a:lnTo>
                  <a:lnTo>
                    <a:pt x="0" y="567135"/>
                  </a:lnTo>
                  <a:close/>
                </a:path>
              </a:pathLst>
            </a:custGeom>
            <a:solidFill>
              <a:srgbClr val="000000">
                <a:alpha val="0"/>
              </a:srgbClr>
            </a:solidFill>
          </p:spPr>
        </p:sp>
        <p:sp>
          <p:nvSpPr>
            <p:cNvPr name="TextBox 26" id="26"/>
            <p:cNvSpPr txBox="true"/>
            <p:nvPr/>
          </p:nvSpPr>
          <p:spPr>
            <a:xfrm>
              <a:off x="0" y="38100"/>
              <a:ext cx="568722" cy="529035"/>
            </a:xfrm>
            <a:prstGeom prst="rect">
              <a:avLst/>
            </a:prstGeom>
          </p:spPr>
          <p:txBody>
            <a:bodyPr anchor="t" rtlCol="false" tIns="0" lIns="0" bIns="0" rIns="0"/>
            <a:lstStyle/>
            <a:p>
              <a:pPr algn="ctr">
                <a:lnSpc>
                  <a:spcPts val="3312"/>
                </a:lnSpc>
              </a:pPr>
              <a:r>
                <a:rPr lang="en-US" sz="3312" b="true">
                  <a:solidFill>
                    <a:srgbClr val="FFFFFF"/>
                  </a:solidFill>
                  <a:latin typeface="Arimo Bold"/>
                  <a:ea typeface="Arimo Bold"/>
                  <a:cs typeface="Arimo Bold"/>
                  <a:sym typeface="Arimo Bold"/>
                </a:rPr>
                <a:t>2</a:t>
              </a:r>
            </a:p>
          </p:txBody>
        </p:sp>
      </p:grpSp>
      <p:grpSp>
        <p:nvGrpSpPr>
          <p:cNvPr name="Group 27" id="27"/>
          <p:cNvGrpSpPr/>
          <p:nvPr/>
        </p:nvGrpSpPr>
        <p:grpSpPr>
          <a:xfrm rot="0">
            <a:off x="8771632" y="6918871"/>
            <a:ext cx="3544044" cy="442912"/>
            <a:chOff x="0" y="0"/>
            <a:chExt cx="4725392" cy="590550"/>
          </a:xfrm>
        </p:grpSpPr>
        <p:sp>
          <p:nvSpPr>
            <p:cNvPr name="Freeform 28" id="28"/>
            <p:cNvSpPr/>
            <p:nvPr/>
          </p:nvSpPr>
          <p:spPr>
            <a:xfrm flipH="false" flipV="false" rot="0">
              <a:off x="0" y="0"/>
              <a:ext cx="4725392" cy="590550"/>
            </a:xfrm>
            <a:custGeom>
              <a:avLst/>
              <a:gdLst/>
              <a:ahLst/>
              <a:cxnLst/>
              <a:rect r="r" b="b" t="t" l="l"/>
              <a:pathLst>
                <a:path h="590550" w="4725392">
                  <a:moveTo>
                    <a:pt x="0" y="0"/>
                  </a:moveTo>
                  <a:lnTo>
                    <a:pt x="4725392" y="0"/>
                  </a:lnTo>
                  <a:lnTo>
                    <a:pt x="4725392" y="590550"/>
                  </a:lnTo>
                  <a:lnTo>
                    <a:pt x="0" y="590550"/>
                  </a:lnTo>
                  <a:close/>
                </a:path>
              </a:pathLst>
            </a:custGeom>
            <a:solidFill>
              <a:srgbClr val="000000">
                <a:alpha val="0"/>
              </a:srgbClr>
            </a:solidFill>
          </p:spPr>
        </p:sp>
        <p:sp>
          <p:nvSpPr>
            <p:cNvPr name="TextBox 29" id="29"/>
            <p:cNvSpPr txBox="true"/>
            <p:nvPr/>
          </p:nvSpPr>
          <p:spPr>
            <a:xfrm>
              <a:off x="0" y="-38100"/>
              <a:ext cx="4725392" cy="628650"/>
            </a:xfrm>
            <a:prstGeom prst="rect">
              <a:avLst/>
            </a:prstGeom>
          </p:spPr>
          <p:txBody>
            <a:bodyPr anchor="t" rtlCol="false" tIns="0" lIns="0" bIns="0" rIns="0"/>
            <a:lstStyle/>
            <a:p>
              <a:pPr algn="l">
                <a:lnSpc>
                  <a:spcPts val="3437"/>
                </a:lnSpc>
              </a:pPr>
              <a:r>
                <a:rPr lang="en-US" sz="2750" b="true">
                  <a:solidFill>
                    <a:srgbClr val="D7E5D8"/>
                  </a:solidFill>
                  <a:latin typeface="Arimo Bold"/>
                  <a:ea typeface="Arimo Bold"/>
                  <a:cs typeface="Arimo Bold"/>
                  <a:sym typeface="Arimo Bold"/>
                </a:rPr>
                <a:t>Age</a:t>
              </a:r>
            </a:p>
          </p:txBody>
        </p:sp>
      </p:grpSp>
      <p:grpSp>
        <p:nvGrpSpPr>
          <p:cNvPr name="Group 30" id="30"/>
          <p:cNvGrpSpPr/>
          <p:nvPr/>
        </p:nvGrpSpPr>
        <p:grpSpPr>
          <a:xfrm rot="0">
            <a:off x="8771632" y="7531894"/>
            <a:ext cx="8524131" cy="907256"/>
            <a:chOff x="0" y="0"/>
            <a:chExt cx="11365508" cy="1209675"/>
          </a:xfrm>
        </p:grpSpPr>
        <p:sp>
          <p:nvSpPr>
            <p:cNvPr name="Freeform 31" id="31"/>
            <p:cNvSpPr/>
            <p:nvPr/>
          </p:nvSpPr>
          <p:spPr>
            <a:xfrm flipH="false" flipV="false" rot="0">
              <a:off x="0" y="0"/>
              <a:ext cx="11365509" cy="1209675"/>
            </a:xfrm>
            <a:custGeom>
              <a:avLst/>
              <a:gdLst/>
              <a:ahLst/>
              <a:cxnLst/>
              <a:rect r="r" b="b" t="t" l="l"/>
              <a:pathLst>
                <a:path h="1209675" w="11365509">
                  <a:moveTo>
                    <a:pt x="0" y="0"/>
                  </a:moveTo>
                  <a:lnTo>
                    <a:pt x="11365509" y="0"/>
                  </a:lnTo>
                  <a:lnTo>
                    <a:pt x="11365509" y="1209675"/>
                  </a:lnTo>
                  <a:lnTo>
                    <a:pt x="0" y="1209675"/>
                  </a:lnTo>
                  <a:close/>
                </a:path>
              </a:pathLst>
            </a:custGeom>
            <a:solidFill>
              <a:srgbClr val="000000">
                <a:alpha val="0"/>
              </a:srgbClr>
            </a:solidFill>
          </p:spPr>
        </p:sp>
        <p:sp>
          <p:nvSpPr>
            <p:cNvPr name="TextBox 32" id="32"/>
            <p:cNvSpPr txBox="true"/>
            <p:nvPr/>
          </p:nvSpPr>
          <p:spPr>
            <a:xfrm>
              <a:off x="0" y="-104775"/>
              <a:ext cx="11365508" cy="1314450"/>
            </a:xfrm>
            <a:prstGeom prst="rect">
              <a:avLst/>
            </a:prstGeom>
          </p:spPr>
          <p:txBody>
            <a:bodyPr anchor="t" rtlCol="false" tIns="0" lIns="0" bIns="0" rIns="0"/>
            <a:lstStyle/>
            <a:p>
              <a:pPr algn="l">
                <a:lnSpc>
                  <a:spcPts val="3562"/>
                </a:lnSpc>
              </a:pPr>
              <a:r>
                <a:rPr lang="en-US" sz="2187">
                  <a:solidFill>
                    <a:srgbClr val="D7E5D8"/>
                  </a:solidFill>
                  <a:latin typeface="Arimo"/>
                  <a:ea typeface="Arimo"/>
                  <a:cs typeface="Arimo"/>
                  <a:sym typeface="Arimo"/>
                </a:rPr>
                <a:t>Younger customers (25-35) placed the most orders. Targeted marketing is key.</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preencoded.png"/>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52025">
                <a:alpha val="90196"/>
              </a:srgbClr>
            </a:solidFill>
          </p:spPr>
        </p:sp>
      </p:grpSp>
      <p:grpSp>
        <p:nvGrpSpPr>
          <p:cNvPr name="Group 5" id="5"/>
          <p:cNvGrpSpPr/>
          <p:nvPr/>
        </p:nvGrpSpPr>
        <p:grpSpPr>
          <a:xfrm rot="0">
            <a:off x="992238" y="2579489"/>
            <a:ext cx="16048285" cy="885974"/>
            <a:chOff x="0" y="0"/>
            <a:chExt cx="21397713" cy="1181298"/>
          </a:xfrm>
        </p:grpSpPr>
        <p:sp>
          <p:nvSpPr>
            <p:cNvPr name="Freeform 6" id="6"/>
            <p:cNvSpPr/>
            <p:nvPr/>
          </p:nvSpPr>
          <p:spPr>
            <a:xfrm flipH="false" flipV="false" rot="0">
              <a:off x="0" y="0"/>
              <a:ext cx="21397714" cy="1181298"/>
            </a:xfrm>
            <a:custGeom>
              <a:avLst/>
              <a:gdLst/>
              <a:ahLst/>
              <a:cxnLst/>
              <a:rect r="r" b="b" t="t" l="l"/>
              <a:pathLst>
                <a:path h="1181298" w="21397714">
                  <a:moveTo>
                    <a:pt x="0" y="0"/>
                  </a:moveTo>
                  <a:lnTo>
                    <a:pt x="21397714" y="0"/>
                  </a:lnTo>
                  <a:lnTo>
                    <a:pt x="21397714" y="1181298"/>
                  </a:lnTo>
                  <a:lnTo>
                    <a:pt x="0" y="1181298"/>
                  </a:lnTo>
                  <a:close/>
                </a:path>
              </a:pathLst>
            </a:custGeom>
            <a:solidFill>
              <a:srgbClr val="000000">
                <a:alpha val="0"/>
              </a:srgbClr>
            </a:solidFill>
          </p:spPr>
        </p:sp>
        <p:sp>
          <p:nvSpPr>
            <p:cNvPr name="TextBox 7" id="7"/>
            <p:cNvSpPr txBox="true"/>
            <p:nvPr/>
          </p:nvSpPr>
          <p:spPr>
            <a:xfrm>
              <a:off x="0" y="-57150"/>
              <a:ext cx="21397713" cy="1238448"/>
            </a:xfrm>
            <a:prstGeom prst="rect">
              <a:avLst/>
            </a:prstGeom>
          </p:spPr>
          <p:txBody>
            <a:bodyPr anchor="t" rtlCol="false" tIns="0" lIns="0" bIns="0" rIns="0"/>
            <a:lstStyle/>
            <a:p>
              <a:pPr algn="l">
                <a:lnSpc>
                  <a:spcPts val="6937"/>
                </a:lnSpc>
              </a:pPr>
              <a:r>
                <a:rPr lang="en-US" sz="5562" b="true">
                  <a:solidFill>
                    <a:srgbClr val="F0F4F1"/>
                  </a:solidFill>
                  <a:latin typeface="Arimo Bold"/>
                  <a:ea typeface="Arimo Bold"/>
                  <a:cs typeface="Arimo Bold"/>
                  <a:sym typeface="Arimo Bold"/>
                </a:rPr>
                <a:t>Sales Channels &amp; Top States</a:t>
              </a:r>
            </a:p>
          </p:txBody>
        </p:sp>
      </p:grpSp>
      <p:sp>
        <p:nvSpPr>
          <p:cNvPr name="Freeform 8" id="8" descr="preencoded.png"/>
          <p:cNvSpPr/>
          <p:nvPr/>
        </p:nvSpPr>
        <p:spPr>
          <a:xfrm flipH="false" flipV="false" rot="0">
            <a:off x="992238" y="3890665"/>
            <a:ext cx="4075808" cy="1134070"/>
          </a:xfrm>
          <a:custGeom>
            <a:avLst/>
            <a:gdLst/>
            <a:ahLst/>
            <a:cxnLst/>
            <a:rect r="r" b="b" t="t" l="l"/>
            <a:pathLst>
              <a:path h="1134070" w="4075808">
                <a:moveTo>
                  <a:pt x="0" y="0"/>
                </a:moveTo>
                <a:lnTo>
                  <a:pt x="4075807" y="0"/>
                </a:lnTo>
                <a:lnTo>
                  <a:pt x="4075807" y="1134070"/>
                </a:lnTo>
                <a:lnTo>
                  <a:pt x="0" y="1134070"/>
                </a:lnTo>
                <a:lnTo>
                  <a:pt x="0" y="0"/>
                </a:lnTo>
                <a:close/>
              </a:path>
            </a:pathLst>
          </a:custGeom>
          <a:blipFill>
            <a:blip r:embed="rId3"/>
            <a:stretch>
              <a:fillRect l="-37" t="0" r="-37" b="0"/>
            </a:stretch>
          </a:blipFill>
        </p:spPr>
      </p:sp>
      <p:grpSp>
        <p:nvGrpSpPr>
          <p:cNvPr name="Group 9" id="9"/>
          <p:cNvGrpSpPr/>
          <p:nvPr/>
        </p:nvGrpSpPr>
        <p:grpSpPr>
          <a:xfrm rot="0">
            <a:off x="1275755" y="5449938"/>
            <a:ext cx="3508772" cy="442912"/>
            <a:chOff x="0" y="0"/>
            <a:chExt cx="4678363" cy="590550"/>
          </a:xfrm>
        </p:grpSpPr>
        <p:sp>
          <p:nvSpPr>
            <p:cNvPr name="Freeform 10" id="10"/>
            <p:cNvSpPr/>
            <p:nvPr/>
          </p:nvSpPr>
          <p:spPr>
            <a:xfrm flipH="false" flipV="false" rot="0">
              <a:off x="0" y="0"/>
              <a:ext cx="4678363" cy="590550"/>
            </a:xfrm>
            <a:custGeom>
              <a:avLst/>
              <a:gdLst/>
              <a:ahLst/>
              <a:cxnLst/>
              <a:rect r="r" b="b" t="t" l="l"/>
              <a:pathLst>
                <a:path h="590550" w="4678363">
                  <a:moveTo>
                    <a:pt x="0" y="0"/>
                  </a:moveTo>
                  <a:lnTo>
                    <a:pt x="4678363" y="0"/>
                  </a:lnTo>
                  <a:lnTo>
                    <a:pt x="4678363" y="590550"/>
                  </a:lnTo>
                  <a:lnTo>
                    <a:pt x="0" y="590550"/>
                  </a:lnTo>
                  <a:close/>
                </a:path>
              </a:pathLst>
            </a:custGeom>
            <a:solidFill>
              <a:srgbClr val="000000">
                <a:alpha val="0"/>
              </a:srgbClr>
            </a:solidFill>
          </p:spPr>
        </p:sp>
        <p:sp>
          <p:nvSpPr>
            <p:cNvPr name="TextBox 11" id="11"/>
            <p:cNvSpPr txBox="true"/>
            <p:nvPr/>
          </p:nvSpPr>
          <p:spPr>
            <a:xfrm>
              <a:off x="0" y="-38100"/>
              <a:ext cx="4678363" cy="628650"/>
            </a:xfrm>
            <a:prstGeom prst="rect">
              <a:avLst/>
            </a:prstGeom>
          </p:spPr>
          <p:txBody>
            <a:bodyPr anchor="t" rtlCol="false" tIns="0" lIns="0" bIns="0" rIns="0"/>
            <a:lstStyle/>
            <a:p>
              <a:pPr algn="l">
                <a:lnSpc>
                  <a:spcPts val="3437"/>
                </a:lnSpc>
              </a:pPr>
              <a:r>
                <a:rPr lang="en-US" sz="2750" b="true">
                  <a:solidFill>
                    <a:srgbClr val="D7E5D8"/>
                  </a:solidFill>
                  <a:latin typeface="Arimo Bold"/>
                  <a:ea typeface="Arimo Bold"/>
                  <a:cs typeface="Arimo Bold"/>
                  <a:sym typeface="Arimo Bold"/>
                </a:rPr>
                <a:t>Online Sales</a:t>
              </a:r>
            </a:p>
          </p:txBody>
        </p:sp>
      </p:grpSp>
      <p:grpSp>
        <p:nvGrpSpPr>
          <p:cNvPr name="Group 12" id="12"/>
          <p:cNvGrpSpPr/>
          <p:nvPr/>
        </p:nvGrpSpPr>
        <p:grpSpPr>
          <a:xfrm rot="0">
            <a:off x="1275755" y="6062960"/>
            <a:ext cx="3508772" cy="1360885"/>
            <a:chOff x="0" y="0"/>
            <a:chExt cx="4678363" cy="1814513"/>
          </a:xfrm>
        </p:grpSpPr>
        <p:sp>
          <p:nvSpPr>
            <p:cNvPr name="Freeform 13" id="13"/>
            <p:cNvSpPr/>
            <p:nvPr/>
          </p:nvSpPr>
          <p:spPr>
            <a:xfrm flipH="false" flipV="false" rot="0">
              <a:off x="0" y="0"/>
              <a:ext cx="4678363" cy="1814513"/>
            </a:xfrm>
            <a:custGeom>
              <a:avLst/>
              <a:gdLst/>
              <a:ahLst/>
              <a:cxnLst/>
              <a:rect r="r" b="b" t="t" l="l"/>
              <a:pathLst>
                <a:path h="1814513" w="4678363">
                  <a:moveTo>
                    <a:pt x="0" y="0"/>
                  </a:moveTo>
                  <a:lnTo>
                    <a:pt x="4678363" y="0"/>
                  </a:lnTo>
                  <a:lnTo>
                    <a:pt x="4678363" y="1814513"/>
                  </a:lnTo>
                  <a:lnTo>
                    <a:pt x="0" y="1814513"/>
                  </a:lnTo>
                  <a:close/>
                </a:path>
              </a:pathLst>
            </a:custGeom>
            <a:solidFill>
              <a:srgbClr val="000000">
                <a:alpha val="0"/>
              </a:srgbClr>
            </a:solidFill>
          </p:spPr>
        </p:sp>
        <p:sp>
          <p:nvSpPr>
            <p:cNvPr name="TextBox 14" id="14"/>
            <p:cNvSpPr txBox="true"/>
            <p:nvPr/>
          </p:nvSpPr>
          <p:spPr>
            <a:xfrm>
              <a:off x="0" y="-104775"/>
              <a:ext cx="4678363" cy="1919288"/>
            </a:xfrm>
            <a:prstGeom prst="rect">
              <a:avLst/>
            </a:prstGeom>
          </p:spPr>
          <p:txBody>
            <a:bodyPr anchor="t" rtlCol="false" tIns="0" lIns="0" bIns="0" rIns="0"/>
            <a:lstStyle/>
            <a:p>
              <a:pPr algn="l">
                <a:lnSpc>
                  <a:spcPts val="3562"/>
                </a:lnSpc>
              </a:pPr>
              <a:r>
                <a:rPr lang="en-US" sz="2187">
                  <a:solidFill>
                    <a:srgbClr val="D7E5D8"/>
                  </a:solidFill>
                  <a:latin typeface="Arimo"/>
                  <a:ea typeface="Arimo"/>
                  <a:cs typeface="Arimo"/>
                  <a:sym typeface="Arimo"/>
                </a:rPr>
                <a:t>Dominated over offline sales. E-commerce growth is strong.</a:t>
              </a:r>
            </a:p>
          </p:txBody>
        </p:sp>
      </p:grpSp>
      <p:sp>
        <p:nvSpPr>
          <p:cNvPr name="Freeform 15" id="15" descr="preencoded.png"/>
          <p:cNvSpPr/>
          <p:nvPr/>
        </p:nvSpPr>
        <p:spPr>
          <a:xfrm flipH="false" flipV="false" rot="0">
            <a:off x="5068044" y="3890665"/>
            <a:ext cx="4075956" cy="1134070"/>
          </a:xfrm>
          <a:custGeom>
            <a:avLst/>
            <a:gdLst/>
            <a:ahLst/>
            <a:cxnLst/>
            <a:rect r="r" b="b" t="t" l="l"/>
            <a:pathLst>
              <a:path h="1134070" w="4075956">
                <a:moveTo>
                  <a:pt x="0" y="0"/>
                </a:moveTo>
                <a:lnTo>
                  <a:pt x="4075956" y="0"/>
                </a:lnTo>
                <a:lnTo>
                  <a:pt x="4075956" y="1134070"/>
                </a:lnTo>
                <a:lnTo>
                  <a:pt x="0" y="1134070"/>
                </a:lnTo>
                <a:lnTo>
                  <a:pt x="0" y="0"/>
                </a:lnTo>
                <a:close/>
              </a:path>
            </a:pathLst>
          </a:custGeom>
          <a:blipFill>
            <a:blip r:embed="rId4"/>
            <a:stretch>
              <a:fillRect l="-35" t="0" r="-35" b="0"/>
            </a:stretch>
          </a:blipFill>
        </p:spPr>
      </p:sp>
      <p:grpSp>
        <p:nvGrpSpPr>
          <p:cNvPr name="Group 16" id="16"/>
          <p:cNvGrpSpPr/>
          <p:nvPr/>
        </p:nvGrpSpPr>
        <p:grpSpPr>
          <a:xfrm rot="0">
            <a:off x="5351561" y="5449938"/>
            <a:ext cx="3508921" cy="885825"/>
            <a:chOff x="0" y="0"/>
            <a:chExt cx="4678562" cy="1181100"/>
          </a:xfrm>
        </p:grpSpPr>
        <p:sp>
          <p:nvSpPr>
            <p:cNvPr name="Freeform 17" id="17"/>
            <p:cNvSpPr/>
            <p:nvPr/>
          </p:nvSpPr>
          <p:spPr>
            <a:xfrm flipH="false" flipV="false" rot="0">
              <a:off x="0" y="0"/>
              <a:ext cx="4678562" cy="1181100"/>
            </a:xfrm>
            <a:custGeom>
              <a:avLst/>
              <a:gdLst/>
              <a:ahLst/>
              <a:cxnLst/>
              <a:rect r="r" b="b" t="t" l="l"/>
              <a:pathLst>
                <a:path h="1181100" w="4678562">
                  <a:moveTo>
                    <a:pt x="0" y="0"/>
                  </a:moveTo>
                  <a:lnTo>
                    <a:pt x="4678562" y="0"/>
                  </a:lnTo>
                  <a:lnTo>
                    <a:pt x="4678562" y="1181100"/>
                  </a:lnTo>
                  <a:lnTo>
                    <a:pt x="0" y="1181100"/>
                  </a:lnTo>
                  <a:close/>
                </a:path>
              </a:pathLst>
            </a:custGeom>
            <a:solidFill>
              <a:srgbClr val="000000">
                <a:alpha val="0"/>
              </a:srgbClr>
            </a:solidFill>
          </p:spPr>
        </p:sp>
        <p:sp>
          <p:nvSpPr>
            <p:cNvPr name="TextBox 18" id="18"/>
            <p:cNvSpPr txBox="true"/>
            <p:nvPr/>
          </p:nvSpPr>
          <p:spPr>
            <a:xfrm>
              <a:off x="0" y="-38100"/>
              <a:ext cx="4678562" cy="1219200"/>
            </a:xfrm>
            <a:prstGeom prst="rect">
              <a:avLst/>
            </a:prstGeom>
          </p:spPr>
          <p:txBody>
            <a:bodyPr anchor="t" rtlCol="false" tIns="0" lIns="0" bIns="0" rIns="0"/>
            <a:lstStyle/>
            <a:p>
              <a:pPr algn="l">
                <a:lnSpc>
                  <a:spcPts val="3437"/>
                </a:lnSpc>
              </a:pPr>
              <a:r>
                <a:rPr lang="en-US" sz="2750" b="true">
                  <a:solidFill>
                    <a:srgbClr val="D7E5D8"/>
                  </a:solidFill>
                  <a:latin typeface="Arimo Bold"/>
                  <a:ea typeface="Arimo Bold"/>
                  <a:cs typeface="Arimo Bold"/>
                  <a:sym typeface="Arimo Bold"/>
                </a:rPr>
                <a:t>Maharashtra</a:t>
              </a:r>
            </a:p>
          </p:txBody>
        </p:sp>
      </p:grpSp>
      <p:grpSp>
        <p:nvGrpSpPr>
          <p:cNvPr name="Group 19" id="19"/>
          <p:cNvGrpSpPr/>
          <p:nvPr/>
        </p:nvGrpSpPr>
        <p:grpSpPr>
          <a:xfrm rot="0">
            <a:off x="5351561" y="6505872"/>
            <a:ext cx="3508921" cy="907256"/>
            <a:chOff x="0" y="0"/>
            <a:chExt cx="4678562" cy="1209675"/>
          </a:xfrm>
        </p:grpSpPr>
        <p:sp>
          <p:nvSpPr>
            <p:cNvPr name="Freeform 20" id="20"/>
            <p:cNvSpPr/>
            <p:nvPr/>
          </p:nvSpPr>
          <p:spPr>
            <a:xfrm flipH="false" flipV="false" rot="0">
              <a:off x="0" y="0"/>
              <a:ext cx="4678562" cy="1209675"/>
            </a:xfrm>
            <a:custGeom>
              <a:avLst/>
              <a:gdLst/>
              <a:ahLst/>
              <a:cxnLst/>
              <a:rect r="r" b="b" t="t" l="l"/>
              <a:pathLst>
                <a:path h="1209675" w="4678562">
                  <a:moveTo>
                    <a:pt x="0" y="0"/>
                  </a:moveTo>
                  <a:lnTo>
                    <a:pt x="4678562" y="0"/>
                  </a:lnTo>
                  <a:lnTo>
                    <a:pt x="4678562" y="1209675"/>
                  </a:lnTo>
                  <a:lnTo>
                    <a:pt x="0" y="1209675"/>
                  </a:lnTo>
                  <a:close/>
                </a:path>
              </a:pathLst>
            </a:custGeom>
            <a:solidFill>
              <a:srgbClr val="000000">
                <a:alpha val="0"/>
              </a:srgbClr>
            </a:solidFill>
          </p:spPr>
        </p:sp>
        <p:sp>
          <p:nvSpPr>
            <p:cNvPr name="TextBox 21" id="21"/>
            <p:cNvSpPr txBox="true"/>
            <p:nvPr/>
          </p:nvSpPr>
          <p:spPr>
            <a:xfrm>
              <a:off x="0" y="-104775"/>
              <a:ext cx="4678562" cy="1314450"/>
            </a:xfrm>
            <a:prstGeom prst="rect">
              <a:avLst/>
            </a:prstGeom>
          </p:spPr>
          <p:txBody>
            <a:bodyPr anchor="t" rtlCol="false" tIns="0" lIns="0" bIns="0" rIns="0"/>
            <a:lstStyle/>
            <a:p>
              <a:pPr algn="l">
                <a:lnSpc>
                  <a:spcPts val="3562"/>
                </a:lnSpc>
              </a:pPr>
              <a:r>
                <a:rPr lang="en-US" sz="2187">
                  <a:solidFill>
                    <a:srgbClr val="D7E5D8"/>
                  </a:solidFill>
                  <a:latin typeface="Arimo"/>
                  <a:ea typeface="Arimo"/>
                  <a:cs typeface="Arimo"/>
                  <a:sym typeface="Arimo"/>
                </a:rPr>
                <a:t>Top state contributing to sales. A priority market.</a:t>
              </a:r>
            </a:p>
          </p:txBody>
        </p:sp>
      </p:grpSp>
      <p:sp>
        <p:nvSpPr>
          <p:cNvPr name="Freeform 22" id="22" descr="preencoded.png"/>
          <p:cNvSpPr/>
          <p:nvPr/>
        </p:nvSpPr>
        <p:spPr>
          <a:xfrm flipH="false" flipV="false" rot="0">
            <a:off x="9144000" y="3890665"/>
            <a:ext cx="4075807" cy="1134070"/>
          </a:xfrm>
          <a:custGeom>
            <a:avLst/>
            <a:gdLst/>
            <a:ahLst/>
            <a:cxnLst/>
            <a:rect r="r" b="b" t="t" l="l"/>
            <a:pathLst>
              <a:path h="1134070" w="4075807">
                <a:moveTo>
                  <a:pt x="0" y="0"/>
                </a:moveTo>
                <a:lnTo>
                  <a:pt x="4075807" y="0"/>
                </a:lnTo>
                <a:lnTo>
                  <a:pt x="4075807" y="1134070"/>
                </a:lnTo>
                <a:lnTo>
                  <a:pt x="0" y="1134070"/>
                </a:lnTo>
                <a:lnTo>
                  <a:pt x="0" y="0"/>
                </a:lnTo>
                <a:close/>
              </a:path>
            </a:pathLst>
          </a:custGeom>
          <a:blipFill>
            <a:blip r:embed="rId5"/>
            <a:stretch>
              <a:fillRect l="-37" t="0" r="-37" b="0"/>
            </a:stretch>
          </a:blipFill>
        </p:spPr>
      </p:sp>
      <p:grpSp>
        <p:nvGrpSpPr>
          <p:cNvPr name="Group 23" id="23"/>
          <p:cNvGrpSpPr/>
          <p:nvPr/>
        </p:nvGrpSpPr>
        <p:grpSpPr>
          <a:xfrm rot="0">
            <a:off x="9427518" y="5449938"/>
            <a:ext cx="3508772" cy="442912"/>
            <a:chOff x="0" y="0"/>
            <a:chExt cx="4678363" cy="590550"/>
          </a:xfrm>
        </p:grpSpPr>
        <p:sp>
          <p:nvSpPr>
            <p:cNvPr name="Freeform 24" id="24"/>
            <p:cNvSpPr/>
            <p:nvPr/>
          </p:nvSpPr>
          <p:spPr>
            <a:xfrm flipH="false" flipV="false" rot="0">
              <a:off x="0" y="0"/>
              <a:ext cx="4678363" cy="590550"/>
            </a:xfrm>
            <a:custGeom>
              <a:avLst/>
              <a:gdLst/>
              <a:ahLst/>
              <a:cxnLst/>
              <a:rect r="r" b="b" t="t" l="l"/>
              <a:pathLst>
                <a:path h="590550" w="4678363">
                  <a:moveTo>
                    <a:pt x="0" y="0"/>
                  </a:moveTo>
                  <a:lnTo>
                    <a:pt x="4678363" y="0"/>
                  </a:lnTo>
                  <a:lnTo>
                    <a:pt x="4678363" y="590550"/>
                  </a:lnTo>
                  <a:lnTo>
                    <a:pt x="0" y="590550"/>
                  </a:lnTo>
                  <a:close/>
                </a:path>
              </a:pathLst>
            </a:custGeom>
            <a:solidFill>
              <a:srgbClr val="000000">
                <a:alpha val="0"/>
              </a:srgbClr>
            </a:solidFill>
          </p:spPr>
        </p:sp>
        <p:sp>
          <p:nvSpPr>
            <p:cNvPr name="TextBox 25" id="25"/>
            <p:cNvSpPr txBox="true"/>
            <p:nvPr/>
          </p:nvSpPr>
          <p:spPr>
            <a:xfrm>
              <a:off x="0" y="-38100"/>
              <a:ext cx="4678363" cy="628650"/>
            </a:xfrm>
            <a:prstGeom prst="rect">
              <a:avLst/>
            </a:prstGeom>
          </p:spPr>
          <p:txBody>
            <a:bodyPr anchor="t" rtlCol="false" tIns="0" lIns="0" bIns="0" rIns="0"/>
            <a:lstStyle/>
            <a:p>
              <a:pPr algn="l">
                <a:lnSpc>
                  <a:spcPts val="3437"/>
                </a:lnSpc>
              </a:pPr>
              <a:r>
                <a:rPr lang="en-US" sz="2750" b="true">
                  <a:solidFill>
                    <a:srgbClr val="D7E5D8"/>
                  </a:solidFill>
                  <a:latin typeface="Arimo Bold"/>
                  <a:ea typeface="Arimo Bold"/>
                  <a:cs typeface="Arimo Bold"/>
                  <a:sym typeface="Arimo Bold"/>
                </a:rPr>
                <a:t>Karnataka</a:t>
              </a:r>
            </a:p>
          </p:txBody>
        </p:sp>
      </p:grpSp>
      <p:grpSp>
        <p:nvGrpSpPr>
          <p:cNvPr name="Group 26" id="26"/>
          <p:cNvGrpSpPr/>
          <p:nvPr/>
        </p:nvGrpSpPr>
        <p:grpSpPr>
          <a:xfrm rot="0">
            <a:off x="9427518" y="6062960"/>
            <a:ext cx="3508772" cy="1360885"/>
            <a:chOff x="0" y="0"/>
            <a:chExt cx="4678363" cy="1814513"/>
          </a:xfrm>
        </p:grpSpPr>
        <p:sp>
          <p:nvSpPr>
            <p:cNvPr name="Freeform 27" id="27"/>
            <p:cNvSpPr/>
            <p:nvPr/>
          </p:nvSpPr>
          <p:spPr>
            <a:xfrm flipH="false" flipV="false" rot="0">
              <a:off x="0" y="0"/>
              <a:ext cx="4678363" cy="1814513"/>
            </a:xfrm>
            <a:custGeom>
              <a:avLst/>
              <a:gdLst/>
              <a:ahLst/>
              <a:cxnLst/>
              <a:rect r="r" b="b" t="t" l="l"/>
              <a:pathLst>
                <a:path h="1814513" w="4678363">
                  <a:moveTo>
                    <a:pt x="0" y="0"/>
                  </a:moveTo>
                  <a:lnTo>
                    <a:pt x="4678363" y="0"/>
                  </a:lnTo>
                  <a:lnTo>
                    <a:pt x="4678363" y="1814513"/>
                  </a:lnTo>
                  <a:lnTo>
                    <a:pt x="0" y="1814513"/>
                  </a:lnTo>
                  <a:close/>
                </a:path>
              </a:pathLst>
            </a:custGeom>
            <a:solidFill>
              <a:srgbClr val="000000">
                <a:alpha val="0"/>
              </a:srgbClr>
            </a:solidFill>
          </p:spPr>
        </p:sp>
        <p:sp>
          <p:nvSpPr>
            <p:cNvPr name="TextBox 28" id="28"/>
            <p:cNvSpPr txBox="true"/>
            <p:nvPr/>
          </p:nvSpPr>
          <p:spPr>
            <a:xfrm>
              <a:off x="0" y="-104775"/>
              <a:ext cx="4678363" cy="1919288"/>
            </a:xfrm>
            <a:prstGeom prst="rect">
              <a:avLst/>
            </a:prstGeom>
          </p:spPr>
          <p:txBody>
            <a:bodyPr anchor="t" rtlCol="false" tIns="0" lIns="0" bIns="0" rIns="0"/>
            <a:lstStyle/>
            <a:p>
              <a:pPr algn="l">
                <a:lnSpc>
                  <a:spcPts val="3562"/>
                </a:lnSpc>
              </a:pPr>
              <a:r>
                <a:rPr lang="en-US" sz="2187">
                  <a:solidFill>
                    <a:srgbClr val="D7E5D8"/>
                  </a:solidFill>
                  <a:latin typeface="Arimo"/>
                  <a:ea typeface="Arimo"/>
                  <a:cs typeface="Arimo"/>
                  <a:sym typeface="Arimo"/>
                </a:rPr>
                <a:t>Second highest sales volume. Maintain momentum.</a:t>
              </a:r>
            </a:p>
          </p:txBody>
        </p:sp>
      </p:grpSp>
      <p:sp>
        <p:nvSpPr>
          <p:cNvPr name="Freeform 29" id="29" descr="preencoded.png"/>
          <p:cNvSpPr/>
          <p:nvPr/>
        </p:nvSpPr>
        <p:spPr>
          <a:xfrm flipH="false" flipV="false" rot="0">
            <a:off x="13219807" y="3890665"/>
            <a:ext cx="4075956" cy="1134070"/>
          </a:xfrm>
          <a:custGeom>
            <a:avLst/>
            <a:gdLst/>
            <a:ahLst/>
            <a:cxnLst/>
            <a:rect r="r" b="b" t="t" l="l"/>
            <a:pathLst>
              <a:path h="1134070" w="4075956">
                <a:moveTo>
                  <a:pt x="0" y="0"/>
                </a:moveTo>
                <a:lnTo>
                  <a:pt x="4075957" y="0"/>
                </a:lnTo>
                <a:lnTo>
                  <a:pt x="4075957" y="1134070"/>
                </a:lnTo>
                <a:lnTo>
                  <a:pt x="0" y="1134070"/>
                </a:lnTo>
                <a:lnTo>
                  <a:pt x="0" y="0"/>
                </a:lnTo>
                <a:close/>
              </a:path>
            </a:pathLst>
          </a:custGeom>
          <a:blipFill>
            <a:blip r:embed="rId6"/>
            <a:stretch>
              <a:fillRect l="-35" t="0" r="-35" b="0"/>
            </a:stretch>
          </a:blipFill>
        </p:spPr>
      </p:sp>
      <p:grpSp>
        <p:nvGrpSpPr>
          <p:cNvPr name="Group 30" id="30"/>
          <p:cNvGrpSpPr/>
          <p:nvPr/>
        </p:nvGrpSpPr>
        <p:grpSpPr>
          <a:xfrm rot="0">
            <a:off x="13503325" y="5449938"/>
            <a:ext cx="3508921" cy="442912"/>
            <a:chOff x="0" y="0"/>
            <a:chExt cx="4678562" cy="590550"/>
          </a:xfrm>
        </p:grpSpPr>
        <p:sp>
          <p:nvSpPr>
            <p:cNvPr name="Freeform 31" id="31"/>
            <p:cNvSpPr/>
            <p:nvPr/>
          </p:nvSpPr>
          <p:spPr>
            <a:xfrm flipH="false" flipV="false" rot="0">
              <a:off x="0" y="0"/>
              <a:ext cx="4678562" cy="590550"/>
            </a:xfrm>
            <a:custGeom>
              <a:avLst/>
              <a:gdLst/>
              <a:ahLst/>
              <a:cxnLst/>
              <a:rect r="r" b="b" t="t" l="l"/>
              <a:pathLst>
                <a:path h="590550" w="4678562">
                  <a:moveTo>
                    <a:pt x="0" y="0"/>
                  </a:moveTo>
                  <a:lnTo>
                    <a:pt x="4678562" y="0"/>
                  </a:lnTo>
                  <a:lnTo>
                    <a:pt x="4678562" y="590550"/>
                  </a:lnTo>
                  <a:lnTo>
                    <a:pt x="0" y="590550"/>
                  </a:lnTo>
                  <a:close/>
                </a:path>
              </a:pathLst>
            </a:custGeom>
            <a:solidFill>
              <a:srgbClr val="000000">
                <a:alpha val="0"/>
              </a:srgbClr>
            </a:solidFill>
          </p:spPr>
        </p:sp>
        <p:sp>
          <p:nvSpPr>
            <p:cNvPr name="TextBox 32" id="32"/>
            <p:cNvSpPr txBox="true"/>
            <p:nvPr/>
          </p:nvSpPr>
          <p:spPr>
            <a:xfrm>
              <a:off x="0" y="-38100"/>
              <a:ext cx="4678562" cy="628650"/>
            </a:xfrm>
            <a:prstGeom prst="rect">
              <a:avLst/>
            </a:prstGeom>
          </p:spPr>
          <p:txBody>
            <a:bodyPr anchor="t" rtlCol="false" tIns="0" lIns="0" bIns="0" rIns="0"/>
            <a:lstStyle/>
            <a:p>
              <a:pPr algn="l">
                <a:lnSpc>
                  <a:spcPts val="3437"/>
                </a:lnSpc>
              </a:pPr>
              <a:r>
                <a:rPr lang="en-US" sz="2750" b="true">
                  <a:solidFill>
                    <a:srgbClr val="D7E5D8"/>
                  </a:solidFill>
                  <a:latin typeface="Arimo Bold"/>
                  <a:ea typeface="Arimo Bold"/>
                  <a:cs typeface="Arimo Bold"/>
                  <a:sym typeface="Arimo Bold"/>
                </a:rPr>
                <a:t>Delhi</a:t>
              </a:r>
            </a:p>
          </p:txBody>
        </p:sp>
      </p:grpSp>
      <p:grpSp>
        <p:nvGrpSpPr>
          <p:cNvPr name="Group 33" id="33"/>
          <p:cNvGrpSpPr/>
          <p:nvPr/>
        </p:nvGrpSpPr>
        <p:grpSpPr>
          <a:xfrm rot="0">
            <a:off x="13503325" y="6062960"/>
            <a:ext cx="3508921" cy="907256"/>
            <a:chOff x="0" y="0"/>
            <a:chExt cx="4678562" cy="1209675"/>
          </a:xfrm>
        </p:grpSpPr>
        <p:sp>
          <p:nvSpPr>
            <p:cNvPr name="Freeform 34" id="34"/>
            <p:cNvSpPr/>
            <p:nvPr/>
          </p:nvSpPr>
          <p:spPr>
            <a:xfrm flipH="false" flipV="false" rot="0">
              <a:off x="0" y="0"/>
              <a:ext cx="4678562" cy="1209675"/>
            </a:xfrm>
            <a:custGeom>
              <a:avLst/>
              <a:gdLst/>
              <a:ahLst/>
              <a:cxnLst/>
              <a:rect r="r" b="b" t="t" l="l"/>
              <a:pathLst>
                <a:path h="1209675" w="4678562">
                  <a:moveTo>
                    <a:pt x="0" y="0"/>
                  </a:moveTo>
                  <a:lnTo>
                    <a:pt x="4678562" y="0"/>
                  </a:lnTo>
                  <a:lnTo>
                    <a:pt x="4678562" y="1209675"/>
                  </a:lnTo>
                  <a:lnTo>
                    <a:pt x="0" y="1209675"/>
                  </a:lnTo>
                  <a:close/>
                </a:path>
              </a:pathLst>
            </a:custGeom>
            <a:solidFill>
              <a:srgbClr val="000000">
                <a:alpha val="0"/>
              </a:srgbClr>
            </a:solidFill>
          </p:spPr>
        </p:sp>
        <p:sp>
          <p:nvSpPr>
            <p:cNvPr name="TextBox 35" id="35"/>
            <p:cNvSpPr txBox="true"/>
            <p:nvPr/>
          </p:nvSpPr>
          <p:spPr>
            <a:xfrm>
              <a:off x="0" y="-104775"/>
              <a:ext cx="4678562" cy="1314450"/>
            </a:xfrm>
            <a:prstGeom prst="rect">
              <a:avLst/>
            </a:prstGeom>
          </p:spPr>
          <p:txBody>
            <a:bodyPr anchor="t" rtlCol="false" tIns="0" lIns="0" bIns="0" rIns="0"/>
            <a:lstStyle/>
            <a:p>
              <a:pPr algn="l">
                <a:lnSpc>
                  <a:spcPts val="3562"/>
                </a:lnSpc>
              </a:pPr>
              <a:r>
                <a:rPr lang="en-US" sz="2187">
                  <a:solidFill>
                    <a:srgbClr val="D7E5D8"/>
                  </a:solidFill>
                  <a:latin typeface="Arimo"/>
                  <a:ea typeface="Arimo"/>
                  <a:cs typeface="Arimo"/>
                  <a:sym typeface="Arimo"/>
                </a:rPr>
                <a:t>Significant sales volume. A key market.</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preencoded.png"/>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52025">
                <a:alpha val="90196"/>
              </a:srgbClr>
            </a:solidFill>
          </p:spPr>
        </p:sp>
      </p:grpSp>
      <p:grpSp>
        <p:nvGrpSpPr>
          <p:cNvPr name="Group 5" id="5"/>
          <p:cNvGrpSpPr/>
          <p:nvPr/>
        </p:nvGrpSpPr>
        <p:grpSpPr>
          <a:xfrm rot="0">
            <a:off x="992238" y="1452562"/>
            <a:ext cx="16303526" cy="1771947"/>
            <a:chOff x="0" y="0"/>
            <a:chExt cx="21738035" cy="2362597"/>
          </a:xfrm>
        </p:grpSpPr>
        <p:sp>
          <p:nvSpPr>
            <p:cNvPr name="Freeform 6" id="6"/>
            <p:cNvSpPr/>
            <p:nvPr/>
          </p:nvSpPr>
          <p:spPr>
            <a:xfrm flipH="false" flipV="false" rot="0">
              <a:off x="0" y="0"/>
              <a:ext cx="21738034" cy="2362597"/>
            </a:xfrm>
            <a:custGeom>
              <a:avLst/>
              <a:gdLst/>
              <a:ahLst/>
              <a:cxnLst/>
              <a:rect r="r" b="b" t="t" l="l"/>
              <a:pathLst>
                <a:path h="2362597" w="21738034">
                  <a:moveTo>
                    <a:pt x="0" y="0"/>
                  </a:moveTo>
                  <a:lnTo>
                    <a:pt x="21738034" y="0"/>
                  </a:lnTo>
                  <a:lnTo>
                    <a:pt x="21738034" y="2362597"/>
                  </a:lnTo>
                  <a:lnTo>
                    <a:pt x="0" y="2362597"/>
                  </a:lnTo>
                  <a:close/>
                </a:path>
              </a:pathLst>
            </a:custGeom>
            <a:solidFill>
              <a:srgbClr val="000000">
                <a:alpha val="0"/>
              </a:srgbClr>
            </a:solidFill>
          </p:spPr>
        </p:sp>
        <p:sp>
          <p:nvSpPr>
            <p:cNvPr name="TextBox 7" id="7"/>
            <p:cNvSpPr txBox="true"/>
            <p:nvPr/>
          </p:nvSpPr>
          <p:spPr>
            <a:xfrm>
              <a:off x="0" y="-57150"/>
              <a:ext cx="21738035" cy="2419747"/>
            </a:xfrm>
            <a:prstGeom prst="rect">
              <a:avLst/>
            </a:prstGeom>
          </p:spPr>
          <p:txBody>
            <a:bodyPr anchor="t" rtlCol="false" tIns="0" lIns="0" bIns="0" rIns="0"/>
            <a:lstStyle/>
            <a:p>
              <a:pPr algn="l">
                <a:lnSpc>
                  <a:spcPts val="6937"/>
                </a:lnSpc>
              </a:pPr>
              <a:r>
                <a:rPr lang="en-US" sz="5562" b="true">
                  <a:solidFill>
                    <a:srgbClr val="F0F4F1"/>
                  </a:solidFill>
                  <a:latin typeface="Arimo Bold"/>
                  <a:ea typeface="Arimo Bold"/>
                  <a:cs typeface="Arimo Bold"/>
                  <a:sym typeface="Arimo Bold"/>
                </a:rPr>
                <a:t>Best-Selling Product Categories</a:t>
              </a:r>
            </a:p>
          </p:txBody>
        </p:sp>
      </p:grpSp>
      <p:sp>
        <p:nvSpPr>
          <p:cNvPr name="Freeform 8" id="8" descr="preencoded.png"/>
          <p:cNvSpPr/>
          <p:nvPr/>
        </p:nvSpPr>
        <p:spPr>
          <a:xfrm flipH="false" flipV="false" rot="0">
            <a:off x="3722935" y="3791545"/>
            <a:ext cx="2690069" cy="1633686"/>
          </a:xfrm>
          <a:custGeom>
            <a:avLst/>
            <a:gdLst/>
            <a:ahLst/>
            <a:cxnLst/>
            <a:rect r="r" b="b" t="t" l="l"/>
            <a:pathLst>
              <a:path h="1633686" w="2690069">
                <a:moveTo>
                  <a:pt x="0" y="0"/>
                </a:moveTo>
                <a:lnTo>
                  <a:pt x="2690069" y="0"/>
                </a:lnTo>
                <a:lnTo>
                  <a:pt x="2690069" y="1633686"/>
                </a:lnTo>
                <a:lnTo>
                  <a:pt x="0" y="1633686"/>
                </a:lnTo>
                <a:lnTo>
                  <a:pt x="0" y="0"/>
                </a:lnTo>
                <a:close/>
              </a:path>
            </a:pathLst>
          </a:custGeom>
          <a:blipFill>
            <a:blip r:embed="rId3"/>
            <a:stretch>
              <a:fillRect l="0" t="-216" r="0" b="-216"/>
            </a:stretch>
          </a:blipFill>
        </p:spPr>
      </p:sp>
      <p:grpSp>
        <p:nvGrpSpPr>
          <p:cNvPr name="Group 9" id="9"/>
          <p:cNvGrpSpPr/>
          <p:nvPr/>
        </p:nvGrpSpPr>
        <p:grpSpPr>
          <a:xfrm rot="0">
            <a:off x="4974134" y="4527351"/>
            <a:ext cx="187524" cy="566886"/>
            <a:chOff x="0" y="0"/>
            <a:chExt cx="250032" cy="755848"/>
          </a:xfrm>
        </p:grpSpPr>
        <p:sp>
          <p:nvSpPr>
            <p:cNvPr name="Freeform 10" id="10"/>
            <p:cNvSpPr/>
            <p:nvPr/>
          </p:nvSpPr>
          <p:spPr>
            <a:xfrm flipH="false" flipV="false" rot="0">
              <a:off x="0" y="0"/>
              <a:ext cx="250032" cy="755848"/>
            </a:xfrm>
            <a:custGeom>
              <a:avLst/>
              <a:gdLst/>
              <a:ahLst/>
              <a:cxnLst/>
              <a:rect r="r" b="b" t="t" l="l"/>
              <a:pathLst>
                <a:path h="755848" w="250032">
                  <a:moveTo>
                    <a:pt x="0" y="0"/>
                  </a:moveTo>
                  <a:lnTo>
                    <a:pt x="250032" y="0"/>
                  </a:lnTo>
                  <a:lnTo>
                    <a:pt x="250032" y="755848"/>
                  </a:lnTo>
                  <a:lnTo>
                    <a:pt x="0" y="755848"/>
                  </a:lnTo>
                  <a:close/>
                </a:path>
              </a:pathLst>
            </a:custGeom>
            <a:solidFill>
              <a:srgbClr val="000000">
                <a:alpha val="0"/>
              </a:srgbClr>
            </a:solidFill>
          </p:spPr>
        </p:sp>
        <p:sp>
          <p:nvSpPr>
            <p:cNvPr name="TextBox 11" id="11"/>
            <p:cNvSpPr txBox="true"/>
            <p:nvPr/>
          </p:nvSpPr>
          <p:spPr>
            <a:xfrm>
              <a:off x="0" y="-133350"/>
              <a:ext cx="250032" cy="889198"/>
            </a:xfrm>
            <a:prstGeom prst="rect">
              <a:avLst/>
            </a:prstGeom>
          </p:spPr>
          <p:txBody>
            <a:bodyPr anchor="t" rtlCol="false" tIns="0" lIns="0" bIns="0" rIns="0"/>
            <a:lstStyle/>
            <a:p>
              <a:pPr algn="ctr">
                <a:lnSpc>
                  <a:spcPts val="4437"/>
                </a:lnSpc>
              </a:pPr>
              <a:r>
                <a:rPr lang="en-US" sz="2750" b="true">
                  <a:solidFill>
                    <a:srgbClr val="FFFFFF"/>
                  </a:solidFill>
                  <a:latin typeface="Arimo Bold"/>
                  <a:ea typeface="Arimo Bold"/>
                  <a:cs typeface="Arimo Bold"/>
                  <a:sym typeface="Arimo Bold"/>
                </a:rPr>
                <a:t>1</a:t>
              </a:r>
            </a:p>
          </p:txBody>
        </p:sp>
      </p:grpSp>
      <p:grpSp>
        <p:nvGrpSpPr>
          <p:cNvPr name="Group 12" id="12"/>
          <p:cNvGrpSpPr/>
          <p:nvPr/>
        </p:nvGrpSpPr>
        <p:grpSpPr>
          <a:xfrm rot="0">
            <a:off x="6696521" y="4075062"/>
            <a:ext cx="6405562" cy="442912"/>
            <a:chOff x="0" y="0"/>
            <a:chExt cx="8540750" cy="590550"/>
          </a:xfrm>
        </p:grpSpPr>
        <p:sp>
          <p:nvSpPr>
            <p:cNvPr name="Freeform 13" id="13"/>
            <p:cNvSpPr/>
            <p:nvPr/>
          </p:nvSpPr>
          <p:spPr>
            <a:xfrm flipH="false" flipV="false" rot="0">
              <a:off x="0" y="0"/>
              <a:ext cx="8540750" cy="590550"/>
            </a:xfrm>
            <a:custGeom>
              <a:avLst/>
              <a:gdLst/>
              <a:ahLst/>
              <a:cxnLst/>
              <a:rect r="r" b="b" t="t" l="l"/>
              <a:pathLst>
                <a:path h="590550" w="8540750">
                  <a:moveTo>
                    <a:pt x="0" y="0"/>
                  </a:moveTo>
                  <a:lnTo>
                    <a:pt x="8540750" y="0"/>
                  </a:lnTo>
                  <a:lnTo>
                    <a:pt x="8540750" y="590550"/>
                  </a:lnTo>
                  <a:lnTo>
                    <a:pt x="0" y="590550"/>
                  </a:lnTo>
                  <a:close/>
                </a:path>
              </a:pathLst>
            </a:custGeom>
            <a:solidFill>
              <a:srgbClr val="000000">
                <a:alpha val="0"/>
              </a:srgbClr>
            </a:solidFill>
          </p:spPr>
        </p:sp>
        <p:sp>
          <p:nvSpPr>
            <p:cNvPr name="TextBox 14" id="14"/>
            <p:cNvSpPr txBox="true"/>
            <p:nvPr/>
          </p:nvSpPr>
          <p:spPr>
            <a:xfrm>
              <a:off x="0" y="-38100"/>
              <a:ext cx="8540750" cy="628650"/>
            </a:xfrm>
            <a:prstGeom prst="rect">
              <a:avLst/>
            </a:prstGeom>
          </p:spPr>
          <p:txBody>
            <a:bodyPr anchor="t" rtlCol="false" tIns="0" lIns="0" bIns="0" rIns="0"/>
            <a:lstStyle/>
            <a:p>
              <a:pPr algn="l">
                <a:lnSpc>
                  <a:spcPts val="3437"/>
                </a:lnSpc>
              </a:pPr>
              <a:r>
                <a:rPr lang="en-US" sz="2750" b="true">
                  <a:solidFill>
                    <a:srgbClr val="D7E5D8"/>
                  </a:solidFill>
                  <a:latin typeface="Arimo Bold"/>
                  <a:ea typeface="Arimo Bold"/>
                  <a:cs typeface="Arimo Bold"/>
                  <a:sym typeface="Arimo Bold"/>
                </a:rPr>
                <a:t>Clothing &amp; Accessories</a:t>
              </a:r>
            </a:p>
          </p:txBody>
        </p:sp>
      </p:grpSp>
      <p:grpSp>
        <p:nvGrpSpPr>
          <p:cNvPr name="Group 15" id="15"/>
          <p:cNvGrpSpPr/>
          <p:nvPr/>
        </p:nvGrpSpPr>
        <p:grpSpPr>
          <a:xfrm rot="0">
            <a:off x="6696521" y="4688086"/>
            <a:ext cx="6405562" cy="453629"/>
            <a:chOff x="0" y="0"/>
            <a:chExt cx="8540750" cy="604838"/>
          </a:xfrm>
        </p:grpSpPr>
        <p:sp>
          <p:nvSpPr>
            <p:cNvPr name="Freeform 16" id="16"/>
            <p:cNvSpPr/>
            <p:nvPr/>
          </p:nvSpPr>
          <p:spPr>
            <a:xfrm flipH="false" flipV="false" rot="0">
              <a:off x="0" y="0"/>
              <a:ext cx="8540750" cy="604838"/>
            </a:xfrm>
            <a:custGeom>
              <a:avLst/>
              <a:gdLst/>
              <a:ahLst/>
              <a:cxnLst/>
              <a:rect r="r" b="b" t="t" l="l"/>
              <a:pathLst>
                <a:path h="604838" w="8540750">
                  <a:moveTo>
                    <a:pt x="0" y="0"/>
                  </a:moveTo>
                  <a:lnTo>
                    <a:pt x="8540750" y="0"/>
                  </a:lnTo>
                  <a:lnTo>
                    <a:pt x="8540750" y="604838"/>
                  </a:lnTo>
                  <a:lnTo>
                    <a:pt x="0" y="604838"/>
                  </a:lnTo>
                  <a:close/>
                </a:path>
              </a:pathLst>
            </a:custGeom>
            <a:solidFill>
              <a:srgbClr val="000000">
                <a:alpha val="0"/>
              </a:srgbClr>
            </a:solidFill>
          </p:spPr>
        </p:sp>
        <p:sp>
          <p:nvSpPr>
            <p:cNvPr name="TextBox 17" id="17"/>
            <p:cNvSpPr txBox="true"/>
            <p:nvPr/>
          </p:nvSpPr>
          <p:spPr>
            <a:xfrm>
              <a:off x="0" y="-104775"/>
              <a:ext cx="8540750" cy="709613"/>
            </a:xfrm>
            <a:prstGeom prst="rect">
              <a:avLst/>
            </a:prstGeom>
          </p:spPr>
          <p:txBody>
            <a:bodyPr anchor="t" rtlCol="false" tIns="0" lIns="0" bIns="0" rIns="0"/>
            <a:lstStyle/>
            <a:p>
              <a:pPr algn="l">
                <a:lnSpc>
                  <a:spcPts val="3562"/>
                </a:lnSpc>
              </a:pPr>
              <a:r>
                <a:rPr lang="en-US" sz="2187">
                  <a:solidFill>
                    <a:srgbClr val="D7E5D8"/>
                  </a:solidFill>
                  <a:latin typeface="Arimo"/>
                  <a:ea typeface="Arimo"/>
                  <a:cs typeface="Arimo"/>
                  <a:sym typeface="Arimo"/>
                </a:rPr>
                <a:t>Highest-selling segment</a:t>
              </a:r>
            </a:p>
          </p:txBody>
        </p:sp>
      </p:grpSp>
      <p:grpSp>
        <p:nvGrpSpPr>
          <p:cNvPr name="Group 18" id="18"/>
          <p:cNvGrpSpPr/>
          <p:nvPr/>
        </p:nvGrpSpPr>
        <p:grpSpPr>
          <a:xfrm rot="0">
            <a:off x="6483846" y="5441602"/>
            <a:ext cx="10741075" cy="19050"/>
            <a:chOff x="0" y="0"/>
            <a:chExt cx="14321433" cy="25400"/>
          </a:xfrm>
        </p:grpSpPr>
        <p:sp>
          <p:nvSpPr>
            <p:cNvPr name="Freeform 19" id="19"/>
            <p:cNvSpPr/>
            <p:nvPr/>
          </p:nvSpPr>
          <p:spPr>
            <a:xfrm flipH="false" flipV="false" rot="0">
              <a:off x="0" y="0"/>
              <a:ext cx="14321410" cy="25400"/>
            </a:xfrm>
            <a:custGeom>
              <a:avLst/>
              <a:gdLst/>
              <a:ahLst/>
              <a:cxnLst/>
              <a:rect r="r" b="b" t="t" l="l"/>
              <a:pathLst>
                <a:path h="25400" w="14321410">
                  <a:moveTo>
                    <a:pt x="0" y="12700"/>
                  </a:moveTo>
                  <a:cubicBezTo>
                    <a:pt x="0" y="5715"/>
                    <a:pt x="5715" y="0"/>
                    <a:pt x="12700" y="0"/>
                  </a:cubicBezTo>
                  <a:lnTo>
                    <a:pt x="14308710" y="0"/>
                  </a:lnTo>
                  <a:cubicBezTo>
                    <a:pt x="14315695" y="0"/>
                    <a:pt x="14321410" y="5715"/>
                    <a:pt x="14321410" y="12700"/>
                  </a:cubicBezTo>
                  <a:cubicBezTo>
                    <a:pt x="14321410" y="19685"/>
                    <a:pt x="14315695" y="25400"/>
                    <a:pt x="14308710" y="25400"/>
                  </a:cubicBezTo>
                  <a:lnTo>
                    <a:pt x="12700" y="25400"/>
                  </a:lnTo>
                  <a:cubicBezTo>
                    <a:pt x="5715" y="25400"/>
                    <a:pt x="0" y="19685"/>
                    <a:pt x="0" y="12700"/>
                  </a:cubicBezTo>
                  <a:close/>
                </a:path>
              </a:pathLst>
            </a:custGeom>
            <a:solidFill>
              <a:srgbClr val="6D9121"/>
            </a:solidFill>
          </p:spPr>
        </p:sp>
      </p:grpSp>
      <p:sp>
        <p:nvSpPr>
          <p:cNvPr name="Freeform 20" id="20" descr="preencoded.png"/>
          <p:cNvSpPr/>
          <p:nvPr/>
        </p:nvSpPr>
        <p:spPr>
          <a:xfrm flipH="false" flipV="false" rot="0">
            <a:off x="2377976" y="5496074"/>
            <a:ext cx="5380136" cy="1633686"/>
          </a:xfrm>
          <a:custGeom>
            <a:avLst/>
            <a:gdLst/>
            <a:ahLst/>
            <a:cxnLst/>
            <a:rect r="r" b="b" t="t" l="l"/>
            <a:pathLst>
              <a:path h="1633686" w="5380136">
                <a:moveTo>
                  <a:pt x="0" y="0"/>
                </a:moveTo>
                <a:lnTo>
                  <a:pt x="5380136" y="0"/>
                </a:lnTo>
                <a:lnTo>
                  <a:pt x="5380136" y="1633686"/>
                </a:lnTo>
                <a:lnTo>
                  <a:pt x="0" y="1633686"/>
                </a:lnTo>
                <a:lnTo>
                  <a:pt x="0" y="0"/>
                </a:lnTo>
                <a:close/>
              </a:path>
            </a:pathLst>
          </a:custGeom>
          <a:blipFill>
            <a:blip r:embed="rId4"/>
            <a:stretch>
              <a:fillRect l="0" t="-127" r="0" b="-127"/>
            </a:stretch>
          </a:blipFill>
        </p:spPr>
      </p:sp>
      <p:grpSp>
        <p:nvGrpSpPr>
          <p:cNvPr name="Group 21" id="21"/>
          <p:cNvGrpSpPr/>
          <p:nvPr/>
        </p:nvGrpSpPr>
        <p:grpSpPr>
          <a:xfrm rot="0">
            <a:off x="4890195" y="6029474"/>
            <a:ext cx="355401" cy="566886"/>
            <a:chOff x="0" y="0"/>
            <a:chExt cx="473868" cy="755848"/>
          </a:xfrm>
        </p:grpSpPr>
        <p:sp>
          <p:nvSpPr>
            <p:cNvPr name="Freeform 22" id="22"/>
            <p:cNvSpPr/>
            <p:nvPr/>
          </p:nvSpPr>
          <p:spPr>
            <a:xfrm flipH="false" flipV="false" rot="0">
              <a:off x="0" y="0"/>
              <a:ext cx="473868" cy="755848"/>
            </a:xfrm>
            <a:custGeom>
              <a:avLst/>
              <a:gdLst/>
              <a:ahLst/>
              <a:cxnLst/>
              <a:rect r="r" b="b" t="t" l="l"/>
              <a:pathLst>
                <a:path h="755848" w="473868">
                  <a:moveTo>
                    <a:pt x="0" y="0"/>
                  </a:moveTo>
                  <a:lnTo>
                    <a:pt x="473868" y="0"/>
                  </a:lnTo>
                  <a:lnTo>
                    <a:pt x="473868" y="755848"/>
                  </a:lnTo>
                  <a:lnTo>
                    <a:pt x="0" y="755848"/>
                  </a:lnTo>
                  <a:close/>
                </a:path>
              </a:pathLst>
            </a:custGeom>
            <a:solidFill>
              <a:srgbClr val="000000">
                <a:alpha val="0"/>
              </a:srgbClr>
            </a:solidFill>
          </p:spPr>
        </p:sp>
        <p:sp>
          <p:nvSpPr>
            <p:cNvPr name="TextBox 23" id="23"/>
            <p:cNvSpPr txBox="true"/>
            <p:nvPr/>
          </p:nvSpPr>
          <p:spPr>
            <a:xfrm>
              <a:off x="0" y="-133350"/>
              <a:ext cx="473868" cy="889198"/>
            </a:xfrm>
            <a:prstGeom prst="rect">
              <a:avLst/>
            </a:prstGeom>
          </p:spPr>
          <p:txBody>
            <a:bodyPr anchor="t" rtlCol="false" tIns="0" lIns="0" bIns="0" rIns="0"/>
            <a:lstStyle/>
            <a:p>
              <a:pPr algn="ctr">
                <a:lnSpc>
                  <a:spcPts val="4437"/>
                </a:lnSpc>
              </a:pPr>
              <a:r>
                <a:rPr lang="en-US" sz="2750" b="true">
                  <a:solidFill>
                    <a:srgbClr val="FFFFFF"/>
                  </a:solidFill>
                  <a:latin typeface="Arimo Bold"/>
                  <a:ea typeface="Arimo Bold"/>
                  <a:cs typeface="Arimo Bold"/>
                  <a:sym typeface="Arimo Bold"/>
                </a:rPr>
                <a:t>2</a:t>
              </a:r>
            </a:p>
          </p:txBody>
        </p:sp>
      </p:grpSp>
      <p:grpSp>
        <p:nvGrpSpPr>
          <p:cNvPr name="Group 24" id="24"/>
          <p:cNvGrpSpPr/>
          <p:nvPr/>
        </p:nvGrpSpPr>
        <p:grpSpPr>
          <a:xfrm rot="0">
            <a:off x="8041630" y="5779591"/>
            <a:ext cx="4016871" cy="442912"/>
            <a:chOff x="0" y="0"/>
            <a:chExt cx="5355828" cy="590550"/>
          </a:xfrm>
        </p:grpSpPr>
        <p:sp>
          <p:nvSpPr>
            <p:cNvPr name="Freeform 25" id="25"/>
            <p:cNvSpPr/>
            <p:nvPr/>
          </p:nvSpPr>
          <p:spPr>
            <a:xfrm flipH="false" flipV="false" rot="0">
              <a:off x="0" y="0"/>
              <a:ext cx="5355829" cy="590550"/>
            </a:xfrm>
            <a:custGeom>
              <a:avLst/>
              <a:gdLst/>
              <a:ahLst/>
              <a:cxnLst/>
              <a:rect r="r" b="b" t="t" l="l"/>
              <a:pathLst>
                <a:path h="590550" w="5355829">
                  <a:moveTo>
                    <a:pt x="0" y="0"/>
                  </a:moveTo>
                  <a:lnTo>
                    <a:pt x="5355829" y="0"/>
                  </a:lnTo>
                  <a:lnTo>
                    <a:pt x="5355829" y="590550"/>
                  </a:lnTo>
                  <a:lnTo>
                    <a:pt x="0" y="590550"/>
                  </a:lnTo>
                  <a:close/>
                </a:path>
              </a:pathLst>
            </a:custGeom>
            <a:solidFill>
              <a:srgbClr val="000000">
                <a:alpha val="0"/>
              </a:srgbClr>
            </a:solidFill>
          </p:spPr>
        </p:sp>
        <p:sp>
          <p:nvSpPr>
            <p:cNvPr name="TextBox 26" id="26"/>
            <p:cNvSpPr txBox="true"/>
            <p:nvPr/>
          </p:nvSpPr>
          <p:spPr>
            <a:xfrm>
              <a:off x="0" y="-38100"/>
              <a:ext cx="5355828" cy="628650"/>
            </a:xfrm>
            <a:prstGeom prst="rect">
              <a:avLst/>
            </a:prstGeom>
          </p:spPr>
          <p:txBody>
            <a:bodyPr anchor="t" rtlCol="false" tIns="0" lIns="0" bIns="0" rIns="0"/>
            <a:lstStyle/>
            <a:p>
              <a:pPr algn="l">
                <a:lnSpc>
                  <a:spcPts val="3437"/>
                </a:lnSpc>
              </a:pPr>
              <a:r>
                <a:rPr lang="en-US" sz="2750" b="true">
                  <a:solidFill>
                    <a:srgbClr val="D7E5D8"/>
                  </a:solidFill>
                  <a:latin typeface="Arimo Bold"/>
                  <a:ea typeface="Arimo Bold"/>
                  <a:cs typeface="Arimo Bold"/>
                  <a:sym typeface="Arimo Bold"/>
                </a:rPr>
                <a:t>Home &amp; Living</a:t>
              </a:r>
            </a:p>
          </p:txBody>
        </p:sp>
      </p:grpSp>
      <p:grpSp>
        <p:nvGrpSpPr>
          <p:cNvPr name="Group 27" id="27"/>
          <p:cNvGrpSpPr/>
          <p:nvPr/>
        </p:nvGrpSpPr>
        <p:grpSpPr>
          <a:xfrm rot="0">
            <a:off x="8041630" y="6392615"/>
            <a:ext cx="4016871" cy="453629"/>
            <a:chOff x="0" y="0"/>
            <a:chExt cx="5355828" cy="604838"/>
          </a:xfrm>
        </p:grpSpPr>
        <p:sp>
          <p:nvSpPr>
            <p:cNvPr name="Freeform 28" id="28"/>
            <p:cNvSpPr/>
            <p:nvPr/>
          </p:nvSpPr>
          <p:spPr>
            <a:xfrm flipH="false" flipV="false" rot="0">
              <a:off x="0" y="0"/>
              <a:ext cx="5355829" cy="604838"/>
            </a:xfrm>
            <a:custGeom>
              <a:avLst/>
              <a:gdLst/>
              <a:ahLst/>
              <a:cxnLst/>
              <a:rect r="r" b="b" t="t" l="l"/>
              <a:pathLst>
                <a:path h="604838" w="5355829">
                  <a:moveTo>
                    <a:pt x="0" y="0"/>
                  </a:moveTo>
                  <a:lnTo>
                    <a:pt x="5355829" y="0"/>
                  </a:lnTo>
                  <a:lnTo>
                    <a:pt x="5355829" y="604838"/>
                  </a:lnTo>
                  <a:lnTo>
                    <a:pt x="0" y="604838"/>
                  </a:lnTo>
                  <a:close/>
                </a:path>
              </a:pathLst>
            </a:custGeom>
            <a:solidFill>
              <a:srgbClr val="000000">
                <a:alpha val="0"/>
              </a:srgbClr>
            </a:solidFill>
          </p:spPr>
        </p:sp>
        <p:sp>
          <p:nvSpPr>
            <p:cNvPr name="TextBox 29" id="29"/>
            <p:cNvSpPr txBox="true"/>
            <p:nvPr/>
          </p:nvSpPr>
          <p:spPr>
            <a:xfrm>
              <a:off x="0" y="-104775"/>
              <a:ext cx="5355828" cy="709613"/>
            </a:xfrm>
            <a:prstGeom prst="rect">
              <a:avLst/>
            </a:prstGeom>
          </p:spPr>
          <p:txBody>
            <a:bodyPr anchor="t" rtlCol="false" tIns="0" lIns="0" bIns="0" rIns="0"/>
            <a:lstStyle/>
            <a:p>
              <a:pPr algn="l">
                <a:lnSpc>
                  <a:spcPts val="3562"/>
                </a:lnSpc>
              </a:pPr>
              <a:r>
                <a:rPr lang="en-US" sz="2187">
                  <a:solidFill>
                    <a:srgbClr val="D7E5D8"/>
                  </a:solidFill>
                  <a:latin typeface="Arimo"/>
                  <a:ea typeface="Arimo"/>
                  <a:cs typeface="Arimo"/>
                  <a:sym typeface="Arimo"/>
                </a:rPr>
                <a:t>Second highest sales</a:t>
              </a:r>
            </a:p>
          </p:txBody>
        </p:sp>
      </p:grpSp>
      <p:grpSp>
        <p:nvGrpSpPr>
          <p:cNvPr name="Group 30" id="30"/>
          <p:cNvGrpSpPr/>
          <p:nvPr/>
        </p:nvGrpSpPr>
        <p:grpSpPr>
          <a:xfrm rot="0">
            <a:off x="7828955" y="7146131"/>
            <a:ext cx="9395966" cy="19050"/>
            <a:chOff x="0" y="0"/>
            <a:chExt cx="12527955" cy="25400"/>
          </a:xfrm>
        </p:grpSpPr>
        <p:sp>
          <p:nvSpPr>
            <p:cNvPr name="Freeform 31" id="31"/>
            <p:cNvSpPr/>
            <p:nvPr/>
          </p:nvSpPr>
          <p:spPr>
            <a:xfrm flipH="false" flipV="false" rot="0">
              <a:off x="0" y="0"/>
              <a:ext cx="12527915" cy="25400"/>
            </a:xfrm>
            <a:custGeom>
              <a:avLst/>
              <a:gdLst/>
              <a:ahLst/>
              <a:cxnLst/>
              <a:rect r="r" b="b" t="t" l="l"/>
              <a:pathLst>
                <a:path h="25400" w="12527915">
                  <a:moveTo>
                    <a:pt x="0" y="12700"/>
                  </a:moveTo>
                  <a:cubicBezTo>
                    <a:pt x="0" y="5715"/>
                    <a:pt x="5715" y="0"/>
                    <a:pt x="12700" y="0"/>
                  </a:cubicBezTo>
                  <a:lnTo>
                    <a:pt x="12515215" y="0"/>
                  </a:lnTo>
                  <a:cubicBezTo>
                    <a:pt x="12522200" y="0"/>
                    <a:pt x="12527915" y="5715"/>
                    <a:pt x="12527915" y="12700"/>
                  </a:cubicBezTo>
                  <a:cubicBezTo>
                    <a:pt x="12527915" y="19685"/>
                    <a:pt x="12522200" y="25400"/>
                    <a:pt x="12515215" y="25400"/>
                  </a:cubicBezTo>
                  <a:lnTo>
                    <a:pt x="12700" y="25400"/>
                  </a:lnTo>
                  <a:cubicBezTo>
                    <a:pt x="5715" y="25400"/>
                    <a:pt x="0" y="19685"/>
                    <a:pt x="0" y="12700"/>
                  </a:cubicBezTo>
                  <a:close/>
                </a:path>
              </a:pathLst>
            </a:custGeom>
            <a:solidFill>
              <a:srgbClr val="6D9121"/>
            </a:solidFill>
          </p:spPr>
        </p:sp>
      </p:grpSp>
      <p:sp>
        <p:nvSpPr>
          <p:cNvPr name="Freeform 32" id="32" descr="preencoded.png"/>
          <p:cNvSpPr/>
          <p:nvPr/>
        </p:nvSpPr>
        <p:spPr>
          <a:xfrm flipH="false" flipV="false" rot="0">
            <a:off x="1032868" y="7200602"/>
            <a:ext cx="8070205" cy="1633686"/>
          </a:xfrm>
          <a:custGeom>
            <a:avLst/>
            <a:gdLst/>
            <a:ahLst/>
            <a:cxnLst/>
            <a:rect r="r" b="b" t="t" l="l"/>
            <a:pathLst>
              <a:path h="1633686" w="8070205">
                <a:moveTo>
                  <a:pt x="0" y="0"/>
                </a:moveTo>
                <a:lnTo>
                  <a:pt x="8070204" y="0"/>
                </a:lnTo>
                <a:lnTo>
                  <a:pt x="8070204" y="1633687"/>
                </a:lnTo>
                <a:lnTo>
                  <a:pt x="0" y="1633687"/>
                </a:lnTo>
                <a:lnTo>
                  <a:pt x="0" y="0"/>
                </a:lnTo>
                <a:close/>
              </a:path>
            </a:pathLst>
          </a:custGeom>
          <a:blipFill>
            <a:blip r:embed="rId5"/>
            <a:stretch>
              <a:fillRect l="0" t="-156" r="0" b="-156"/>
            </a:stretch>
          </a:blipFill>
        </p:spPr>
      </p:sp>
      <p:grpSp>
        <p:nvGrpSpPr>
          <p:cNvPr name="Group 33" id="33"/>
          <p:cNvGrpSpPr/>
          <p:nvPr/>
        </p:nvGrpSpPr>
        <p:grpSpPr>
          <a:xfrm rot="0">
            <a:off x="4880967" y="7734002"/>
            <a:ext cx="373707" cy="566886"/>
            <a:chOff x="0" y="0"/>
            <a:chExt cx="498277" cy="755848"/>
          </a:xfrm>
        </p:grpSpPr>
        <p:sp>
          <p:nvSpPr>
            <p:cNvPr name="Freeform 34" id="34"/>
            <p:cNvSpPr/>
            <p:nvPr/>
          </p:nvSpPr>
          <p:spPr>
            <a:xfrm flipH="false" flipV="false" rot="0">
              <a:off x="0" y="0"/>
              <a:ext cx="498277" cy="755848"/>
            </a:xfrm>
            <a:custGeom>
              <a:avLst/>
              <a:gdLst/>
              <a:ahLst/>
              <a:cxnLst/>
              <a:rect r="r" b="b" t="t" l="l"/>
              <a:pathLst>
                <a:path h="755848" w="498277">
                  <a:moveTo>
                    <a:pt x="0" y="0"/>
                  </a:moveTo>
                  <a:lnTo>
                    <a:pt x="498277" y="0"/>
                  </a:lnTo>
                  <a:lnTo>
                    <a:pt x="498277" y="755848"/>
                  </a:lnTo>
                  <a:lnTo>
                    <a:pt x="0" y="755848"/>
                  </a:lnTo>
                  <a:close/>
                </a:path>
              </a:pathLst>
            </a:custGeom>
            <a:solidFill>
              <a:srgbClr val="000000">
                <a:alpha val="0"/>
              </a:srgbClr>
            </a:solidFill>
          </p:spPr>
        </p:sp>
        <p:sp>
          <p:nvSpPr>
            <p:cNvPr name="TextBox 35" id="35"/>
            <p:cNvSpPr txBox="true"/>
            <p:nvPr/>
          </p:nvSpPr>
          <p:spPr>
            <a:xfrm>
              <a:off x="0" y="-133350"/>
              <a:ext cx="498277" cy="889198"/>
            </a:xfrm>
            <a:prstGeom prst="rect">
              <a:avLst/>
            </a:prstGeom>
          </p:spPr>
          <p:txBody>
            <a:bodyPr anchor="t" rtlCol="false" tIns="0" lIns="0" bIns="0" rIns="0"/>
            <a:lstStyle/>
            <a:p>
              <a:pPr algn="ctr">
                <a:lnSpc>
                  <a:spcPts val="4437"/>
                </a:lnSpc>
              </a:pPr>
              <a:r>
                <a:rPr lang="en-US" sz="2750" b="true">
                  <a:solidFill>
                    <a:srgbClr val="FFFFFF"/>
                  </a:solidFill>
                  <a:latin typeface="Arimo Bold"/>
                  <a:ea typeface="Arimo Bold"/>
                  <a:cs typeface="Arimo Bold"/>
                  <a:sym typeface="Arimo Bold"/>
                </a:rPr>
                <a:t>3</a:t>
              </a:r>
            </a:p>
          </p:txBody>
        </p:sp>
      </p:grpSp>
      <p:grpSp>
        <p:nvGrpSpPr>
          <p:cNvPr name="Group 36" id="36"/>
          <p:cNvGrpSpPr/>
          <p:nvPr/>
        </p:nvGrpSpPr>
        <p:grpSpPr>
          <a:xfrm rot="0">
            <a:off x="9386590" y="7484120"/>
            <a:ext cx="3150096" cy="442912"/>
            <a:chOff x="0" y="0"/>
            <a:chExt cx="4200128" cy="590550"/>
          </a:xfrm>
        </p:grpSpPr>
        <p:sp>
          <p:nvSpPr>
            <p:cNvPr name="Freeform 37" id="37"/>
            <p:cNvSpPr/>
            <p:nvPr/>
          </p:nvSpPr>
          <p:spPr>
            <a:xfrm flipH="false" flipV="false" rot="0">
              <a:off x="0" y="0"/>
              <a:ext cx="4200129" cy="590550"/>
            </a:xfrm>
            <a:custGeom>
              <a:avLst/>
              <a:gdLst/>
              <a:ahLst/>
              <a:cxnLst/>
              <a:rect r="r" b="b" t="t" l="l"/>
              <a:pathLst>
                <a:path h="590550" w="4200129">
                  <a:moveTo>
                    <a:pt x="0" y="0"/>
                  </a:moveTo>
                  <a:lnTo>
                    <a:pt x="4200129" y="0"/>
                  </a:lnTo>
                  <a:lnTo>
                    <a:pt x="4200129" y="590550"/>
                  </a:lnTo>
                  <a:lnTo>
                    <a:pt x="0" y="590550"/>
                  </a:lnTo>
                  <a:close/>
                </a:path>
              </a:pathLst>
            </a:custGeom>
            <a:solidFill>
              <a:srgbClr val="000000">
                <a:alpha val="0"/>
              </a:srgbClr>
            </a:solidFill>
          </p:spPr>
        </p:sp>
        <p:sp>
          <p:nvSpPr>
            <p:cNvPr name="TextBox 38" id="38"/>
            <p:cNvSpPr txBox="true"/>
            <p:nvPr/>
          </p:nvSpPr>
          <p:spPr>
            <a:xfrm>
              <a:off x="0" y="-38100"/>
              <a:ext cx="4200128" cy="628650"/>
            </a:xfrm>
            <a:prstGeom prst="rect">
              <a:avLst/>
            </a:prstGeom>
          </p:spPr>
          <p:txBody>
            <a:bodyPr anchor="t" rtlCol="false" tIns="0" lIns="0" bIns="0" rIns="0"/>
            <a:lstStyle/>
            <a:p>
              <a:pPr algn="l">
                <a:lnSpc>
                  <a:spcPts val="3437"/>
                </a:lnSpc>
              </a:pPr>
              <a:r>
                <a:rPr lang="en-US" sz="2750" b="true">
                  <a:solidFill>
                    <a:srgbClr val="D7E5D8"/>
                  </a:solidFill>
                  <a:latin typeface="Arimo Bold"/>
                  <a:ea typeface="Arimo Bold"/>
                  <a:cs typeface="Arimo Bold"/>
                  <a:sym typeface="Arimo Bold"/>
                </a:rPr>
                <a:t>Electronics</a:t>
              </a:r>
            </a:p>
          </p:txBody>
        </p:sp>
      </p:grpSp>
      <p:grpSp>
        <p:nvGrpSpPr>
          <p:cNvPr name="Group 39" id="39"/>
          <p:cNvGrpSpPr/>
          <p:nvPr/>
        </p:nvGrpSpPr>
        <p:grpSpPr>
          <a:xfrm rot="0">
            <a:off x="9386590" y="8097142"/>
            <a:ext cx="3150096" cy="453629"/>
            <a:chOff x="0" y="0"/>
            <a:chExt cx="4200128" cy="604838"/>
          </a:xfrm>
        </p:grpSpPr>
        <p:sp>
          <p:nvSpPr>
            <p:cNvPr name="Freeform 40" id="40"/>
            <p:cNvSpPr/>
            <p:nvPr/>
          </p:nvSpPr>
          <p:spPr>
            <a:xfrm flipH="false" flipV="false" rot="0">
              <a:off x="0" y="0"/>
              <a:ext cx="4200129" cy="604838"/>
            </a:xfrm>
            <a:custGeom>
              <a:avLst/>
              <a:gdLst/>
              <a:ahLst/>
              <a:cxnLst/>
              <a:rect r="r" b="b" t="t" l="l"/>
              <a:pathLst>
                <a:path h="604838" w="4200129">
                  <a:moveTo>
                    <a:pt x="0" y="0"/>
                  </a:moveTo>
                  <a:lnTo>
                    <a:pt x="4200129" y="0"/>
                  </a:lnTo>
                  <a:lnTo>
                    <a:pt x="4200129" y="604838"/>
                  </a:lnTo>
                  <a:lnTo>
                    <a:pt x="0" y="604838"/>
                  </a:lnTo>
                  <a:close/>
                </a:path>
              </a:pathLst>
            </a:custGeom>
            <a:solidFill>
              <a:srgbClr val="000000">
                <a:alpha val="0"/>
              </a:srgbClr>
            </a:solidFill>
          </p:spPr>
        </p:sp>
        <p:sp>
          <p:nvSpPr>
            <p:cNvPr name="TextBox 41" id="41"/>
            <p:cNvSpPr txBox="true"/>
            <p:nvPr/>
          </p:nvSpPr>
          <p:spPr>
            <a:xfrm>
              <a:off x="0" y="-104775"/>
              <a:ext cx="4200128" cy="709613"/>
            </a:xfrm>
            <a:prstGeom prst="rect">
              <a:avLst/>
            </a:prstGeom>
          </p:spPr>
          <p:txBody>
            <a:bodyPr anchor="t" rtlCol="false" tIns="0" lIns="0" bIns="0" rIns="0"/>
            <a:lstStyle/>
            <a:p>
              <a:pPr algn="l">
                <a:lnSpc>
                  <a:spcPts val="3562"/>
                </a:lnSpc>
              </a:pPr>
              <a:r>
                <a:rPr lang="en-US" sz="2187">
                  <a:solidFill>
                    <a:srgbClr val="D7E5D8"/>
                  </a:solidFill>
                  <a:latin typeface="Arimo"/>
                  <a:ea typeface="Arimo"/>
                  <a:cs typeface="Arimo"/>
                  <a:sym typeface="Arimo"/>
                </a:rPr>
                <a:t>Consistent sales</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preencoded.png"/>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52025">
                <a:alpha val="90196"/>
              </a:srgbClr>
            </a:solidFill>
          </p:spPr>
        </p:sp>
      </p:grpSp>
      <p:grpSp>
        <p:nvGrpSpPr>
          <p:cNvPr name="Group 5" id="5"/>
          <p:cNvGrpSpPr/>
          <p:nvPr/>
        </p:nvGrpSpPr>
        <p:grpSpPr>
          <a:xfrm rot="0">
            <a:off x="992238" y="2693342"/>
            <a:ext cx="13355091" cy="885974"/>
            <a:chOff x="0" y="0"/>
            <a:chExt cx="17806788" cy="1181298"/>
          </a:xfrm>
        </p:grpSpPr>
        <p:sp>
          <p:nvSpPr>
            <p:cNvPr name="Freeform 6" id="6"/>
            <p:cNvSpPr/>
            <p:nvPr/>
          </p:nvSpPr>
          <p:spPr>
            <a:xfrm flipH="false" flipV="false" rot="0">
              <a:off x="0" y="0"/>
              <a:ext cx="17806789" cy="1181298"/>
            </a:xfrm>
            <a:custGeom>
              <a:avLst/>
              <a:gdLst/>
              <a:ahLst/>
              <a:cxnLst/>
              <a:rect r="r" b="b" t="t" l="l"/>
              <a:pathLst>
                <a:path h="1181298" w="17806789">
                  <a:moveTo>
                    <a:pt x="0" y="0"/>
                  </a:moveTo>
                  <a:lnTo>
                    <a:pt x="17806789" y="0"/>
                  </a:lnTo>
                  <a:lnTo>
                    <a:pt x="17806789" y="1181298"/>
                  </a:lnTo>
                  <a:lnTo>
                    <a:pt x="0" y="1181298"/>
                  </a:lnTo>
                  <a:close/>
                </a:path>
              </a:pathLst>
            </a:custGeom>
            <a:solidFill>
              <a:srgbClr val="000000">
                <a:alpha val="0"/>
              </a:srgbClr>
            </a:solidFill>
          </p:spPr>
        </p:sp>
        <p:sp>
          <p:nvSpPr>
            <p:cNvPr name="TextBox 7" id="7"/>
            <p:cNvSpPr txBox="true"/>
            <p:nvPr/>
          </p:nvSpPr>
          <p:spPr>
            <a:xfrm>
              <a:off x="0" y="-57150"/>
              <a:ext cx="17806788" cy="1238448"/>
            </a:xfrm>
            <a:prstGeom prst="rect">
              <a:avLst/>
            </a:prstGeom>
          </p:spPr>
          <p:txBody>
            <a:bodyPr anchor="t" rtlCol="false" tIns="0" lIns="0" bIns="0" rIns="0"/>
            <a:lstStyle/>
            <a:p>
              <a:pPr algn="l">
                <a:lnSpc>
                  <a:spcPts val="6937"/>
                </a:lnSpc>
              </a:pPr>
              <a:r>
                <a:rPr lang="en-US" sz="5562" b="true">
                  <a:solidFill>
                    <a:srgbClr val="F0F4F1"/>
                  </a:solidFill>
                  <a:latin typeface="Arimo Bold"/>
                  <a:ea typeface="Arimo Bold"/>
                  <a:cs typeface="Arimo Bold"/>
                  <a:sym typeface="Arimo Bold"/>
                </a:rPr>
                <a:t>Key Recommendations</a:t>
              </a:r>
            </a:p>
          </p:txBody>
        </p:sp>
      </p:grpSp>
      <p:grpSp>
        <p:nvGrpSpPr>
          <p:cNvPr name="Group 8" id="8"/>
          <p:cNvGrpSpPr/>
          <p:nvPr/>
        </p:nvGrpSpPr>
        <p:grpSpPr>
          <a:xfrm rot="0">
            <a:off x="987475" y="3999756"/>
            <a:ext cx="8019604" cy="1662261"/>
            <a:chOff x="0" y="0"/>
            <a:chExt cx="10692805" cy="2216348"/>
          </a:xfrm>
        </p:grpSpPr>
        <p:sp>
          <p:nvSpPr>
            <p:cNvPr name="Freeform 9" id="9"/>
            <p:cNvSpPr/>
            <p:nvPr/>
          </p:nvSpPr>
          <p:spPr>
            <a:xfrm flipH="false" flipV="false" rot="0">
              <a:off x="6350" y="6350"/>
              <a:ext cx="10680065" cy="2203577"/>
            </a:xfrm>
            <a:custGeom>
              <a:avLst/>
              <a:gdLst/>
              <a:ahLst/>
              <a:cxnLst/>
              <a:rect r="r" b="b" t="t" l="l"/>
              <a:pathLst>
                <a:path h="2203577" w="10680065">
                  <a:moveTo>
                    <a:pt x="0" y="158750"/>
                  </a:moveTo>
                  <a:cubicBezTo>
                    <a:pt x="0" y="71120"/>
                    <a:pt x="71374" y="0"/>
                    <a:pt x="159512" y="0"/>
                  </a:cubicBezTo>
                  <a:lnTo>
                    <a:pt x="10520553" y="0"/>
                  </a:lnTo>
                  <a:cubicBezTo>
                    <a:pt x="10608691" y="0"/>
                    <a:pt x="10680065" y="71120"/>
                    <a:pt x="10680065" y="158750"/>
                  </a:cubicBezTo>
                  <a:lnTo>
                    <a:pt x="10680065" y="2044827"/>
                  </a:lnTo>
                  <a:cubicBezTo>
                    <a:pt x="10680065" y="2132457"/>
                    <a:pt x="10608691" y="2203577"/>
                    <a:pt x="10520553" y="2203577"/>
                  </a:cubicBezTo>
                  <a:lnTo>
                    <a:pt x="159512" y="2203577"/>
                  </a:lnTo>
                  <a:cubicBezTo>
                    <a:pt x="71374" y="2203577"/>
                    <a:pt x="0" y="2132457"/>
                    <a:pt x="0" y="2044827"/>
                  </a:cubicBezTo>
                  <a:close/>
                </a:path>
              </a:pathLst>
            </a:custGeom>
            <a:solidFill>
              <a:srgbClr val="547808"/>
            </a:solidFill>
          </p:spPr>
        </p:sp>
        <p:sp>
          <p:nvSpPr>
            <p:cNvPr name="Freeform 10" id="10"/>
            <p:cNvSpPr/>
            <p:nvPr/>
          </p:nvSpPr>
          <p:spPr>
            <a:xfrm flipH="false" flipV="false" rot="0">
              <a:off x="0" y="0"/>
              <a:ext cx="10692765" cy="2216277"/>
            </a:xfrm>
            <a:custGeom>
              <a:avLst/>
              <a:gdLst/>
              <a:ahLst/>
              <a:cxnLst/>
              <a:rect r="r" b="b" t="t" l="l"/>
              <a:pathLst>
                <a:path h="2216277" w="10692765">
                  <a:moveTo>
                    <a:pt x="0" y="165100"/>
                  </a:moveTo>
                  <a:cubicBezTo>
                    <a:pt x="0" y="73914"/>
                    <a:pt x="74295" y="0"/>
                    <a:pt x="165862" y="0"/>
                  </a:cubicBezTo>
                  <a:lnTo>
                    <a:pt x="10526903" y="0"/>
                  </a:lnTo>
                  <a:lnTo>
                    <a:pt x="10526903" y="6350"/>
                  </a:lnTo>
                  <a:lnTo>
                    <a:pt x="10526903" y="0"/>
                  </a:lnTo>
                  <a:cubicBezTo>
                    <a:pt x="10618470" y="0"/>
                    <a:pt x="10692765" y="73914"/>
                    <a:pt x="10692765" y="165100"/>
                  </a:cubicBezTo>
                  <a:lnTo>
                    <a:pt x="10686415" y="165100"/>
                  </a:lnTo>
                  <a:lnTo>
                    <a:pt x="10692765" y="165100"/>
                  </a:lnTo>
                  <a:lnTo>
                    <a:pt x="10692765" y="2051177"/>
                  </a:lnTo>
                  <a:lnTo>
                    <a:pt x="10686415" y="2051177"/>
                  </a:lnTo>
                  <a:lnTo>
                    <a:pt x="10692765" y="2051177"/>
                  </a:lnTo>
                  <a:cubicBezTo>
                    <a:pt x="10692765" y="2142363"/>
                    <a:pt x="10618470" y="2216277"/>
                    <a:pt x="10526903" y="2216277"/>
                  </a:cubicBezTo>
                  <a:lnTo>
                    <a:pt x="10526903" y="2209927"/>
                  </a:lnTo>
                  <a:lnTo>
                    <a:pt x="10526903" y="2216277"/>
                  </a:lnTo>
                  <a:lnTo>
                    <a:pt x="165862" y="2216277"/>
                  </a:lnTo>
                  <a:lnTo>
                    <a:pt x="165862" y="2209927"/>
                  </a:lnTo>
                  <a:lnTo>
                    <a:pt x="165862" y="2216277"/>
                  </a:lnTo>
                  <a:cubicBezTo>
                    <a:pt x="74295" y="2216277"/>
                    <a:pt x="0" y="2142363"/>
                    <a:pt x="0" y="2051177"/>
                  </a:cubicBezTo>
                  <a:lnTo>
                    <a:pt x="0" y="165100"/>
                  </a:lnTo>
                  <a:lnTo>
                    <a:pt x="6350" y="165100"/>
                  </a:lnTo>
                  <a:lnTo>
                    <a:pt x="0" y="165100"/>
                  </a:lnTo>
                  <a:moveTo>
                    <a:pt x="12700" y="165100"/>
                  </a:moveTo>
                  <a:lnTo>
                    <a:pt x="12700" y="2051177"/>
                  </a:lnTo>
                  <a:lnTo>
                    <a:pt x="6350" y="2051177"/>
                  </a:lnTo>
                  <a:lnTo>
                    <a:pt x="12700" y="2051177"/>
                  </a:lnTo>
                  <a:cubicBezTo>
                    <a:pt x="12700" y="2135378"/>
                    <a:pt x="81280" y="2203577"/>
                    <a:pt x="165862" y="2203577"/>
                  </a:cubicBezTo>
                  <a:lnTo>
                    <a:pt x="10526903" y="2203577"/>
                  </a:lnTo>
                  <a:cubicBezTo>
                    <a:pt x="10611485" y="2203577"/>
                    <a:pt x="10680065" y="2135251"/>
                    <a:pt x="10680065" y="2051177"/>
                  </a:cubicBezTo>
                  <a:lnTo>
                    <a:pt x="10680065" y="165100"/>
                  </a:lnTo>
                  <a:cubicBezTo>
                    <a:pt x="10680065" y="80899"/>
                    <a:pt x="10611485" y="12700"/>
                    <a:pt x="10526903" y="12700"/>
                  </a:cubicBezTo>
                  <a:lnTo>
                    <a:pt x="165862" y="12700"/>
                  </a:lnTo>
                  <a:lnTo>
                    <a:pt x="165862" y="6350"/>
                  </a:lnTo>
                  <a:lnTo>
                    <a:pt x="165862" y="12700"/>
                  </a:lnTo>
                  <a:cubicBezTo>
                    <a:pt x="81280" y="12700"/>
                    <a:pt x="12700" y="81026"/>
                    <a:pt x="12700" y="165100"/>
                  </a:cubicBezTo>
                  <a:close/>
                </a:path>
              </a:pathLst>
            </a:custGeom>
            <a:solidFill>
              <a:srgbClr val="6D9121"/>
            </a:solidFill>
          </p:spPr>
        </p:sp>
      </p:grpSp>
      <p:grpSp>
        <p:nvGrpSpPr>
          <p:cNvPr name="Group 11" id="11"/>
          <p:cNvGrpSpPr/>
          <p:nvPr/>
        </p:nvGrpSpPr>
        <p:grpSpPr>
          <a:xfrm rot="0">
            <a:off x="1285280" y="4297561"/>
            <a:ext cx="4184749" cy="442912"/>
            <a:chOff x="0" y="0"/>
            <a:chExt cx="5579665" cy="590550"/>
          </a:xfrm>
        </p:grpSpPr>
        <p:sp>
          <p:nvSpPr>
            <p:cNvPr name="Freeform 12" id="12"/>
            <p:cNvSpPr/>
            <p:nvPr/>
          </p:nvSpPr>
          <p:spPr>
            <a:xfrm flipH="false" flipV="false" rot="0">
              <a:off x="0" y="0"/>
              <a:ext cx="5579665" cy="590550"/>
            </a:xfrm>
            <a:custGeom>
              <a:avLst/>
              <a:gdLst/>
              <a:ahLst/>
              <a:cxnLst/>
              <a:rect r="r" b="b" t="t" l="l"/>
              <a:pathLst>
                <a:path h="590550" w="5579665">
                  <a:moveTo>
                    <a:pt x="0" y="0"/>
                  </a:moveTo>
                  <a:lnTo>
                    <a:pt x="5579665" y="0"/>
                  </a:lnTo>
                  <a:lnTo>
                    <a:pt x="5579665" y="590550"/>
                  </a:lnTo>
                  <a:lnTo>
                    <a:pt x="0" y="590550"/>
                  </a:lnTo>
                  <a:close/>
                </a:path>
              </a:pathLst>
            </a:custGeom>
            <a:solidFill>
              <a:srgbClr val="000000">
                <a:alpha val="0"/>
              </a:srgbClr>
            </a:solidFill>
          </p:spPr>
        </p:sp>
        <p:sp>
          <p:nvSpPr>
            <p:cNvPr name="TextBox 13" id="13"/>
            <p:cNvSpPr txBox="true"/>
            <p:nvPr/>
          </p:nvSpPr>
          <p:spPr>
            <a:xfrm>
              <a:off x="0" y="-38100"/>
              <a:ext cx="5579665" cy="628650"/>
            </a:xfrm>
            <a:prstGeom prst="rect">
              <a:avLst/>
            </a:prstGeom>
          </p:spPr>
          <p:txBody>
            <a:bodyPr anchor="t" rtlCol="false" tIns="0" lIns="0" bIns="0" rIns="0"/>
            <a:lstStyle/>
            <a:p>
              <a:pPr algn="l">
                <a:lnSpc>
                  <a:spcPts val="3437"/>
                </a:lnSpc>
              </a:pPr>
              <a:r>
                <a:rPr lang="en-US" sz="2750" b="true">
                  <a:solidFill>
                    <a:srgbClr val="FFFFFF"/>
                  </a:solidFill>
                  <a:latin typeface="Arimo Bold"/>
                  <a:ea typeface="Arimo Bold"/>
                  <a:cs typeface="Arimo Bold"/>
                  <a:sym typeface="Arimo Bold"/>
                </a:rPr>
                <a:t>Return Policies</a:t>
              </a:r>
            </a:p>
          </p:txBody>
        </p:sp>
      </p:grpSp>
      <p:grpSp>
        <p:nvGrpSpPr>
          <p:cNvPr name="Group 14" id="14"/>
          <p:cNvGrpSpPr/>
          <p:nvPr/>
        </p:nvGrpSpPr>
        <p:grpSpPr>
          <a:xfrm rot="0">
            <a:off x="1285280" y="4910584"/>
            <a:ext cx="7423994" cy="453629"/>
            <a:chOff x="0" y="0"/>
            <a:chExt cx="9898658" cy="604838"/>
          </a:xfrm>
        </p:grpSpPr>
        <p:sp>
          <p:nvSpPr>
            <p:cNvPr name="Freeform 15" id="15"/>
            <p:cNvSpPr/>
            <p:nvPr/>
          </p:nvSpPr>
          <p:spPr>
            <a:xfrm flipH="false" flipV="false" rot="0">
              <a:off x="0" y="0"/>
              <a:ext cx="9898659" cy="604838"/>
            </a:xfrm>
            <a:custGeom>
              <a:avLst/>
              <a:gdLst/>
              <a:ahLst/>
              <a:cxnLst/>
              <a:rect r="r" b="b" t="t" l="l"/>
              <a:pathLst>
                <a:path h="604838" w="9898659">
                  <a:moveTo>
                    <a:pt x="0" y="0"/>
                  </a:moveTo>
                  <a:lnTo>
                    <a:pt x="9898659" y="0"/>
                  </a:lnTo>
                  <a:lnTo>
                    <a:pt x="9898659" y="604838"/>
                  </a:lnTo>
                  <a:lnTo>
                    <a:pt x="0" y="604838"/>
                  </a:lnTo>
                  <a:close/>
                </a:path>
              </a:pathLst>
            </a:custGeom>
            <a:solidFill>
              <a:srgbClr val="000000">
                <a:alpha val="0"/>
              </a:srgbClr>
            </a:solidFill>
          </p:spPr>
        </p:sp>
        <p:sp>
          <p:nvSpPr>
            <p:cNvPr name="TextBox 16" id="16"/>
            <p:cNvSpPr txBox="true"/>
            <p:nvPr/>
          </p:nvSpPr>
          <p:spPr>
            <a:xfrm>
              <a:off x="0" y="-104775"/>
              <a:ext cx="9898658" cy="709613"/>
            </a:xfrm>
            <a:prstGeom prst="rect">
              <a:avLst/>
            </a:prstGeom>
          </p:spPr>
          <p:txBody>
            <a:bodyPr anchor="t" rtlCol="false" tIns="0" lIns="0" bIns="0" rIns="0"/>
            <a:lstStyle/>
            <a:p>
              <a:pPr algn="l">
                <a:lnSpc>
                  <a:spcPts val="3562"/>
                </a:lnSpc>
              </a:pPr>
              <a:r>
                <a:rPr lang="en-US" sz="2187">
                  <a:solidFill>
                    <a:srgbClr val="FFFFFF"/>
                  </a:solidFill>
                  <a:latin typeface="Arimo"/>
                  <a:ea typeface="Arimo"/>
                  <a:cs typeface="Arimo"/>
                  <a:sym typeface="Arimo"/>
                </a:rPr>
                <a:t>Improve policies to reduce return rates.</a:t>
              </a:r>
            </a:p>
          </p:txBody>
        </p:sp>
      </p:grpSp>
      <p:grpSp>
        <p:nvGrpSpPr>
          <p:cNvPr name="Group 17" id="17"/>
          <p:cNvGrpSpPr/>
          <p:nvPr/>
        </p:nvGrpSpPr>
        <p:grpSpPr>
          <a:xfrm rot="0">
            <a:off x="9281071" y="3999756"/>
            <a:ext cx="8019604" cy="1662261"/>
            <a:chOff x="0" y="0"/>
            <a:chExt cx="10692805" cy="2216348"/>
          </a:xfrm>
        </p:grpSpPr>
        <p:sp>
          <p:nvSpPr>
            <p:cNvPr name="Freeform 18" id="18"/>
            <p:cNvSpPr/>
            <p:nvPr/>
          </p:nvSpPr>
          <p:spPr>
            <a:xfrm flipH="false" flipV="false" rot="0">
              <a:off x="6350" y="6350"/>
              <a:ext cx="10680065" cy="2203577"/>
            </a:xfrm>
            <a:custGeom>
              <a:avLst/>
              <a:gdLst/>
              <a:ahLst/>
              <a:cxnLst/>
              <a:rect r="r" b="b" t="t" l="l"/>
              <a:pathLst>
                <a:path h="2203577" w="10680065">
                  <a:moveTo>
                    <a:pt x="0" y="158750"/>
                  </a:moveTo>
                  <a:cubicBezTo>
                    <a:pt x="0" y="71120"/>
                    <a:pt x="71374" y="0"/>
                    <a:pt x="159512" y="0"/>
                  </a:cubicBezTo>
                  <a:lnTo>
                    <a:pt x="10520553" y="0"/>
                  </a:lnTo>
                  <a:cubicBezTo>
                    <a:pt x="10608691" y="0"/>
                    <a:pt x="10680065" y="71120"/>
                    <a:pt x="10680065" y="158750"/>
                  </a:cubicBezTo>
                  <a:lnTo>
                    <a:pt x="10680065" y="2044827"/>
                  </a:lnTo>
                  <a:cubicBezTo>
                    <a:pt x="10680065" y="2132457"/>
                    <a:pt x="10608691" y="2203577"/>
                    <a:pt x="10520553" y="2203577"/>
                  </a:cubicBezTo>
                  <a:lnTo>
                    <a:pt x="159512" y="2203577"/>
                  </a:lnTo>
                  <a:cubicBezTo>
                    <a:pt x="71374" y="2203577"/>
                    <a:pt x="0" y="2132457"/>
                    <a:pt x="0" y="2044827"/>
                  </a:cubicBezTo>
                  <a:close/>
                </a:path>
              </a:pathLst>
            </a:custGeom>
            <a:solidFill>
              <a:srgbClr val="547808"/>
            </a:solidFill>
          </p:spPr>
        </p:sp>
        <p:sp>
          <p:nvSpPr>
            <p:cNvPr name="Freeform 19" id="19"/>
            <p:cNvSpPr/>
            <p:nvPr/>
          </p:nvSpPr>
          <p:spPr>
            <a:xfrm flipH="false" flipV="false" rot="0">
              <a:off x="0" y="0"/>
              <a:ext cx="10692765" cy="2216277"/>
            </a:xfrm>
            <a:custGeom>
              <a:avLst/>
              <a:gdLst/>
              <a:ahLst/>
              <a:cxnLst/>
              <a:rect r="r" b="b" t="t" l="l"/>
              <a:pathLst>
                <a:path h="2216277" w="10692765">
                  <a:moveTo>
                    <a:pt x="0" y="165100"/>
                  </a:moveTo>
                  <a:cubicBezTo>
                    <a:pt x="0" y="73914"/>
                    <a:pt x="74295" y="0"/>
                    <a:pt x="165862" y="0"/>
                  </a:cubicBezTo>
                  <a:lnTo>
                    <a:pt x="10526903" y="0"/>
                  </a:lnTo>
                  <a:lnTo>
                    <a:pt x="10526903" y="6350"/>
                  </a:lnTo>
                  <a:lnTo>
                    <a:pt x="10526903" y="0"/>
                  </a:lnTo>
                  <a:cubicBezTo>
                    <a:pt x="10618470" y="0"/>
                    <a:pt x="10692765" y="73914"/>
                    <a:pt x="10692765" y="165100"/>
                  </a:cubicBezTo>
                  <a:lnTo>
                    <a:pt x="10686415" y="165100"/>
                  </a:lnTo>
                  <a:lnTo>
                    <a:pt x="10692765" y="165100"/>
                  </a:lnTo>
                  <a:lnTo>
                    <a:pt x="10692765" y="2051177"/>
                  </a:lnTo>
                  <a:lnTo>
                    <a:pt x="10686415" y="2051177"/>
                  </a:lnTo>
                  <a:lnTo>
                    <a:pt x="10692765" y="2051177"/>
                  </a:lnTo>
                  <a:cubicBezTo>
                    <a:pt x="10692765" y="2142363"/>
                    <a:pt x="10618470" y="2216277"/>
                    <a:pt x="10526903" y="2216277"/>
                  </a:cubicBezTo>
                  <a:lnTo>
                    <a:pt x="10526903" y="2209927"/>
                  </a:lnTo>
                  <a:lnTo>
                    <a:pt x="10526903" y="2216277"/>
                  </a:lnTo>
                  <a:lnTo>
                    <a:pt x="165862" y="2216277"/>
                  </a:lnTo>
                  <a:lnTo>
                    <a:pt x="165862" y="2209927"/>
                  </a:lnTo>
                  <a:lnTo>
                    <a:pt x="165862" y="2216277"/>
                  </a:lnTo>
                  <a:cubicBezTo>
                    <a:pt x="74295" y="2216277"/>
                    <a:pt x="0" y="2142363"/>
                    <a:pt x="0" y="2051177"/>
                  </a:cubicBezTo>
                  <a:lnTo>
                    <a:pt x="0" y="165100"/>
                  </a:lnTo>
                  <a:lnTo>
                    <a:pt x="6350" y="165100"/>
                  </a:lnTo>
                  <a:lnTo>
                    <a:pt x="0" y="165100"/>
                  </a:lnTo>
                  <a:moveTo>
                    <a:pt x="12700" y="165100"/>
                  </a:moveTo>
                  <a:lnTo>
                    <a:pt x="12700" y="2051177"/>
                  </a:lnTo>
                  <a:lnTo>
                    <a:pt x="6350" y="2051177"/>
                  </a:lnTo>
                  <a:lnTo>
                    <a:pt x="12700" y="2051177"/>
                  </a:lnTo>
                  <a:cubicBezTo>
                    <a:pt x="12700" y="2135378"/>
                    <a:pt x="81280" y="2203577"/>
                    <a:pt x="165862" y="2203577"/>
                  </a:cubicBezTo>
                  <a:lnTo>
                    <a:pt x="10526903" y="2203577"/>
                  </a:lnTo>
                  <a:cubicBezTo>
                    <a:pt x="10611485" y="2203577"/>
                    <a:pt x="10680065" y="2135251"/>
                    <a:pt x="10680065" y="2051177"/>
                  </a:cubicBezTo>
                  <a:lnTo>
                    <a:pt x="10680065" y="165100"/>
                  </a:lnTo>
                  <a:cubicBezTo>
                    <a:pt x="10680065" y="80899"/>
                    <a:pt x="10611485" y="12700"/>
                    <a:pt x="10526903" y="12700"/>
                  </a:cubicBezTo>
                  <a:lnTo>
                    <a:pt x="165862" y="12700"/>
                  </a:lnTo>
                  <a:lnTo>
                    <a:pt x="165862" y="6350"/>
                  </a:lnTo>
                  <a:lnTo>
                    <a:pt x="165862" y="12700"/>
                  </a:lnTo>
                  <a:cubicBezTo>
                    <a:pt x="81280" y="12700"/>
                    <a:pt x="12700" y="81026"/>
                    <a:pt x="12700" y="165100"/>
                  </a:cubicBezTo>
                  <a:close/>
                </a:path>
              </a:pathLst>
            </a:custGeom>
            <a:solidFill>
              <a:srgbClr val="6D9121"/>
            </a:solidFill>
          </p:spPr>
        </p:sp>
      </p:grpSp>
      <p:grpSp>
        <p:nvGrpSpPr>
          <p:cNvPr name="Group 20" id="20"/>
          <p:cNvGrpSpPr/>
          <p:nvPr/>
        </p:nvGrpSpPr>
        <p:grpSpPr>
          <a:xfrm rot="0">
            <a:off x="9578876" y="4297561"/>
            <a:ext cx="3544044" cy="442912"/>
            <a:chOff x="0" y="0"/>
            <a:chExt cx="4725392" cy="590550"/>
          </a:xfrm>
        </p:grpSpPr>
        <p:sp>
          <p:nvSpPr>
            <p:cNvPr name="Freeform 21" id="21"/>
            <p:cNvSpPr/>
            <p:nvPr/>
          </p:nvSpPr>
          <p:spPr>
            <a:xfrm flipH="false" flipV="false" rot="0">
              <a:off x="0" y="0"/>
              <a:ext cx="4725392" cy="590550"/>
            </a:xfrm>
            <a:custGeom>
              <a:avLst/>
              <a:gdLst/>
              <a:ahLst/>
              <a:cxnLst/>
              <a:rect r="r" b="b" t="t" l="l"/>
              <a:pathLst>
                <a:path h="590550" w="4725392">
                  <a:moveTo>
                    <a:pt x="0" y="0"/>
                  </a:moveTo>
                  <a:lnTo>
                    <a:pt x="4725392" y="0"/>
                  </a:lnTo>
                  <a:lnTo>
                    <a:pt x="4725392" y="590550"/>
                  </a:lnTo>
                  <a:lnTo>
                    <a:pt x="0" y="590550"/>
                  </a:lnTo>
                  <a:close/>
                </a:path>
              </a:pathLst>
            </a:custGeom>
            <a:solidFill>
              <a:srgbClr val="000000">
                <a:alpha val="0"/>
              </a:srgbClr>
            </a:solidFill>
          </p:spPr>
        </p:sp>
        <p:sp>
          <p:nvSpPr>
            <p:cNvPr name="TextBox 22" id="22"/>
            <p:cNvSpPr txBox="true"/>
            <p:nvPr/>
          </p:nvSpPr>
          <p:spPr>
            <a:xfrm>
              <a:off x="0" y="-38100"/>
              <a:ext cx="4725392" cy="628650"/>
            </a:xfrm>
            <a:prstGeom prst="rect">
              <a:avLst/>
            </a:prstGeom>
          </p:spPr>
          <p:txBody>
            <a:bodyPr anchor="t" rtlCol="false" tIns="0" lIns="0" bIns="0" rIns="0"/>
            <a:lstStyle/>
            <a:p>
              <a:pPr algn="l">
                <a:lnSpc>
                  <a:spcPts val="3437"/>
                </a:lnSpc>
              </a:pPr>
              <a:r>
                <a:rPr lang="en-US" sz="2750" b="true">
                  <a:solidFill>
                    <a:srgbClr val="FFFFFF"/>
                  </a:solidFill>
                  <a:latin typeface="Arimo Bold"/>
                  <a:ea typeface="Arimo Bold"/>
                  <a:cs typeface="Arimo Bold"/>
                  <a:sym typeface="Arimo Bold"/>
                </a:rPr>
                <a:t>Marketing</a:t>
              </a:r>
            </a:p>
          </p:txBody>
        </p:sp>
      </p:grpSp>
      <p:grpSp>
        <p:nvGrpSpPr>
          <p:cNvPr name="Group 23" id="23"/>
          <p:cNvGrpSpPr/>
          <p:nvPr/>
        </p:nvGrpSpPr>
        <p:grpSpPr>
          <a:xfrm rot="0">
            <a:off x="9578876" y="4910584"/>
            <a:ext cx="7423994" cy="453629"/>
            <a:chOff x="0" y="0"/>
            <a:chExt cx="9898658" cy="604838"/>
          </a:xfrm>
        </p:grpSpPr>
        <p:sp>
          <p:nvSpPr>
            <p:cNvPr name="Freeform 24" id="24"/>
            <p:cNvSpPr/>
            <p:nvPr/>
          </p:nvSpPr>
          <p:spPr>
            <a:xfrm flipH="false" flipV="false" rot="0">
              <a:off x="0" y="0"/>
              <a:ext cx="9898659" cy="604838"/>
            </a:xfrm>
            <a:custGeom>
              <a:avLst/>
              <a:gdLst/>
              <a:ahLst/>
              <a:cxnLst/>
              <a:rect r="r" b="b" t="t" l="l"/>
              <a:pathLst>
                <a:path h="604838" w="9898659">
                  <a:moveTo>
                    <a:pt x="0" y="0"/>
                  </a:moveTo>
                  <a:lnTo>
                    <a:pt x="9898659" y="0"/>
                  </a:lnTo>
                  <a:lnTo>
                    <a:pt x="9898659" y="604838"/>
                  </a:lnTo>
                  <a:lnTo>
                    <a:pt x="0" y="604838"/>
                  </a:lnTo>
                  <a:close/>
                </a:path>
              </a:pathLst>
            </a:custGeom>
            <a:solidFill>
              <a:srgbClr val="000000">
                <a:alpha val="0"/>
              </a:srgbClr>
            </a:solidFill>
          </p:spPr>
        </p:sp>
        <p:sp>
          <p:nvSpPr>
            <p:cNvPr name="TextBox 25" id="25"/>
            <p:cNvSpPr txBox="true"/>
            <p:nvPr/>
          </p:nvSpPr>
          <p:spPr>
            <a:xfrm>
              <a:off x="0" y="-104775"/>
              <a:ext cx="9898658" cy="709613"/>
            </a:xfrm>
            <a:prstGeom prst="rect">
              <a:avLst/>
            </a:prstGeom>
          </p:spPr>
          <p:txBody>
            <a:bodyPr anchor="t" rtlCol="false" tIns="0" lIns="0" bIns="0" rIns="0"/>
            <a:lstStyle/>
            <a:p>
              <a:pPr algn="l">
                <a:lnSpc>
                  <a:spcPts val="3562"/>
                </a:lnSpc>
              </a:pPr>
              <a:r>
                <a:rPr lang="en-US" sz="2187">
                  <a:solidFill>
                    <a:srgbClr val="FFFFFF"/>
                  </a:solidFill>
                  <a:latin typeface="Arimo"/>
                  <a:ea typeface="Arimo"/>
                  <a:cs typeface="Arimo"/>
                  <a:sym typeface="Arimo"/>
                </a:rPr>
                <a:t>Enhance efforts towards younger female customers.</a:t>
              </a:r>
            </a:p>
          </p:txBody>
        </p:sp>
      </p:grpSp>
      <p:grpSp>
        <p:nvGrpSpPr>
          <p:cNvPr name="Group 26" id="26"/>
          <p:cNvGrpSpPr/>
          <p:nvPr/>
        </p:nvGrpSpPr>
        <p:grpSpPr>
          <a:xfrm rot="0">
            <a:off x="987475" y="5936010"/>
            <a:ext cx="8019604" cy="1662261"/>
            <a:chOff x="0" y="0"/>
            <a:chExt cx="10692805" cy="2216348"/>
          </a:xfrm>
        </p:grpSpPr>
        <p:sp>
          <p:nvSpPr>
            <p:cNvPr name="Freeform 27" id="27"/>
            <p:cNvSpPr/>
            <p:nvPr/>
          </p:nvSpPr>
          <p:spPr>
            <a:xfrm flipH="false" flipV="false" rot="0">
              <a:off x="6350" y="6350"/>
              <a:ext cx="10680065" cy="2203577"/>
            </a:xfrm>
            <a:custGeom>
              <a:avLst/>
              <a:gdLst/>
              <a:ahLst/>
              <a:cxnLst/>
              <a:rect r="r" b="b" t="t" l="l"/>
              <a:pathLst>
                <a:path h="2203577" w="10680065">
                  <a:moveTo>
                    <a:pt x="0" y="158750"/>
                  </a:moveTo>
                  <a:cubicBezTo>
                    <a:pt x="0" y="71120"/>
                    <a:pt x="71374" y="0"/>
                    <a:pt x="159512" y="0"/>
                  </a:cubicBezTo>
                  <a:lnTo>
                    <a:pt x="10520553" y="0"/>
                  </a:lnTo>
                  <a:cubicBezTo>
                    <a:pt x="10608691" y="0"/>
                    <a:pt x="10680065" y="71120"/>
                    <a:pt x="10680065" y="158750"/>
                  </a:cubicBezTo>
                  <a:lnTo>
                    <a:pt x="10680065" y="2044827"/>
                  </a:lnTo>
                  <a:cubicBezTo>
                    <a:pt x="10680065" y="2132457"/>
                    <a:pt x="10608691" y="2203577"/>
                    <a:pt x="10520553" y="2203577"/>
                  </a:cubicBezTo>
                  <a:lnTo>
                    <a:pt x="159512" y="2203577"/>
                  </a:lnTo>
                  <a:cubicBezTo>
                    <a:pt x="71374" y="2203577"/>
                    <a:pt x="0" y="2132457"/>
                    <a:pt x="0" y="2044827"/>
                  </a:cubicBezTo>
                  <a:close/>
                </a:path>
              </a:pathLst>
            </a:custGeom>
            <a:solidFill>
              <a:srgbClr val="547808"/>
            </a:solidFill>
          </p:spPr>
        </p:sp>
        <p:sp>
          <p:nvSpPr>
            <p:cNvPr name="Freeform 28" id="28"/>
            <p:cNvSpPr/>
            <p:nvPr/>
          </p:nvSpPr>
          <p:spPr>
            <a:xfrm flipH="false" flipV="false" rot="0">
              <a:off x="0" y="0"/>
              <a:ext cx="10692765" cy="2216277"/>
            </a:xfrm>
            <a:custGeom>
              <a:avLst/>
              <a:gdLst/>
              <a:ahLst/>
              <a:cxnLst/>
              <a:rect r="r" b="b" t="t" l="l"/>
              <a:pathLst>
                <a:path h="2216277" w="10692765">
                  <a:moveTo>
                    <a:pt x="0" y="165100"/>
                  </a:moveTo>
                  <a:cubicBezTo>
                    <a:pt x="0" y="73914"/>
                    <a:pt x="74295" y="0"/>
                    <a:pt x="165862" y="0"/>
                  </a:cubicBezTo>
                  <a:lnTo>
                    <a:pt x="10526903" y="0"/>
                  </a:lnTo>
                  <a:lnTo>
                    <a:pt x="10526903" y="6350"/>
                  </a:lnTo>
                  <a:lnTo>
                    <a:pt x="10526903" y="0"/>
                  </a:lnTo>
                  <a:cubicBezTo>
                    <a:pt x="10618470" y="0"/>
                    <a:pt x="10692765" y="73914"/>
                    <a:pt x="10692765" y="165100"/>
                  </a:cubicBezTo>
                  <a:lnTo>
                    <a:pt x="10686415" y="165100"/>
                  </a:lnTo>
                  <a:lnTo>
                    <a:pt x="10692765" y="165100"/>
                  </a:lnTo>
                  <a:lnTo>
                    <a:pt x="10692765" y="2051177"/>
                  </a:lnTo>
                  <a:lnTo>
                    <a:pt x="10686415" y="2051177"/>
                  </a:lnTo>
                  <a:lnTo>
                    <a:pt x="10692765" y="2051177"/>
                  </a:lnTo>
                  <a:cubicBezTo>
                    <a:pt x="10692765" y="2142363"/>
                    <a:pt x="10618470" y="2216277"/>
                    <a:pt x="10526903" y="2216277"/>
                  </a:cubicBezTo>
                  <a:lnTo>
                    <a:pt x="10526903" y="2209927"/>
                  </a:lnTo>
                  <a:lnTo>
                    <a:pt x="10526903" y="2216277"/>
                  </a:lnTo>
                  <a:lnTo>
                    <a:pt x="165862" y="2216277"/>
                  </a:lnTo>
                  <a:lnTo>
                    <a:pt x="165862" y="2209927"/>
                  </a:lnTo>
                  <a:lnTo>
                    <a:pt x="165862" y="2216277"/>
                  </a:lnTo>
                  <a:cubicBezTo>
                    <a:pt x="74295" y="2216277"/>
                    <a:pt x="0" y="2142363"/>
                    <a:pt x="0" y="2051177"/>
                  </a:cubicBezTo>
                  <a:lnTo>
                    <a:pt x="0" y="165100"/>
                  </a:lnTo>
                  <a:lnTo>
                    <a:pt x="6350" y="165100"/>
                  </a:lnTo>
                  <a:lnTo>
                    <a:pt x="0" y="165100"/>
                  </a:lnTo>
                  <a:moveTo>
                    <a:pt x="12700" y="165100"/>
                  </a:moveTo>
                  <a:lnTo>
                    <a:pt x="12700" y="2051177"/>
                  </a:lnTo>
                  <a:lnTo>
                    <a:pt x="6350" y="2051177"/>
                  </a:lnTo>
                  <a:lnTo>
                    <a:pt x="12700" y="2051177"/>
                  </a:lnTo>
                  <a:cubicBezTo>
                    <a:pt x="12700" y="2135378"/>
                    <a:pt x="81280" y="2203577"/>
                    <a:pt x="165862" y="2203577"/>
                  </a:cubicBezTo>
                  <a:lnTo>
                    <a:pt x="10526903" y="2203577"/>
                  </a:lnTo>
                  <a:cubicBezTo>
                    <a:pt x="10611485" y="2203577"/>
                    <a:pt x="10680065" y="2135251"/>
                    <a:pt x="10680065" y="2051177"/>
                  </a:cubicBezTo>
                  <a:lnTo>
                    <a:pt x="10680065" y="165100"/>
                  </a:lnTo>
                  <a:cubicBezTo>
                    <a:pt x="10680065" y="80899"/>
                    <a:pt x="10611485" y="12700"/>
                    <a:pt x="10526903" y="12700"/>
                  </a:cubicBezTo>
                  <a:lnTo>
                    <a:pt x="165862" y="12700"/>
                  </a:lnTo>
                  <a:lnTo>
                    <a:pt x="165862" y="6350"/>
                  </a:lnTo>
                  <a:lnTo>
                    <a:pt x="165862" y="12700"/>
                  </a:lnTo>
                  <a:cubicBezTo>
                    <a:pt x="81280" y="12700"/>
                    <a:pt x="12700" y="81026"/>
                    <a:pt x="12700" y="165100"/>
                  </a:cubicBezTo>
                  <a:close/>
                </a:path>
              </a:pathLst>
            </a:custGeom>
            <a:solidFill>
              <a:srgbClr val="6D9121"/>
            </a:solidFill>
          </p:spPr>
        </p:sp>
      </p:grpSp>
      <p:grpSp>
        <p:nvGrpSpPr>
          <p:cNvPr name="Group 29" id="29"/>
          <p:cNvGrpSpPr/>
          <p:nvPr/>
        </p:nvGrpSpPr>
        <p:grpSpPr>
          <a:xfrm rot="0">
            <a:off x="1285280" y="6233815"/>
            <a:ext cx="5766644" cy="442912"/>
            <a:chOff x="0" y="0"/>
            <a:chExt cx="7688858" cy="590550"/>
          </a:xfrm>
        </p:grpSpPr>
        <p:sp>
          <p:nvSpPr>
            <p:cNvPr name="Freeform 30" id="30"/>
            <p:cNvSpPr/>
            <p:nvPr/>
          </p:nvSpPr>
          <p:spPr>
            <a:xfrm flipH="false" flipV="false" rot="0">
              <a:off x="0" y="0"/>
              <a:ext cx="7688859" cy="590550"/>
            </a:xfrm>
            <a:custGeom>
              <a:avLst/>
              <a:gdLst/>
              <a:ahLst/>
              <a:cxnLst/>
              <a:rect r="r" b="b" t="t" l="l"/>
              <a:pathLst>
                <a:path h="590550" w="7688859">
                  <a:moveTo>
                    <a:pt x="0" y="0"/>
                  </a:moveTo>
                  <a:lnTo>
                    <a:pt x="7688859" y="0"/>
                  </a:lnTo>
                  <a:lnTo>
                    <a:pt x="7688859" y="590550"/>
                  </a:lnTo>
                  <a:lnTo>
                    <a:pt x="0" y="590550"/>
                  </a:lnTo>
                  <a:close/>
                </a:path>
              </a:pathLst>
            </a:custGeom>
            <a:solidFill>
              <a:srgbClr val="000000">
                <a:alpha val="0"/>
              </a:srgbClr>
            </a:solidFill>
          </p:spPr>
        </p:sp>
        <p:sp>
          <p:nvSpPr>
            <p:cNvPr name="TextBox 31" id="31"/>
            <p:cNvSpPr txBox="true"/>
            <p:nvPr/>
          </p:nvSpPr>
          <p:spPr>
            <a:xfrm>
              <a:off x="0" y="-38100"/>
              <a:ext cx="7688858" cy="628650"/>
            </a:xfrm>
            <a:prstGeom prst="rect">
              <a:avLst/>
            </a:prstGeom>
          </p:spPr>
          <p:txBody>
            <a:bodyPr anchor="t" rtlCol="false" tIns="0" lIns="0" bIns="0" rIns="0"/>
            <a:lstStyle/>
            <a:p>
              <a:pPr algn="l">
                <a:lnSpc>
                  <a:spcPts val="3437"/>
                </a:lnSpc>
              </a:pPr>
              <a:r>
                <a:rPr lang="en-US" sz="2750" b="true">
                  <a:solidFill>
                    <a:srgbClr val="FFFFFF"/>
                  </a:solidFill>
                  <a:latin typeface="Arimo Bold"/>
                  <a:ea typeface="Arimo Bold"/>
                  <a:cs typeface="Arimo Bold"/>
                  <a:sym typeface="Arimo Bold"/>
                </a:rPr>
                <a:t>Online Infrastructure</a:t>
              </a:r>
            </a:p>
          </p:txBody>
        </p:sp>
      </p:grpSp>
      <p:grpSp>
        <p:nvGrpSpPr>
          <p:cNvPr name="Group 32" id="32"/>
          <p:cNvGrpSpPr/>
          <p:nvPr/>
        </p:nvGrpSpPr>
        <p:grpSpPr>
          <a:xfrm rot="0">
            <a:off x="1285280" y="6846837"/>
            <a:ext cx="7423994" cy="453629"/>
            <a:chOff x="0" y="0"/>
            <a:chExt cx="9898658" cy="604838"/>
          </a:xfrm>
        </p:grpSpPr>
        <p:sp>
          <p:nvSpPr>
            <p:cNvPr name="Freeform 33" id="33"/>
            <p:cNvSpPr/>
            <p:nvPr/>
          </p:nvSpPr>
          <p:spPr>
            <a:xfrm flipH="false" flipV="false" rot="0">
              <a:off x="0" y="0"/>
              <a:ext cx="9898659" cy="604838"/>
            </a:xfrm>
            <a:custGeom>
              <a:avLst/>
              <a:gdLst/>
              <a:ahLst/>
              <a:cxnLst/>
              <a:rect r="r" b="b" t="t" l="l"/>
              <a:pathLst>
                <a:path h="604838" w="9898659">
                  <a:moveTo>
                    <a:pt x="0" y="0"/>
                  </a:moveTo>
                  <a:lnTo>
                    <a:pt x="9898659" y="0"/>
                  </a:lnTo>
                  <a:lnTo>
                    <a:pt x="9898659" y="604838"/>
                  </a:lnTo>
                  <a:lnTo>
                    <a:pt x="0" y="604838"/>
                  </a:lnTo>
                  <a:close/>
                </a:path>
              </a:pathLst>
            </a:custGeom>
            <a:solidFill>
              <a:srgbClr val="000000">
                <a:alpha val="0"/>
              </a:srgbClr>
            </a:solidFill>
          </p:spPr>
        </p:sp>
        <p:sp>
          <p:nvSpPr>
            <p:cNvPr name="TextBox 34" id="34"/>
            <p:cNvSpPr txBox="true"/>
            <p:nvPr/>
          </p:nvSpPr>
          <p:spPr>
            <a:xfrm>
              <a:off x="0" y="-104775"/>
              <a:ext cx="9898658" cy="709613"/>
            </a:xfrm>
            <a:prstGeom prst="rect">
              <a:avLst/>
            </a:prstGeom>
          </p:spPr>
          <p:txBody>
            <a:bodyPr anchor="t" rtlCol="false" tIns="0" lIns="0" bIns="0" rIns="0"/>
            <a:lstStyle/>
            <a:p>
              <a:pPr algn="l">
                <a:lnSpc>
                  <a:spcPts val="3562"/>
                </a:lnSpc>
              </a:pPr>
              <a:r>
                <a:rPr lang="en-US" sz="2187">
                  <a:solidFill>
                    <a:srgbClr val="FFFFFF"/>
                  </a:solidFill>
                  <a:latin typeface="Arimo"/>
                  <a:ea typeface="Arimo"/>
                  <a:cs typeface="Arimo"/>
                  <a:sym typeface="Arimo"/>
                </a:rPr>
                <a:t>Invest in online sales infrastructure.</a:t>
              </a:r>
            </a:p>
          </p:txBody>
        </p:sp>
      </p:grpSp>
      <p:grpSp>
        <p:nvGrpSpPr>
          <p:cNvPr name="Group 35" id="35"/>
          <p:cNvGrpSpPr/>
          <p:nvPr/>
        </p:nvGrpSpPr>
        <p:grpSpPr>
          <a:xfrm rot="0">
            <a:off x="9281071" y="5936010"/>
            <a:ext cx="8019604" cy="1662261"/>
            <a:chOff x="0" y="0"/>
            <a:chExt cx="10692805" cy="2216348"/>
          </a:xfrm>
        </p:grpSpPr>
        <p:sp>
          <p:nvSpPr>
            <p:cNvPr name="Freeform 36" id="36"/>
            <p:cNvSpPr/>
            <p:nvPr/>
          </p:nvSpPr>
          <p:spPr>
            <a:xfrm flipH="false" flipV="false" rot="0">
              <a:off x="6350" y="6350"/>
              <a:ext cx="10680065" cy="2203577"/>
            </a:xfrm>
            <a:custGeom>
              <a:avLst/>
              <a:gdLst/>
              <a:ahLst/>
              <a:cxnLst/>
              <a:rect r="r" b="b" t="t" l="l"/>
              <a:pathLst>
                <a:path h="2203577" w="10680065">
                  <a:moveTo>
                    <a:pt x="0" y="158750"/>
                  </a:moveTo>
                  <a:cubicBezTo>
                    <a:pt x="0" y="71120"/>
                    <a:pt x="71374" y="0"/>
                    <a:pt x="159512" y="0"/>
                  </a:cubicBezTo>
                  <a:lnTo>
                    <a:pt x="10520553" y="0"/>
                  </a:lnTo>
                  <a:cubicBezTo>
                    <a:pt x="10608691" y="0"/>
                    <a:pt x="10680065" y="71120"/>
                    <a:pt x="10680065" y="158750"/>
                  </a:cubicBezTo>
                  <a:lnTo>
                    <a:pt x="10680065" y="2044827"/>
                  </a:lnTo>
                  <a:cubicBezTo>
                    <a:pt x="10680065" y="2132457"/>
                    <a:pt x="10608691" y="2203577"/>
                    <a:pt x="10520553" y="2203577"/>
                  </a:cubicBezTo>
                  <a:lnTo>
                    <a:pt x="159512" y="2203577"/>
                  </a:lnTo>
                  <a:cubicBezTo>
                    <a:pt x="71374" y="2203577"/>
                    <a:pt x="0" y="2132457"/>
                    <a:pt x="0" y="2044827"/>
                  </a:cubicBezTo>
                  <a:close/>
                </a:path>
              </a:pathLst>
            </a:custGeom>
            <a:solidFill>
              <a:srgbClr val="547808"/>
            </a:solidFill>
          </p:spPr>
        </p:sp>
        <p:sp>
          <p:nvSpPr>
            <p:cNvPr name="Freeform 37" id="37"/>
            <p:cNvSpPr/>
            <p:nvPr/>
          </p:nvSpPr>
          <p:spPr>
            <a:xfrm flipH="false" flipV="false" rot="0">
              <a:off x="0" y="0"/>
              <a:ext cx="10692765" cy="2216277"/>
            </a:xfrm>
            <a:custGeom>
              <a:avLst/>
              <a:gdLst/>
              <a:ahLst/>
              <a:cxnLst/>
              <a:rect r="r" b="b" t="t" l="l"/>
              <a:pathLst>
                <a:path h="2216277" w="10692765">
                  <a:moveTo>
                    <a:pt x="0" y="165100"/>
                  </a:moveTo>
                  <a:cubicBezTo>
                    <a:pt x="0" y="73914"/>
                    <a:pt x="74295" y="0"/>
                    <a:pt x="165862" y="0"/>
                  </a:cubicBezTo>
                  <a:lnTo>
                    <a:pt x="10526903" y="0"/>
                  </a:lnTo>
                  <a:lnTo>
                    <a:pt x="10526903" y="6350"/>
                  </a:lnTo>
                  <a:lnTo>
                    <a:pt x="10526903" y="0"/>
                  </a:lnTo>
                  <a:cubicBezTo>
                    <a:pt x="10618470" y="0"/>
                    <a:pt x="10692765" y="73914"/>
                    <a:pt x="10692765" y="165100"/>
                  </a:cubicBezTo>
                  <a:lnTo>
                    <a:pt x="10686415" y="165100"/>
                  </a:lnTo>
                  <a:lnTo>
                    <a:pt x="10692765" y="165100"/>
                  </a:lnTo>
                  <a:lnTo>
                    <a:pt x="10692765" y="2051177"/>
                  </a:lnTo>
                  <a:lnTo>
                    <a:pt x="10686415" y="2051177"/>
                  </a:lnTo>
                  <a:lnTo>
                    <a:pt x="10692765" y="2051177"/>
                  </a:lnTo>
                  <a:cubicBezTo>
                    <a:pt x="10692765" y="2142363"/>
                    <a:pt x="10618470" y="2216277"/>
                    <a:pt x="10526903" y="2216277"/>
                  </a:cubicBezTo>
                  <a:lnTo>
                    <a:pt x="10526903" y="2209927"/>
                  </a:lnTo>
                  <a:lnTo>
                    <a:pt x="10526903" y="2216277"/>
                  </a:lnTo>
                  <a:lnTo>
                    <a:pt x="165862" y="2216277"/>
                  </a:lnTo>
                  <a:lnTo>
                    <a:pt x="165862" y="2209927"/>
                  </a:lnTo>
                  <a:lnTo>
                    <a:pt x="165862" y="2216277"/>
                  </a:lnTo>
                  <a:cubicBezTo>
                    <a:pt x="74295" y="2216277"/>
                    <a:pt x="0" y="2142363"/>
                    <a:pt x="0" y="2051177"/>
                  </a:cubicBezTo>
                  <a:lnTo>
                    <a:pt x="0" y="165100"/>
                  </a:lnTo>
                  <a:lnTo>
                    <a:pt x="6350" y="165100"/>
                  </a:lnTo>
                  <a:lnTo>
                    <a:pt x="0" y="165100"/>
                  </a:lnTo>
                  <a:moveTo>
                    <a:pt x="12700" y="165100"/>
                  </a:moveTo>
                  <a:lnTo>
                    <a:pt x="12700" y="2051177"/>
                  </a:lnTo>
                  <a:lnTo>
                    <a:pt x="6350" y="2051177"/>
                  </a:lnTo>
                  <a:lnTo>
                    <a:pt x="12700" y="2051177"/>
                  </a:lnTo>
                  <a:cubicBezTo>
                    <a:pt x="12700" y="2135378"/>
                    <a:pt x="81280" y="2203577"/>
                    <a:pt x="165862" y="2203577"/>
                  </a:cubicBezTo>
                  <a:lnTo>
                    <a:pt x="10526903" y="2203577"/>
                  </a:lnTo>
                  <a:cubicBezTo>
                    <a:pt x="10611485" y="2203577"/>
                    <a:pt x="10680065" y="2135251"/>
                    <a:pt x="10680065" y="2051177"/>
                  </a:cubicBezTo>
                  <a:lnTo>
                    <a:pt x="10680065" y="165100"/>
                  </a:lnTo>
                  <a:cubicBezTo>
                    <a:pt x="10680065" y="80899"/>
                    <a:pt x="10611485" y="12700"/>
                    <a:pt x="10526903" y="12700"/>
                  </a:cubicBezTo>
                  <a:lnTo>
                    <a:pt x="165862" y="12700"/>
                  </a:lnTo>
                  <a:lnTo>
                    <a:pt x="165862" y="6350"/>
                  </a:lnTo>
                  <a:lnTo>
                    <a:pt x="165862" y="12700"/>
                  </a:lnTo>
                  <a:cubicBezTo>
                    <a:pt x="81280" y="12700"/>
                    <a:pt x="12700" y="81026"/>
                    <a:pt x="12700" y="165100"/>
                  </a:cubicBezTo>
                  <a:close/>
                </a:path>
              </a:pathLst>
            </a:custGeom>
            <a:solidFill>
              <a:srgbClr val="6D9121"/>
            </a:solidFill>
          </p:spPr>
        </p:sp>
      </p:grpSp>
      <p:grpSp>
        <p:nvGrpSpPr>
          <p:cNvPr name="Group 38" id="38"/>
          <p:cNvGrpSpPr/>
          <p:nvPr/>
        </p:nvGrpSpPr>
        <p:grpSpPr>
          <a:xfrm rot="0">
            <a:off x="9578876" y="6233815"/>
            <a:ext cx="3544044" cy="442912"/>
            <a:chOff x="0" y="0"/>
            <a:chExt cx="4725392" cy="590550"/>
          </a:xfrm>
        </p:grpSpPr>
        <p:sp>
          <p:nvSpPr>
            <p:cNvPr name="Freeform 39" id="39"/>
            <p:cNvSpPr/>
            <p:nvPr/>
          </p:nvSpPr>
          <p:spPr>
            <a:xfrm flipH="false" flipV="false" rot="0">
              <a:off x="0" y="0"/>
              <a:ext cx="4725392" cy="590550"/>
            </a:xfrm>
            <a:custGeom>
              <a:avLst/>
              <a:gdLst/>
              <a:ahLst/>
              <a:cxnLst/>
              <a:rect r="r" b="b" t="t" l="l"/>
              <a:pathLst>
                <a:path h="590550" w="4725392">
                  <a:moveTo>
                    <a:pt x="0" y="0"/>
                  </a:moveTo>
                  <a:lnTo>
                    <a:pt x="4725392" y="0"/>
                  </a:lnTo>
                  <a:lnTo>
                    <a:pt x="4725392" y="590550"/>
                  </a:lnTo>
                  <a:lnTo>
                    <a:pt x="0" y="590550"/>
                  </a:lnTo>
                  <a:close/>
                </a:path>
              </a:pathLst>
            </a:custGeom>
            <a:solidFill>
              <a:srgbClr val="000000">
                <a:alpha val="0"/>
              </a:srgbClr>
            </a:solidFill>
          </p:spPr>
        </p:sp>
        <p:sp>
          <p:nvSpPr>
            <p:cNvPr name="TextBox 40" id="40"/>
            <p:cNvSpPr txBox="true"/>
            <p:nvPr/>
          </p:nvSpPr>
          <p:spPr>
            <a:xfrm>
              <a:off x="0" y="-38100"/>
              <a:ext cx="4725392" cy="628650"/>
            </a:xfrm>
            <a:prstGeom prst="rect">
              <a:avLst/>
            </a:prstGeom>
          </p:spPr>
          <p:txBody>
            <a:bodyPr anchor="t" rtlCol="false" tIns="0" lIns="0" bIns="0" rIns="0"/>
            <a:lstStyle/>
            <a:p>
              <a:pPr algn="l">
                <a:lnSpc>
                  <a:spcPts val="3437"/>
                </a:lnSpc>
              </a:pPr>
              <a:r>
                <a:rPr lang="en-US" sz="2750" b="true">
                  <a:solidFill>
                    <a:srgbClr val="FFFFFF"/>
                  </a:solidFill>
                  <a:latin typeface="Arimo Bold"/>
                  <a:ea typeface="Arimo Bold"/>
                  <a:cs typeface="Arimo Bold"/>
                  <a:sym typeface="Arimo Bold"/>
                </a:rPr>
                <a:t>Stock Levels</a:t>
              </a:r>
            </a:p>
          </p:txBody>
        </p:sp>
      </p:grpSp>
      <p:grpSp>
        <p:nvGrpSpPr>
          <p:cNvPr name="Group 41" id="41"/>
          <p:cNvGrpSpPr/>
          <p:nvPr/>
        </p:nvGrpSpPr>
        <p:grpSpPr>
          <a:xfrm rot="0">
            <a:off x="9578876" y="6846837"/>
            <a:ext cx="7423994" cy="453629"/>
            <a:chOff x="0" y="0"/>
            <a:chExt cx="9898658" cy="604838"/>
          </a:xfrm>
        </p:grpSpPr>
        <p:sp>
          <p:nvSpPr>
            <p:cNvPr name="Freeform 42" id="42"/>
            <p:cNvSpPr/>
            <p:nvPr/>
          </p:nvSpPr>
          <p:spPr>
            <a:xfrm flipH="false" flipV="false" rot="0">
              <a:off x="0" y="0"/>
              <a:ext cx="9898659" cy="604838"/>
            </a:xfrm>
            <a:custGeom>
              <a:avLst/>
              <a:gdLst/>
              <a:ahLst/>
              <a:cxnLst/>
              <a:rect r="r" b="b" t="t" l="l"/>
              <a:pathLst>
                <a:path h="604838" w="9898659">
                  <a:moveTo>
                    <a:pt x="0" y="0"/>
                  </a:moveTo>
                  <a:lnTo>
                    <a:pt x="9898659" y="0"/>
                  </a:lnTo>
                  <a:lnTo>
                    <a:pt x="9898659" y="604838"/>
                  </a:lnTo>
                  <a:lnTo>
                    <a:pt x="0" y="604838"/>
                  </a:lnTo>
                  <a:close/>
                </a:path>
              </a:pathLst>
            </a:custGeom>
            <a:solidFill>
              <a:srgbClr val="000000">
                <a:alpha val="0"/>
              </a:srgbClr>
            </a:solidFill>
          </p:spPr>
        </p:sp>
        <p:sp>
          <p:nvSpPr>
            <p:cNvPr name="TextBox 43" id="43"/>
            <p:cNvSpPr txBox="true"/>
            <p:nvPr/>
          </p:nvSpPr>
          <p:spPr>
            <a:xfrm>
              <a:off x="0" y="-104775"/>
              <a:ext cx="9898658" cy="709613"/>
            </a:xfrm>
            <a:prstGeom prst="rect">
              <a:avLst/>
            </a:prstGeom>
          </p:spPr>
          <p:txBody>
            <a:bodyPr anchor="t" rtlCol="false" tIns="0" lIns="0" bIns="0" rIns="0"/>
            <a:lstStyle/>
            <a:p>
              <a:pPr algn="l">
                <a:lnSpc>
                  <a:spcPts val="3562"/>
                </a:lnSpc>
              </a:pPr>
              <a:r>
                <a:rPr lang="en-US" sz="2187">
                  <a:solidFill>
                    <a:srgbClr val="FFFFFF"/>
                  </a:solidFill>
                  <a:latin typeface="Arimo"/>
                  <a:ea typeface="Arimo"/>
                  <a:cs typeface="Arimo"/>
                  <a:sym typeface="Arimo"/>
                </a:rPr>
                <a:t>Optimize stock in high-performing states.</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preencoded.png"/>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52025">
                <a:alpha val="90196"/>
              </a:srgbClr>
            </a:solidFill>
          </p:spPr>
        </p:sp>
      </p:grpSp>
      <p:sp>
        <p:nvSpPr>
          <p:cNvPr name="Freeform 5" id="5" descr="preencoded.png">
            <a:hlinkClick r:id="rId4" tooltip="https://gamma.app/?utm_source=made-with-gamma"/>
          </p:cNvPr>
          <p:cNvSpPr/>
          <p:nvPr/>
        </p:nvSpPr>
        <p:spPr>
          <a:xfrm flipH="false" flipV="false" rot="0">
            <a:off x="16049019" y="9686925"/>
            <a:ext cx="2153256" cy="514350"/>
          </a:xfrm>
          <a:custGeom>
            <a:avLst/>
            <a:gdLst/>
            <a:ahLst/>
            <a:cxnLst/>
            <a:rect r="r" b="b" t="t" l="l"/>
            <a:pathLst>
              <a:path h="514350" w="2153256">
                <a:moveTo>
                  <a:pt x="0" y="0"/>
                </a:moveTo>
                <a:lnTo>
                  <a:pt x="2153256" y="0"/>
                </a:lnTo>
                <a:lnTo>
                  <a:pt x="2153256" y="514350"/>
                </a:lnTo>
                <a:lnTo>
                  <a:pt x="0" y="514350"/>
                </a:lnTo>
                <a:lnTo>
                  <a:pt x="0" y="0"/>
                </a:lnTo>
                <a:close/>
              </a:path>
            </a:pathLst>
          </a:custGeom>
          <a:blipFill>
            <a:blip r:embed="rId3"/>
            <a:stretch>
              <a:fillRect l="0" t="0" r="0" b="0"/>
            </a:stretch>
          </a:blipFill>
        </p:spPr>
      </p:sp>
      <p:sp>
        <p:nvSpPr>
          <p:cNvPr name="Freeform 6" id="6" descr="preencoded.png"/>
          <p:cNvSpPr/>
          <p:nvPr/>
        </p:nvSpPr>
        <p:spPr>
          <a:xfrm flipH="false" flipV="false" rot="0">
            <a:off x="11430000" y="0"/>
            <a:ext cx="6858000" cy="10287000"/>
          </a:xfrm>
          <a:custGeom>
            <a:avLst/>
            <a:gdLst/>
            <a:ahLst/>
            <a:cxnLst/>
            <a:rect r="r" b="b" t="t" l="l"/>
            <a:pathLst>
              <a:path h="10287000" w="6858000">
                <a:moveTo>
                  <a:pt x="0" y="0"/>
                </a:moveTo>
                <a:lnTo>
                  <a:pt x="6858000" y="0"/>
                </a:lnTo>
                <a:lnTo>
                  <a:pt x="6858000" y="10287000"/>
                </a:lnTo>
                <a:lnTo>
                  <a:pt x="0" y="10287000"/>
                </a:lnTo>
                <a:lnTo>
                  <a:pt x="0" y="0"/>
                </a:lnTo>
                <a:close/>
              </a:path>
            </a:pathLst>
          </a:custGeom>
          <a:blipFill>
            <a:blip r:embed="rId5"/>
            <a:stretch>
              <a:fillRect l="0" t="0" r="0" b="0"/>
            </a:stretch>
          </a:blipFill>
        </p:spPr>
      </p:sp>
      <p:grpSp>
        <p:nvGrpSpPr>
          <p:cNvPr name="Group 7" id="7"/>
          <p:cNvGrpSpPr/>
          <p:nvPr/>
        </p:nvGrpSpPr>
        <p:grpSpPr>
          <a:xfrm rot="0">
            <a:off x="795932" y="627310"/>
            <a:ext cx="9838135" cy="1421309"/>
            <a:chOff x="0" y="0"/>
            <a:chExt cx="13117513" cy="1895078"/>
          </a:xfrm>
        </p:grpSpPr>
        <p:sp>
          <p:nvSpPr>
            <p:cNvPr name="Freeform 8" id="8"/>
            <p:cNvSpPr/>
            <p:nvPr/>
          </p:nvSpPr>
          <p:spPr>
            <a:xfrm flipH="false" flipV="false" rot="0">
              <a:off x="0" y="0"/>
              <a:ext cx="13117514" cy="1895078"/>
            </a:xfrm>
            <a:custGeom>
              <a:avLst/>
              <a:gdLst/>
              <a:ahLst/>
              <a:cxnLst/>
              <a:rect r="r" b="b" t="t" l="l"/>
              <a:pathLst>
                <a:path h="1895078" w="13117514">
                  <a:moveTo>
                    <a:pt x="0" y="0"/>
                  </a:moveTo>
                  <a:lnTo>
                    <a:pt x="13117514" y="0"/>
                  </a:lnTo>
                  <a:lnTo>
                    <a:pt x="13117514" y="1895078"/>
                  </a:lnTo>
                  <a:lnTo>
                    <a:pt x="0" y="1895078"/>
                  </a:lnTo>
                  <a:close/>
                </a:path>
              </a:pathLst>
            </a:custGeom>
            <a:solidFill>
              <a:srgbClr val="000000">
                <a:alpha val="0"/>
              </a:srgbClr>
            </a:solidFill>
          </p:spPr>
        </p:sp>
        <p:sp>
          <p:nvSpPr>
            <p:cNvPr name="TextBox 9" id="9"/>
            <p:cNvSpPr txBox="true"/>
            <p:nvPr/>
          </p:nvSpPr>
          <p:spPr>
            <a:xfrm>
              <a:off x="0" y="-38100"/>
              <a:ext cx="13117513" cy="1933178"/>
            </a:xfrm>
            <a:prstGeom prst="rect">
              <a:avLst/>
            </a:prstGeom>
          </p:spPr>
          <p:txBody>
            <a:bodyPr anchor="t" rtlCol="false" tIns="0" lIns="0" bIns="0" rIns="0"/>
            <a:lstStyle/>
            <a:p>
              <a:pPr algn="l">
                <a:lnSpc>
                  <a:spcPts val="5562"/>
                </a:lnSpc>
              </a:pPr>
              <a:r>
                <a:rPr lang="en-US" sz="4437" b="true">
                  <a:solidFill>
                    <a:srgbClr val="F0F4F1"/>
                  </a:solidFill>
                  <a:latin typeface="Arimo Bold"/>
                  <a:ea typeface="Arimo Bold"/>
                  <a:cs typeface="Arimo Bold"/>
                  <a:sym typeface="Arimo Bold"/>
                </a:rPr>
                <a:t>Next Steps &amp; Conclusion</a:t>
              </a:r>
            </a:p>
          </p:txBody>
        </p:sp>
      </p:grpSp>
      <p:grpSp>
        <p:nvGrpSpPr>
          <p:cNvPr name="Group 10" id="10"/>
          <p:cNvGrpSpPr/>
          <p:nvPr/>
        </p:nvGrpSpPr>
        <p:grpSpPr>
          <a:xfrm rot="0">
            <a:off x="1122760" y="2389734"/>
            <a:ext cx="28575" cy="5922764"/>
            <a:chOff x="0" y="0"/>
            <a:chExt cx="38100" cy="7897018"/>
          </a:xfrm>
        </p:grpSpPr>
        <p:sp>
          <p:nvSpPr>
            <p:cNvPr name="Freeform 11" id="11"/>
            <p:cNvSpPr/>
            <p:nvPr/>
          </p:nvSpPr>
          <p:spPr>
            <a:xfrm flipH="false" flipV="false" rot="0">
              <a:off x="0" y="0"/>
              <a:ext cx="38100" cy="7896987"/>
            </a:xfrm>
            <a:custGeom>
              <a:avLst/>
              <a:gdLst/>
              <a:ahLst/>
              <a:cxnLst/>
              <a:rect r="r" b="b" t="t" l="l"/>
              <a:pathLst>
                <a:path h="7896987" w="38100">
                  <a:moveTo>
                    <a:pt x="0" y="19050"/>
                  </a:moveTo>
                  <a:cubicBezTo>
                    <a:pt x="0" y="8509"/>
                    <a:pt x="8509" y="0"/>
                    <a:pt x="19050" y="0"/>
                  </a:cubicBezTo>
                  <a:cubicBezTo>
                    <a:pt x="29591" y="0"/>
                    <a:pt x="38100" y="8509"/>
                    <a:pt x="38100" y="19050"/>
                  </a:cubicBezTo>
                  <a:lnTo>
                    <a:pt x="38100" y="7877937"/>
                  </a:lnTo>
                  <a:cubicBezTo>
                    <a:pt x="38100" y="7888478"/>
                    <a:pt x="29591" y="7896987"/>
                    <a:pt x="19050" y="7896987"/>
                  </a:cubicBezTo>
                  <a:cubicBezTo>
                    <a:pt x="8509" y="7896987"/>
                    <a:pt x="0" y="7888478"/>
                    <a:pt x="0" y="7877937"/>
                  </a:cubicBezTo>
                  <a:close/>
                </a:path>
              </a:pathLst>
            </a:custGeom>
            <a:solidFill>
              <a:srgbClr val="6D9121"/>
            </a:solidFill>
          </p:spPr>
        </p:sp>
      </p:grpSp>
      <p:grpSp>
        <p:nvGrpSpPr>
          <p:cNvPr name="Group 12" id="12"/>
          <p:cNvGrpSpPr/>
          <p:nvPr/>
        </p:nvGrpSpPr>
        <p:grpSpPr>
          <a:xfrm rot="0">
            <a:off x="1364308" y="2887116"/>
            <a:ext cx="795932" cy="28575"/>
            <a:chOff x="0" y="0"/>
            <a:chExt cx="1061243" cy="38100"/>
          </a:xfrm>
        </p:grpSpPr>
        <p:sp>
          <p:nvSpPr>
            <p:cNvPr name="Freeform 13" id="13"/>
            <p:cNvSpPr/>
            <p:nvPr/>
          </p:nvSpPr>
          <p:spPr>
            <a:xfrm flipH="false" flipV="false" rot="0">
              <a:off x="0" y="0"/>
              <a:ext cx="1061212" cy="38100"/>
            </a:xfrm>
            <a:custGeom>
              <a:avLst/>
              <a:gdLst/>
              <a:ahLst/>
              <a:cxnLst/>
              <a:rect r="r" b="b" t="t" l="l"/>
              <a:pathLst>
                <a:path h="38100" w="1061212">
                  <a:moveTo>
                    <a:pt x="0" y="19050"/>
                  </a:moveTo>
                  <a:cubicBezTo>
                    <a:pt x="0" y="8509"/>
                    <a:pt x="8509" y="0"/>
                    <a:pt x="19050" y="0"/>
                  </a:cubicBezTo>
                  <a:lnTo>
                    <a:pt x="1042162" y="0"/>
                  </a:lnTo>
                  <a:cubicBezTo>
                    <a:pt x="1052703" y="0"/>
                    <a:pt x="1061212" y="8509"/>
                    <a:pt x="1061212" y="19050"/>
                  </a:cubicBezTo>
                  <a:cubicBezTo>
                    <a:pt x="1061212" y="29591"/>
                    <a:pt x="1052703" y="38100"/>
                    <a:pt x="1042162" y="38100"/>
                  </a:cubicBezTo>
                  <a:lnTo>
                    <a:pt x="19050" y="38100"/>
                  </a:lnTo>
                  <a:cubicBezTo>
                    <a:pt x="8509" y="38100"/>
                    <a:pt x="0" y="29591"/>
                    <a:pt x="0" y="19050"/>
                  </a:cubicBezTo>
                  <a:close/>
                </a:path>
              </a:pathLst>
            </a:custGeom>
            <a:solidFill>
              <a:srgbClr val="6D9121"/>
            </a:solidFill>
          </p:spPr>
        </p:sp>
      </p:grpSp>
      <p:grpSp>
        <p:nvGrpSpPr>
          <p:cNvPr name="Group 14" id="14"/>
          <p:cNvGrpSpPr/>
          <p:nvPr/>
        </p:nvGrpSpPr>
        <p:grpSpPr>
          <a:xfrm rot="0">
            <a:off x="876449" y="2640806"/>
            <a:ext cx="521196" cy="521196"/>
            <a:chOff x="0" y="0"/>
            <a:chExt cx="694928" cy="694928"/>
          </a:xfrm>
        </p:grpSpPr>
        <p:sp>
          <p:nvSpPr>
            <p:cNvPr name="Freeform 15" id="15"/>
            <p:cNvSpPr/>
            <p:nvPr/>
          </p:nvSpPr>
          <p:spPr>
            <a:xfrm flipH="false" flipV="false" rot="0">
              <a:off x="6350" y="6350"/>
              <a:ext cx="682244" cy="682244"/>
            </a:xfrm>
            <a:custGeom>
              <a:avLst/>
              <a:gdLst/>
              <a:ahLst/>
              <a:cxnLst/>
              <a:rect r="r" b="b" t="t" l="l"/>
              <a:pathLst>
                <a:path h="682244" w="682244">
                  <a:moveTo>
                    <a:pt x="0" y="127381"/>
                  </a:moveTo>
                  <a:cubicBezTo>
                    <a:pt x="0" y="57023"/>
                    <a:pt x="57023" y="0"/>
                    <a:pt x="127381" y="0"/>
                  </a:cubicBezTo>
                  <a:lnTo>
                    <a:pt x="554863" y="0"/>
                  </a:lnTo>
                  <a:cubicBezTo>
                    <a:pt x="625221" y="0"/>
                    <a:pt x="682244" y="57023"/>
                    <a:pt x="682244" y="127381"/>
                  </a:cubicBezTo>
                  <a:lnTo>
                    <a:pt x="682244" y="554863"/>
                  </a:lnTo>
                  <a:cubicBezTo>
                    <a:pt x="682244" y="625221"/>
                    <a:pt x="625221" y="682244"/>
                    <a:pt x="554863" y="682244"/>
                  </a:cubicBezTo>
                  <a:lnTo>
                    <a:pt x="127381" y="682244"/>
                  </a:lnTo>
                  <a:cubicBezTo>
                    <a:pt x="57023" y="682244"/>
                    <a:pt x="0" y="625221"/>
                    <a:pt x="0" y="554863"/>
                  </a:cubicBezTo>
                  <a:close/>
                </a:path>
              </a:pathLst>
            </a:custGeom>
            <a:solidFill>
              <a:srgbClr val="547808"/>
            </a:solidFill>
          </p:spPr>
        </p:sp>
        <p:sp>
          <p:nvSpPr>
            <p:cNvPr name="Freeform 16" id="16"/>
            <p:cNvSpPr/>
            <p:nvPr/>
          </p:nvSpPr>
          <p:spPr>
            <a:xfrm flipH="false" flipV="false" rot="0">
              <a:off x="0" y="0"/>
              <a:ext cx="694944" cy="694944"/>
            </a:xfrm>
            <a:custGeom>
              <a:avLst/>
              <a:gdLst/>
              <a:ahLst/>
              <a:cxnLst/>
              <a:rect r="r" b="b" t="t" l="l"/>
              <a:pathLst>
                <a:path h="694944" w="694944">
                  <a:moveTo>
                    <a:pt x="0" y="133731"/>
                  </a:moveTo>
                  <a:cubicBezTo>
                    <a:pt x="0" y="59817"/>
                    <a:pt x="59817" y="0"/>
                    <a:pt x="133731" y="0"/>
                  </a:cubicBezTo>
                  <a:lnTo>
                    <a:pt x="561213" y="0"/>
                  </a:lnTo>
                  <a:lnTo>
                    <a:pt x="561213" y="6350"/>
                  </a:lnTo>
                  <a:lnTo>
                    <a:pt x="561213" y="0"/>
                  </a:lnTo>
                  <a:cubicBezTo>
                    <a:pt x="635000" y="0"/>
                    <a:pt x="694944" y="59817"/>
                    <a:pt x="694944" y="133731"/>
                  </a:cubicBezTo>
                  <a:lnTo>
                    <a:pt x="688594" y="133731"/>
                  </a:lnTo>
                  <a:lnTo>
                    <a:pt x="694944" y="133731"/>
                  </a:lnTo>
                  <a:lnTo>
                    <a:pt x="694944" y="561213"/>
                  </a:lnTo>
                  <a:lnTo>
                    <a:pt x="688594" y="561213"/>
                  </a:lnTo>
                  <a:lnTo>
                    <a:pt x="694944" y="561213"/>
                  </a:lnTo>
                  <a:cubicBezTo>
                    <a:pt x="694944" y="635000"/>
                    <a:pt x="635000" y="694944"/>
                    <a:pt x="561213" y="694944"/>
                  </a:cubicBezTo>
                  <a:lnTo>
                    <a:pt x="561213" y="688594"/>
                  </a:lnTo>
                  <a:lnTo>
                    <a:pt x="561213" y="694944"/>
                  </a:lnTo>
                  <a:lnTo>
                    <a:pt x="133731" y="694944"/>
                  </a:lnTo>
                  <a:lnTo>
                    <a:pt x="133731" y="688594"/>
                  </a:lnTo>
                  <a:lnTo>
                    <a:pt x="133731" y="694944"/>
                  </a:lnTo>
                  <a:cubicBezTo>
                    <a:pt x="59817" y="694944"/>
                    <a:pt x="0" y="635000"/>
                    <a:pt x="0" y="561213"/>
                  </a:cubicBezTo>
                  <a:lnTo>
                    <a:pt x="0" y="133731"/>
                  </a:lnTo>
                  <a:lnTo>
                    <a:pt x="6350" y="133731"/>
                  </a:lnTo>
                  <a:lnTo>
                    <a:pt x="0" y="133731"/>
                  </a:lnTo>
                  <a:moveTo>
                    <a:pt x="12700" y="133731"/>
                  </a:moveTo>
                  <a:lnTo>
                    <a:pt x="12700" y="561213"/>
                  </a:lnTo>
                  <a:lnTo>
                    <a:pt x="6350" y="561213"/>
                  </a:lnTo>
                  <a:lnTo>
                    <a:pt x="12700" y="561213"/>
                  </a:lnTo>
                  <a:cubicBezTo>
                    <a:pt x="12700" y="628015"/>
                    <a:pt x="66929" y="682244"/>
                    <a:pt x="133731" y="682244"/>
                  </a:cubicBezTo>
                  <a:lnTo>
                    <a:pt x="561213" y="682244"/>
                  </a:lnTo>
                  <a:cubicBezTo>
                    <a:pt x="628015" y="682244"/>
                    <a:pt x="682244" y="628015"/>
                    <a:pt x="682244" y="561213"/>
                  </a:cubicBezTo>
                  <a:lnTo>
                    <a:pt x="682244" y="133731"/>
                  </a:lnTo>
                  <a:cubicBezTo>
                    <a:pt x="682244" y="66929"/>
                    <a:pt x="628015" y="12700"/>
                    <a:pt x="561213" y="12700"/>
                  </a:cubicBezTo>
                  <a:lnTo>
                    <a:pt x="133731" y="12700"/>
                  </a:lnTo>
                  <a:lnTo>
                    <a:pt x="133731" y="6350"/>
                  </a:lnTo>
                  <a:lnTo>
                    <a:pt x="133731" y="12700"/>
                  </a:lnTo>
                  <a:cubicBezTo>
                    <a:pt x="66929" y="12700"/>
                    <a:pt x="12700" y="66929"/>
                    <a:pt x="12700" y="133731"/>
                  </a:cubicBezTo>
                  <a:close/>
                </a:path>
              </a:pathLst>
            </a:custGeom>
            <a:solidFill>
              <a:srgbClr val="6D9121"/>
            </a:solidFill>
          </p:spPr>
        </p:sp>
      </p:grpSp>
      <p:grpSp>
        <p:nvGrpSpPr>
          <p:cNvPr name="Group 17" id="17"/>
          <p:cNvGrpSpPr/>
          <p:nvPr/>
        </p:nvGrpSpPr>
        <p:grpSpPr>
          <a:xfrm rot="0">
            <a:off x="1046858" y="2730848"/>
            <a:ext cx="180380" cy="341114"/>
            <a:chOff x="0" y="0"/>
            <a:chExt cx="240507" cy="454818"/>
          </a:xfrm>
        </p:grpSpPr>
        <p:sp>
          <p:nvSpPr>
            <p:cNvPr name="Freeform 18" id="18"/>
            <p:cNvSpPr/>
            <p:nvPr/>
          </p:nvSpPr>
          <p:spPr>
            <a:xfrm flipH="false" flipV="false" rot="0">
              <a:off x="0" y="0"/>
              <a:ext cx="240507" cy="454818"/>
            </a:xfrm>
            <a:custGeom>
              <a:avLst/>
              <a:gdLst/>
              <a:ahLst/>
              <a:cxnLst/>
              <a:rect r="r" b="b" t="t" l="l"/>
              <a:pathLst>
                <a:path h="454818" w="240507">
                  <a:moveTo>
                    <a:pt x="0" y="0"/>
                  </a:moveTo>
                  <a:lnTo>
                    <a:pt x="240507" y="0"/>
                  </a:lnTo>
                  <a:lnTo>
                    <a:pt x="240507" y="454818"/>
                  </a:lnTo>
                  <a:lnTo>
                    <a:pt x="0" y="454818"/>
                  </a:lnTo>
                  <a:close/>
                </a:path>
              </a:pathLst>
            </a:custGeom>
            <a:solidFill>
              <a:srgbClr val="000000">
                <a:alpha val="0"/>
              </a:srgbClr>
            </a:solidFill>
          </p:spPr>
        </p:sp>
        <p:sp>
          <p:nvSpPr>
            <p:cNvPr name="TextBox 19" id="19"/>
            <p:cNvSpPr txBox="true"/>
            <p:nvPr/>
          </p:nvSpPr>
          <p:spPr>
            <a:xfrm>
              <a:off x="0" y="28575"/>
              <a:ext cx="240507" cy="426243"/>
            </a:xfrm>
            <a:prstGeom prst="rect">
              <a:avLst/>
            </a:prstGeom>
          </p:spPr>
          <p:txBody>
            <a:bodyPr anchor="t" rtlCol="false" tIns="0" lIns="0" bIns="0" rIns="0"/>
            <a:lstStyle/>
            <a:p>
              <a:pPr algn="ctr">
                <a:lnSpc>
                  <a:spcPts val="2625"/>
                </a:lnSpc>
              </a:pPr>
              <a:r>
                <a:rPr lang="en-US" sz="2625" b="true">
                  <a:solidFill>
                    <a:srgbClr val="FFFFFF"/>
                  </a:solidFill>
                  <a:latin typeface="Arimo Bold"/>
                  <a:ea typeface="Arimo Bold"/>
                  <a:cs typeface="Arimo Bold"/>
                  <a:sym typeface="Arimo Bold"/>
                </a:rPr>
                <a:t>1</a:t>
              </a:r>
            </a:p>
          </p:txBody>
        </p:sp>
      </p:grpSp>
      <p:grpSp>
        <p:nvGrpSpPr>
          <p:cNvPr name="Group 20" id="20"/>
          <p:cNvGrpSpPr/>
          <p:nvPr/>
        </p:nvGrpSpPr>
        <p:grpSpPr>
          <a:xfrm rot="0">
            <a:off x="2387948" y="2617142"/>
            <a:ext cx="5307806" cy="355252"/>
            <a:chOff x="0" y="0"/>
            <a:chExt cx="7077075" cy="473670"/>
          </a:xfrm>
        </p:grpSpPr>
        <p:sp>
          <p:nvSpPr>
            <p:cNvPr name="Freeform 21" id="21"/>
            <p:cNvSpPr/>
            <p:nvPr/>
          </p:nvSpPr>
          <p:spPr>
            <a:xfrm flipH="false" flipV="false" rot="0">
              <a:off x="0" y="0"/>
              <a:ext cx="7077075" cy="473670"/>
            </a:xfrm>
            <a:custGeom>
              <a:avLst/>
              <a:gdLst/>
              <a:ahLst/>
              <a:cxnLst/>
              <a:rect r="r" b="b" t="t" l="l"/>
              <a:pathLst>
                <a:path h="473670" w="7077075">
                  <a:moveTo>
                    <a:pt x="0" y="0"/>
                  </a:moveTo>
                  <a:lnTo>
                    <a:pt x="7077075" y="0"/>
                  </a:lnTo>
                  <a:lnTo>
                    <a:pt x="7077075" y="473670"/>
                  </a:lnTo>
                  <a:lnTo>
                    <a:pt x="0" y="473670"/>
                  </a:lnTo>
                  <a:close/>
                </a:path>
              </a:pathLst>
            </a:custGeom>
            <a:solidFill>
              <a:srgbClr val="000000">
                <a:alpha val="0"/>
              </a:srgbClr>
            </a:solidFill>
          </p:spPr>
        </p:sp>
        <p:sp>
          <p:nvSpPr>
            <p:cNvPr name="TextBox 22" id="22"/>
            <p:cNvSpPr txBox="true"/>
            <p:nvPr/>
          </p:nvSpPr>
          <p:spPr>
            <a:xfrm>
              <a:off x="0" y="-28575"/>
              <a:ext cx="7077075" cy="502245"/>
            </a:xfrm>
            <a:prstGeom prst="rect">
              <a:avLst/>
            </a:prstGeom>
          </p:spPr>
          <p:txBody>
            <a:bodyPr anchor="t" rtlCol="false" tIns="0" lIns="0" bIns="0" rIns="0"/>
            <a:lstStyle/>
            <a:p>
              <a:pPr algn="l">
                <a:lnSpc>
                  <a:spcPts val="2750"/>
                </a:lnSpc>
              </a:pPr>
              <a:r>
                <a:rPr lang="en-US" sz="2187" b="true">
                  <a:solidFill>
                    <a:srgbClr val="D7E5D8"/>
                  </a:solidFill>
                  <a:latin typeface="Arimo Bold"/>
                  <a:ea typeface="Arimo Bold"/>
                  <a:cs typeface="Arimo Bold"/>
                  <a:sym typeface="Arimo Bold"/>
                </a:rPr>
                <a:t>Improve Return Policies</a:t>
              </a:r>
            </a:p>
          </p:txBody>
        </p:sp>
      </p:grpSp>
      <p:grpSp>
        <p:nvGrpSpPr>
          <p:cNvPr name="Group 23" id="23"/>
          <p:cNvGrpSpPr/>
          <p:nvPr/>
        </p:nvGrpSpPr>
        <p:grpSpPr>
          <a:xfrm rot="0">
            <a:off x="2387948" y="3108722"/>
            <a:ext cx="8246120" cy="363736"/>
            <a:chOff x="0" y="0"/>
            <a:chExt cx="10994827" cy="484982"/>
          </a:xfrm>
        </p:grpSpPr>
        <p:sp>
          <p:nvSpPr>
            <p:cNvPr name="Freeform 24" id="24"/>
            <p:cNvSpPr/>
            <p:nvPr/>
          </p:nvSpPr>
          <p:spPr>
            <a:xfrm flipH="false" flipV="false" rot="0">
              <a:off x="0" y="0"/>
              <a:ext cx="10994827" cy="484982"/>
            </a:xfrm>
            <a:custGeom>
              <a:avLst/>
              <a:gdLst/>
              <a:ahLst/>
              <a:cxnLst/>
              <a:rect r="r" b="b" t="t" l="l"/>
              <a:pathLst>
                <a:path h="484982" w="10994827">
                  <a:moveTo>
                    <a:pt x="0" y="0"/>
                  </a:moveTo>
                  <a:lnTo>
                    <a:pt x="10994827" y="0"/>
                  </a:lnTo>
                  <a:lnTo>
                    <a:pt x="10994827" y="484982"/>
                  </a:lnTo>
                  <a:lnTo>
                    <a:pt x="0" y="484982"/>
                  </a:lnTo>
                  <a:close/>
                </a:path>
              </a:pathLst>
            </a:custGeom>
            <a:solidFill>
              <a:srgbClr val="000000">
                <a:alpha val="0"/>
              </a:srgbClr>
            </a:solidFill>
          </p:spPr>
        </p:sp>
        <p:sp>
          <p:nvSpPr>
            <p:cNvPr name="TextBox 25" id="25"/>
            <p:cNvSpPr txBox="true"/>
            <p:nvPr/>
          </p:nvSpPr>
          <p:spPr>
            <a:xfrm>
              <a:off x="0" y="-95250"/>
              <a:ext cx="10994827" cy="580232"/>
            </a:xfrm>
            <a:prstGeom prst="rect">
              <a:avLst/>
            </a:prstGeom>
          </p:spPr>
          <p:txBody>
            <a:bodyPr anchor="t" rtlCol="false" tIns="0" lIns="0" bIns="0" rIns="0"/>
            <a:lstStyle/>
            <a:p>
              <a:pPr algn="l">
                <a:lnSpc>
                  <a:spcPts val="2812"/>
                </a:lnSpc>
              </a:pPr>
              <a:r>
                <a:rPr lang="en-US" sz="1750">
                  <a:solidFill>
                    <a:srgbClr val="D7E5D8"/>
                  </a:solidFill>
                  <a:latin typeface="Arimo"/>
                  <a:ea typeface="Arimo"/>
                  <a:cs typeface="Arimo"/>
                  <a:sym typeface="Arimo"/>
                </a:rPr>
                <a:t>Analyze product complaints to enhance quality.</a:t>
              </a:r>
            </a:p>
          </p:txBody>
        </p:sp>
      </p:grpSp>
      <p:grpSp>
        <p:nvGrpSpPr>
          <p:cNvPr name="Group 26" id="26"/>
          <p:cNvGrpSpPr/>
          <p:nvPr/>
        </p:nvGrpSpPr>
        <p:grpSpPr>
          <a:xfrm rot="0">
            <a:off x="1364308" y="4424660"/>
            <a:ext cx="795932" cy="28575"/>
            <a:chOff x="0" y="0"/>
            <a:chExt cx="1061243" cy="38100"/>
          </a:xfrm>
        </p:grpSpPr>
        <p:sp>
          <p:nvSpPr>
            <p:cNvPr name="Freeform 27" id="27"/>
            <p:cNvSpPr/>
            <p:nvPr/>
          </p:nvSpPr>
          <p:spPr>
            <a:xfrm flipH="false" flipV="false" rot="0">
              <a:off x="0" y="0"/>
              <a:ext cx="1061212" cy="38100"/>
            </a:xfrm>
            <a:custGeom>
              <a:avLst/>
              <a:gdLst/>
              <a:ahLst/>
              <a:cxnLst/>
              <a:rect r="r" b="b" t="t" l="l"/>
              <a:pathLst>
                <a:path h="38100" w="1061212">
                  <a:moveTo>
                    <a:pt x="0" y="19050"/>
                  </a:moveTo>
                  <a:cubicBezTo>
                    <a:pt x="0" y="8509"/>
                    <a:pt x="8509" y="0"/>
                    <a:pt x="19050" y="0"/>
                  </a:cubicBezTo>
                  <a:lnTo>
                    <a:pt x="1042162" y="0"/>
                  </a:lnTo>
                  <a:cubicBezTo>
                    <a:pt x="1052703" y="0"/>
                    <a:pt x="1061212" y="8509"/>
                    <a:pt x="1061212" y="19050"/>
                  </a:cubicBezTo>
                  <a:cubicBezTo>
                    <a:pt x="1061212" y="29591"/>
                    <a:pt x="1052703" y="38100"/>
                    <a:pt x="1042162" y="38100"/>
                  </a:cubicBezTo>
                  <a:lnTo>
                    <a:pt x="19050" y="38100"/>
                  </a:lnTo>
                  <a:cubicBezTo>
                    <a:pt x="8509" y="38100"/>
                    <a:pt x="0" y="29591"/>
                    <a:pt x="0" y="19050"/>
                  </a:cubicBezTo>
                  <a:close/>
                </a:path>
              </a:pathLst>
            </a:custGeom>
            <a:solidFill>
              <a:srgbClr val="6D9121"/>
            </a:solidFill>
          </p:spPr>
        </p:sp>
      </p:grpSp>
      <p:grpSp>
        <p:nvGrpSpPr>
          <p:cNvPr name="Group 28" id="28"/>
          <p:cNvGrpSpPr/>
          <p:nvPr/>
        </p:nvGrpSpPr>
        <p:grpSpPr>
          <a:xfrm rot="0">
            <a:off x="876449" y="4178350"/>
            <a:ext cx="521196" cy="521196"/>
            <a:chOff x="0" y="0"/>
            <a:chExt cx="694928" cy="694928"/>
          </a:xfrm>
        </p:grpSpPr>
        <p:sp>
          <p:nvSpPr>
            <p:cNvPr name="Freeform 29" id="29"/>
            <p:cNvSpPr/>
            <p:nvPr/>
          </p:nvSpPr>
          <p:spPr>
            <a:xfrm flipH="false" flipV="false" rot="0">
              <a:off x="6350" y="6350"/>
              <a:ext cx="682244" cy="682244"/>
            </a:xfrm>
            <a:custGeom>
              <a:avLst/>
              <a:gdLst/>
              <a:ahLst/>
              <a:cxnLst/>
              <a:rect r="r" b="b" t="t" l="l"/>
              <a:pathLst>
                <a:path h="682244" w="682244">
                  <a:moveTo>
                    <a:pt x="0" y="127381"/>
                  </a:moveTo>
                  <a:cubicBezTo>
                    <a:pt x="0" y="57023"/>
                    <a:pt x="57023" y="0"/>
                    <a:pt x="127381" y="0"/>
                  </a:cubicBezTo>
                  <a:lnTo>
                    <a:pt x="554863" y="0"/>
                  </a:lnTo>
                  <a:cubicBezTo>
                    <a:pt x="625221" y="0"/>
                    <a:pt x="682244" y="57023"/>
                    <a:pt x="682244" y="127381"/>
                  </a:cubicBezTo>
                  <a:lnTo>
                    <a:pt x="682244" y="554863"/>
                  </a:lnTo>
                  <a:cubicBezTo>
                    <a:pt x="682244" y="625221"/>
                    <a:pt x="625221" y="682244"/>
                    <a:pt x="554863" y="682244"/>
                  </a:cubicBezTo>
                  <a:lnTo>
                    <a:pt x="127381" y="682244"/>
                  </a:lnTo>
                  <a:cubicBezTo>
                    <a:pt x="57023" y="682244"/>
                    <a:pt x="0" y="625221"/>
                    <a:pt x="0" y="554863"/>
                  </a:cubicBezTo>
                  <a:close/>
                </a:path>
              </a:pathLst>
            </a:custGeom>
            <a:solidFill>
              <a:srgbClr val="547808"/>
            </a:solidFill>
          </p:spPr>
        </p:sp>
        <p:sp>
          <p:nvSpPr>
            <p:cNvPr name="Freeform 30" id="30"/>
            <p:cNvSpPr/>
            <p:nvPr/>
          </p:nvSpPr>
          <p:spPr>
            <a:xfrm flipH="false" flipV="false" rot="0">
              <a:off x="0" y="0"/>
              <a:ext cx="694944" cy="694944"/>
            </a:xfrm>
            <a:custGeom>
              <a:avLst/>
              <a:gdLst/>
              <a:ahLst/>
              <a:cxnLst/>
              <a:rect r="r" b="b" t="t" l="l"/>
              <a:pathLst>
                <a:path h="694944" w="694944">
                  <a:moveTo>
                    <a:pt x="0" y="133731"/>
                  </a:moveTo>
                  <a:cubicBezTo>
                    <a:pt x="0" y="59817"/>
                    <a:pt x="59817" y="0"/>
                    <a:pt x="133731" y="0"/>
                  </a:cubicBezTo>
                  <a:lnTo>
                    <a:pt x="561213" y="0"/>
                  </a:lnTo>
                  <a:lnTo>
                    <a:pt x="561213" y="6350"/>
                  </a:lnTo>
                  <a:lnTo>
                    <a:pt x="561213" y="0"/>
                  </a:lnTo>
                  <a:cubicBezTo>
                    <a:pt x="635000" y="0"/>
                    <a:pt x="694944" y="59817"/>
                    <a:pt x="694944" y="133731"/>
                  </a:cubicBezTo>
                  <a:lnTo>
                    <a:pt x="688594" y="133731"/>
                  </a:lnTo>
                  <a:lnTo>
                    <a:pt x="694944" y="133731"/>
                  </a:lnTo>
                  <a:lnTo>
                    <a:pt x="694944" y="561213"/>
                  </a:lnTo>
                  <a:lnTo>
                    <a:pt x="688594" y="561213"/>
                  </a:lnTo>
                  <a:lnTo>
                    <a:pt x="694944" y="561213"/>
                  </a:lnTo>
                  <a:cubicBezTo>
                    <a:pt x="694944" y="635000"/>
                    <a:pt x="635000" y="694944"/>
                    <a:pt x="561213" y="694944"/>
                  </a:cubicBezTo>
                  <a:lnTo>
                    <a:pt x="561213" y="688594"/>
                  </a:lnTo>
                  <a:lnTo>
                    <a:pt x="561213" y="694944"/>
                  </a:lnTo>
                  <a:lnTo>
                    <a:pt x="133731" y="694944"/>
                  </a:lnTo>
                  <a:lnTo>
                    <a:pt x="133731" y="688594"/>
                  </a:lnTo>
                  <a:lnTo>
                    <a:pt x="133731" y="694944"/>
                  </a:lnTo>
                  <a:cubicBezTo>
                    <a:pt x="59817" y="694944"/>
                    <a:pt x="0" y="635000"/>
                    <a:pt x="0" y="561213"/>
                  </a:cubicBezTo>
                  <a:lnTo>
                    <a:pt x="0" y="133731"/>
                  </a:lnTo>
                  <a:lnTo>
                    <a:pt x="6350" y="133731"/>
                  </a:lnTo>
                  <a:lnTo>
                    <a:pt x="0" y="133731"/>
                  </a:lnTo>
                  <a:moveTo>
                    <a:pt x="12700" y="133731"/>
                  </a:moveTo>
                  <a:lnTo>
                    <a:pt x="12700" y="561213"/>
                  </a:lnTo>
                  <a:lnTo>
                    <a:pt x="6350" y="561213"/>
                  </a:lnTo>
                  <a:lnTo>
                    <a:pt x="12700" y="561213"/>
                  </a:lnTo>
                  <a:cubicBezTo>
                    <a:pt x="12700" y="628015"/>
                    <a:pt x="66929" y="682244"/>
                    <a:pt x="133731" y="682244"/>
                  </a:cubicBezTo>
                  <a:lnTo>
                    <a:pt x="561213" y="682244"/>
                  </a:lnTo>
                  <a:cubicBezTo>
                    <a:pt x="628015" y="682244"/>
                    <a:pt x="682244" y="628015"/>
                    <a:pt x="682244" y="561213"/>
                  </a:cubicBezTo>
                  <a:lnTo>
                    <a:pt x="682244" y="133731"/>
                  </a:lnTo>
                  <a:cubicBezTo>
                    <a:pt x="682244" y="66929"/>
                    <a:pt x="628015" y="12700"/>
                    <a:pt x="561213" y="12700"/>
                  </a:cubicBezTo>
                  <a:lnTo>
                    <a:pt x="133731" y="12700"/>
                  </a:lnTo>
                  <a:lnTo>
                    <a:pt x="133731" y="6350"/>
                  </a:lnTo>
                  <a:lnTo>
                    <a:pt x="133731" y="12700"/>
                  </a:lnTo>
                  <a:cubicBezTo>
                    <a:pt x="66929" y="12700"/>
                    <a:pt x="12700" y="66929"/>
                    <a:pt x="12700" y="133731"/>
                  </a:cubicBezTo>
                  <a:close/>
                </a:path>
              </a:pathLst>
            </a:custGeom>
            <a:solidFill>
              <a:srgbClr val="6D9121"/>
            </a:solidFill>
          </p:spPr>
        </p:sp>
      </p:grpSp>
      <p:grpSp>
        <p:nvGrpSpPr>
          <p:cNvPr name="Group 31" id="31"/>
          <p:cNvGrpSpPr/>
          <p:nvPr/>
        </p:nvGrpSpPr>
        <p:grpSpPr>
          <a:xfrm rot="0">
            <a:off x="966044" y="4268391"/>
            <a:ext cx="342008" cy="341114"/>
            <a:chOff x="0" y="0"/>
            <a:chExt cx="456010" cy="454818"/>
          </a:xfrm>
        </p:grpSpPr>
        <p:sp>
          <p:nvSpPr>
            <p:cNvPr name="Freeform 32" id="32"/>
            <p:cNvSpPr/>
            <p:nvPr/>
          </p:nvSpPr>
          <p:spPr>
            <a:xfrm flipH="false" flipV="false" rot="0">
              <a:off x="0" y="0"/>
              <a:ext cx="456010" cy="454818"/>
            </a:xfrm>
            <a:custGeom>
              <a:avLst/>
              <a:gdLst/>
              <a:ahLst/>
              <a:cxnLst/>
              <a:rect r="r" b="b" t="t" l="l"/>
              <a:pathLst>
                <a:path h="454818" w="456010">
                  <a:moveTo>
                    <a:pt x="0" y="0"/>
                  </a:moveTo>
                  <a:lnTo>
                    <a:pt x="456010" y="0"/>
                  </a:lnTo>
                  <a:lnTo>
                    <a:pt x="456010" y="454818"/>
                  </a:lnTo>
                  <a:lnTo>
                    <a:pt x="0" y="454818"/>
                  </a:lnTo>
                  <a:close/>
                </a:path>
              </a:pathLst>
            </a:custGeom>
            <a:solidFill>
              <a:srgbClr val="000000">
                <a:alpha val="0"/>
              </a:srgbClr>
            </a:solidFill>
          </p:spPr>
        </p:sp>
        <p:sp>
          <p:nvSpPr>
            <p:cNvPr name="TextBox 33" id="33"/>
            <p:cNvSpPr txBox="true"/>
            <p:nvPr/>
          </p:nvSpPr>
          <p:spPr>
            <a:xfrm>
              <a:off x="0" y="28575"/>
              <a:ext cx="456010" cy="426243"/>
            </a:xfrm>
            <a:prstGeom prst="rect">
              <a:avLst/>
            </a:prstGeom>
          </p:spPr>
          <p:txBody>
            <a:bodyPr anchor="t" rtlCol="false" tIns="0" lIns="0" bIns="0" rIns="0"/>
            <a:lstStyle/>
            <a:p>
              <a:pPr algn="ctr">
                <a:lnSpc>
                  <a:spcPts val="2625"/>
                </a:lnSpc>
              </a:pPr>
              <a:r>
                <a:rPr lang="en-US" sz="2625" b="true">
                  <a:solidFill>
                    <a:srgbClr val="FFFFFF"/>
                  </a:solidFill>
                  <a:latin typeface="Arimo Bold"/>
                  <a:ea typeface="Arimo Bold"/>
                  <a:cs typeface="Arimo Bold"/>
                  <a:sym typeface="Arimo Bold"/>
                </a:rPr>
                <a:t>2</a:t>
              </a:r>
            </a:p>
          </p:txBody>
        </p:sp>
      </p:grpSp>
      <p:grpSp>
        <p:nvGrpSpPr>
          <p:cNvPr name="Group 34" id="34"/>
          <p:cNvGrpSpPr/>
          <p:nvPr/>
        </p:nvGrpSpPr>
        <p:grpSpPr>
          <a:xfrm rot="0">
            <a:off x="2387948" y="4154686"/>
            <a:ext cx="4419749" cy="355252"/>
            <a:chOff x="0" y="0"/>
            <a:chExt cx="5892998" cy="473670"/>
          </a:xfrm>
        </p:grpSpPr>
        <p:sp>
          <p:nvSpPr>
            <p:cNvPr name="Freeform 35" id="35"/>
            <p:cNvSpPr/>
            <p:nvPr/>
          </p:nvSpPr>
          <p:spPr>
            <a:xfrm flipH="false" flipV="false" rot="0">
              <a:off x="0" y="0"/>
              <a:ext cx="5892998" cy="473670"/>
            </a:xfrm>
            <a:custGeom>
              <a:avLst/>
              <a:gdLst/>
              <a:ahLst/>
              <a:cxnLst/>
              <a:rect r="r" b="b" t="t" l="l"/>
              <a:pathLst>
                <a:path h="473670" w="5892998">
                  <a:moveTo>
                    <a:pt x="0" y="0"/>
                  </a:moveTo>
                  <a:lnTo>
                    <a:pt x="5892998" y="0"/>
                  </a:lnTo>
                  <a:lnTo>
                    <a:pt x="5892998" y="473670"/>
                  </a:lnTo>
                  <a:lnTo>
                    <a:pt x="0" y="473670"/>
                  </a:lnTo>
                  <a:close/>
                </a:path>
              </a:pathLst>
            </a:custGeom>
            <a:solidFill>
              <a:srgbClr val="000000">
                <a:alpha val="0"/>
              </a:srgbClr>
            </a:solidFill>
          </p:spPr>
        </p:sp>
        <p:sp>
          <p:nvSpPr>
            <p:cNvPr name="TextBox 36" id="36"/>
            <p:cNvSpPr txBox="true"/>
            <p:nvPr/>
          </p:nvSpPr>
          <p:spPr>
            <a:xfrm>
              <a:off x="0" y="-28575"/>
              <a:ext cx="5892998" cy="502245"/>
            </a:xfrm>
            <a:prstGeom prst="rect">
              <a:avLst/>
            </a:prstGeom>
          </p:spPr>
          <p:txBody>
            <a:bodyPr anchor="t" rtlCol="false" tIns="0" lIns="0" bIns="0" rIns="0"/>
            <a:lstStyle/>
            <a:p>
              <a:pPr algn="l">
                <a:lnSpc>
                  <a:spcPts val="2750"/>
                </a:lnSpc>
              </a:pPr>
              <a:r>
                <a:rPr lang="en-US" sz="2187" b="true">
                  <a:solidFill>
                    <a:srgbClr val="D7E5D8"/>
                  </a:solidFill>
                  <a:latin typeface="Arimo Bold"/>
                  <a:ea typeface="Arimo Bold"/>
                  <a:cs typeface="Arimo Bold"/>
                  <a:sym typeface="Arimo Bold"/>
                </a:rPr>
                <a:t>Enhance Marketing</a:t>
              </a:r>
            </a:p>
          </p:txBody>
        </p:sp>
      </p:grpSp>
      <p:grpSp>
        <p:nvGrpSpPr>
          <p:cNvPr name="Group 37" id="37"/>
          <p:cNvGrpSpPr/>
          <p:nvPr/>
        </p:nvGrpSpPr>
        <p:grpSpPr>
          <a:xfrm rot="0">
            <a:off x="2387948" y="4646265"/>
            <a:ext cx="8246120" cy="363736"/>
            <a:chOff x="0" y="0"/>
            <a:chExt cx="10994827" cy="484982"/>
          </a:xfrm>
        </p:grpSpPr>
        <p:sp>
          <p:nvSpPr>
            <p:cNvPr name="Freeform 38" id="38"/>
            <p:cNvSpPr/>
            <p:nvPr/>
          </p:nvSpPr>
          <p:spPr>
            <a:xfrm flipH="false" flipV="false" rot="0">
              <a:off x="0" y="0"/>
              <a:ext cx="10994827" cy="484982"/>
            </a:xfrm>
            <a:custGeom>
              <a:avLst/>
              <a:gdLst/>
              <a:ahLst/>
              <a:cxnLst/>
              <a:rect r="r" b="b" t="t" l="l"/>
              <a:pathLst>
                <a:path h="484982" w="10994827">
                  <a:moveTo>
                    <a:pt x="0" y="0"/>
                  </a:moveTo>
                  <a:lnTo>
                    <a:pt x="10994827" y="0"/>
                  </a:lnTo>
                  <a:lnTo>
                    <a:pt x="10994827" y="484982"/>
                  </a:lnTo>
                  <a:lnTo>
                    <a:pt x="0" y="484982"/>
                  </a:lnTo>
                  <a:close/>
                </a:path>
              </a:pathLst>
            </a:custGeom>
            <a:solidFill>
              <a:srgbClr val="000000">
                <a:alpha val="0"/>
              </a:srgbClr>
            </a:solidFill>
          </p:spPr>
        </p:sp>
        <p:sp>
          <p:nvSpPr>
            <p:cNvPr name="TextBox 39" id="39"/>
            <p:cNvSpPr txBox="true"/>
            <p:nvPr/>
          </p:nvSpPr>
          <p:spPr>
            <a:xfrm>
              <a:off x="0" y="-95250"/>
              <a:ext cx="10994827" cy="580232"/>
            </a:xfrm>
            <a:prstGeom prst="rect">
              <a:avLst/>
            </a:prstGeom>
          </p:spPr>
          <p:txBody>
            <a:bodyPr anchor="t" rtlCol="false" tIns="0" lIns="0" bIns="0" rIns="0"/>
            <a:lstStyle/>
            <a:p>
              <a:pPr algn="l">
                <a:lnSpc>
                  <a:spcPts val="2812"/>
                </a:lnSpc>
              </a:pPr>
              <a:r>
                <a:rPr lang="en-US" sz="1750">
                  <a:solidFill>
                    <a:srgbClr val="D7E5D8"/>
                  </a:solidFill>
                  <a:latin typeface="Arimo"/>
                  <a:ea typeface="Arimo"/>
                  <a:cs typeface="Arimo"/>
                  <a:sym typeface="Arimo"/>
                </a:rPr>
                <a:t>Target younger female customers effectively.</a:t>
              </a:r>
            </a:p>
          </p:txBody>
        </p:sp>
      </p:grpSp>
      <p:grpSp>
        <p:nvGrpSpPr>
          <p:cNvPr name="Group 40" id="40"/>
          <p:cNvGrpSpPr/>
          <p:nvPr/>
        </p:nvGrpSpPr>
        <p:grpSpPr>
          <a:xfrm rot="0">
            <a:off x="1364308" y="5962204"/>
            <a:ext cx="795932" cy="28575"/>
            <a:chOff x="0" y="0"/>
            <a:chExt cx="1061243" cy="38100"/>
          </a:xfrm>
        </p:grpSpPr>
        <p:sp>
          <p:nvSpPr>
            <p:cNvPr name="Freeform 41" id="41"/>
            <p:cNvSpPr/>
            <p:nvPr/>
          </p:nvSpPr>
          <p:spPr>
            <a:xfrm flipH="false" flipV="false" rot="0">
              <a:off x="0" y="0"/>
              <a:ext cx="1061212" cy="38100"/>
            </a:xfrm>
            <a:custGeom>
              <a:avLst/>
              <a:gdLst/>
              <a:ahLst/>
              <a:cxnLst/>
              <a:rect r="r" b="b" t="t" l="l"/>
              <a:pathLst>
                <a:path h="38100" w="1061212">
                  <a:moveTo>
                    <a:pt x="0" y="19050"/>
                  </a:moveTo>
                  <a:cubicBezTo>
                    <a:pt x="0" y="8509"/>
                    <a:pt x="8509" y="0"/>
                    <a:pt x="19050" y="0"/>
                  </a:cubicBezTo>
                  <a:lnTo>
                    <a:pt x="1042162" y="0"/>
                  </a:lnTo>
                  <a:cubicBezTo>
                    <a:pt x="1052703" y="0"/>
                    <a:pt x="1061212" y="8509"/>
                    <a:pt x="1061212" y="19050"/>
                  </a:cubicBezTo>
                  <a:cubicBezTo>
                    <a:pt x="1061212" y="29591"/>
                    <a:pt x="1052703" y="38100"/>
                    <a:pt x="1042162" y="38100"/>
                  </a:cubicBezTo>
                  <a:lnTo>
                    <a:pt x="19050" y="38100"/>
                  </a:lnTo>
                  <a:cubicBezTo>
                    <a:pt x="8509" y="38100"/>
                    <a:pt x="0" y="29591"/>
                    <a:pt x="0" y="19050"/>
                  </a:cubicBezTo>
                  <a:close/>
                </a:path>
              </a:pathLst>
            </a:custGeom>
            <a:solidFill>
              <a:srgbClr val="6D9121"/>
            </a:solidFill>
          </p:spPr>
        </p:sp>
      </p:grpSp>
      <p:grpSp>
        <p:nvGrpSpPr>
          <p:cNvPr name="Group 42" id="42"/>
          <p:cNvGrpSpPr/>
          <p:nvPr/>
        </p:nvGrpSpPr>
        <p:grpSpPr>
          <a:xfrm rot="0">
            <a:off x="876449" y="5715892"/>
            <a:ext cx="521196" cy="521196"/>
            <a:chOff x="0" y="0"/>
            <a:chExt cx="694928" cy="694928"/>
          </a:xfrm>
        </p:grpSpPr>
        <p:sp>
          <p:nvSpPr>
            <p:cNvPr name="Freeform 43" id="43"/>
            <p:cNvSpPr/>
            <p:nvPr/>
          </p:nvSpPr>
          <p:spPr>
            <a:xfrm flipH="false" flipV="false" rot="0">
              <a:off x="6350" y="6350"/>
              <a:ext cx="682244" cy="682244"/>
            </a:xfrm>
            <a:custGeom>
              <a:avLst/>
              <a:gdLst/>
              <a:ahLst/>
              <a:cxnLst/>
              <a:rect r="r" b="b" t="t" l="l"/>
              <a:pathLst>
                <a:path h="682244" w="682244">
                  <a:moveTo>
                    <a:pt x="0" y="127381"/>
                  </a:moveTo>
                  <a:cubicBezTo>
                    <a:pt x="0" y="57023"/>
                    <a:pt x="57023" y="0"/>
                    <a:pt x="127381" y="0"/>
                  </a:cubicBezTo>
                  <a:lnTo>
                    <a:pt x="554863" y="0"/>
                  </a:lnTo>
                  <a:cubicBezTo>
                    <a:pt x="625221" y="0"/>
                    <a:pt x="682244" y="57023"/>
                    <a:pt x="682244" y="127381"/>
                  </a:cubicBezTo>
                  <a:lnTo>
                    <a:pt x="682244" y="554863"/>
                  </a:lnTo>
                  <a:cubicBezTo>
                    <a:pt x="682244" y="625221"/>
                    <a:pt x="625221" y="682244"/>
                    <a:pt x="554863" y="682244"/>
                  </a:cubicBezTo>
                  <a:lnTo>
                    <a:pt x="127381" y="682244"/>
                  </a:lnTo>
                  <a:cubicBezTo>
                    <a:pt x="57023" y="682244"/>
                    <a:pt x="0" y="625221"/>
                    <a:pt x="0" y="554863"/>
                  </a:cubicBezTo>
                  <a:close/>
                </a:path>
              </a:pathLst>
            </a:custGeom>
            <a:solidFill>
              <a:srgbClr val="547808"/>
            </a:solidFill>
          </p:spPr>
        </p:sp>
        <p:sp>
          <p:nvSpPr>
            <p:cNvPr name="Freeform 44" id="44"/>
            <p:cNvSpPr/>
            <p:nvPr/>
          </p:nvSpPr>
          <p:spPr>
            <a:xfrm flipH="false" flipV="false" rot="0">
              <a:off x="0" y="0"/>
              <a:ext cx="694944" cy="694944"/>
            </a:xfrm>
            <a:custGeom>
              <a:avLst/>
              <a:gdLst/>
              <a:ahLst/>
              <a:cxnLst/>
              <a:rect r="r" b="b" t="t" l="l"/>
              <a:pathLst>
                <a:path h="694944" w="694944">
                  <a:moveTo>
                    <a:pt x="0" y="133731"/>
                  </a:moveTo>
                  <a:cubicBezTo>
                    <a:pt x="0" y="59817"/>
                    <a:pt x="59817" y="0"/>
                    <a:pt x="133731" y="0"/>
                  </a:cubicBezTo>
                  <a:lnTo>
                    <a:pt x="561213" y="0"/>
                  </a:lnTo>
                  <a:lnTo>
                    <a:pt x="561213" y="6350"/>
                  </a:lnTo>
                  <a:lnTo>
                    <a:pt x="561213" y="0"/>
                  </a:lnTo>
                  <a:cubicBezTo>
                    <a:pt x="635000" y="0"/>
                    <a:pt x="694944" y="59817"/>
                    <a:pt x="694944" y="133731"/>
                  </a:cubicBezTo>
                  <a:lnTo>
                    <a:pt x="688594" y="133731"/>
                  </a:lnTo>
                  <a:lnTo>
                    <a:pt x="694944" y="133731"/>
                  </a:lnTo>
                  <a:lnTo>
                    <a:pt x="694944" y="561213"/>
                  </a:lnTo>
                  <a:lnTo>
                    <a:pt x="688594" y="561213"/>
                  </a:lnTo>
                  <a:lnTo>
                    <a:pt x="694944" y="561213"/>
                  </a:lnTo>
                  <a:cubicBezTo>
                    <a:pt x="694944" y="635000"/>
                    <a:pt x="635000" y="694944"/>
                    <a:pt x="561213" y="694944"/>
                  </a:cubicBezTo>
                  <a:lnTo>
                    <a:pt x="561213" y="688594"/>
                  </a:lnTo>
                  <a:lnTo>
                    <a:pt x="561213" y="694944"/>
                  </a:lnTo>
                  <a:lnTo>
                    <a:pt x="133731" y="694944"/>
                  </a:lnTo>
                  <a:lnTo>
                    <a:pt x="133731" y="688594"/>
                  </a:lnTo>
                  <a:lnTo>
                    <a:pt x="133731" y="694944"/>
                  </a:lnTo>
                  <a:cubicBezTo>
                    <a:pt x="59817" y="694944"/>
                    <a:pt x="0" y="635000"/>
                    <a:pt x="0" y="561213"/>
                  </a:cubicBezTo>
                  <a:lnTo>
                    <a:pt x="0" y="133731"/>
                  </a:lnTo>
                  <a:lnTo>
                    <a:pt x="6350" y="133731"/>
                  </a:lnTo>
                  <a:lnTo>
                    <a:pt x="0" y="133731"/>
                  </a:lnTo>
                  <a:moveTo>
                    <a:pt x="12700" y="133731"/>
                  </a:moveTo>
                  <a:lnTo>
                    <a:pt x="12700" y="561213"/>
                  </a:lnTo>
                  <a:lnTo>
                    <a:pt x="6350" y="561213"/>
                  </a:lnTo>
                  <a:lnTo>
                    <a:pt x="12700" y="561213"/>
                  </a:lnTo>
                  <a:cubicBezTo>
                    <a:pt x="12700" y="628015"/>
                    <a:pt x="66929" y="682244"/>
                    <a:pt x="133731" y="682244"/>
                  </a:cubicBezTo>
                  <a:lnTo>
                    <a:pt x="561213" y="682244"/>
                  </a:lnTo>
                  <a:cubicBezTo>
                    <a:pt x="628015" y="682244"/>
                    <a:pt x="682244" y="628015"/>
                    <a:pt x="682244" y="561213"/>
                  </a:cubicBezTo>
                  <a:lnTo>
                    <a:pt x="682244" y="133731"/>
                  </a:lnTo>
                  <a:cubicBezTo>
                    <a:pt x="682244" y="66929"/>
                    <a:pt x="628015" y="12700"/>
                    <a:pt x="561213" y="12700"/>
                  </a:cubicBezTo>
                  <a:lnTo>
                    <a:pt x="133731" y="12700"/>
                  </a:lnTo>
                  <a:lnTo>
                    <a:pt x="133731" y="6350"/>
                  </a:lnTo>
                  <a:lnTo>
                    <a:pt x="133731" y="12700"/>
                  </a:lnTo>
                  <a:cubicBezTo>
                    <a:pt x="66929" y="12700"/>
                    <a:pt x="12700" y="66929"/>
                    <a:pt x="12700" y="133731"/>
                  </a:cubicBezTo>
                  <a:close/>
                </a:path>
              </a:pathLst>
            </a:custGeom>
            <a:solidFill>
              <a:srgbClr val="6D9121"/>
            </a:solidFill>
          </p:spPr>
        </p:sp>
      </p:grpSp>
      <p:grpSp>
        <p:nvGrpSpPr>
          <p:cNvPr name="Group 45" id="45"/>
          <p:cNvGrpSpPr/>
          <p:nvPr/>
        </p:nvGrpSpPr>
        <p:grpSpPr>
          <a:xfrm rot="0">
            <a:off x="957114" y="5805934"/>
            <a:ext cx="359866" cy="341114"/>
            <a:chOff x="0" y="0"/>
            <a:chExt cx="479822" cy="454818"/>
          </a:xfrm>
        </p:grpSpPr>
        <p:sp>
          <p:nvSpPr>
            <p:cNvPr name="Freeform 46" id="46"/>
            <p:cNvSpPr/>
            <p:nvPr/>
          </p:nvSpPr>
          <p:spPr>
            <a:xfrm flipH="false" flipV="false" rot="0">
              <a:off x="0" y="0"/>
              <a:ext cx="479822" cy="454818"/>
            </a:xfrm>
            <a:custGeom>
              <a:avLst/>
              <a:gdLst/>
              <a:ahLst/>
              <a:cxnLst/>
              <a:rect r="r" b="b" t="t" l="l"/>
              <a:pathLst>
                <a:path h="454818" w="479822">
                  <a:moveTo>
                    <a:pt x="0" y="0"/>
                  </a:moveTo>
                  <a:lnTo>
                    <a:pt x="479822" y="0"/>
                  </a:lnTo>
                  <a:lnTo>
                    <a:pt x="479822" y="454818"/>
                  </a:lnTo>
                  <a:lnTo>
                    <a:pt x="0" y="454818"/>
                  </a:lnTo>
                  <a:close/>
                </a:path>
              </a:pathLst>
            </a:custGeom>
            <a:solidFill>
              <a:srgbClr val="000000">
                <a:alpha val="0"/>
              </a:srgbClr>
            </a:solidFill>
          </p:spPr>
        </p:sp>
        <p:sp>
          <p:nvSpPr>
            <p:cNvPr name="TextBox 47" id="47"/>
            <p:cNvSpPr txBox="true"/>
            <p:nvPr/>
          </p:nvSpPr>
          <p:spPr>
            <a:xfrm>
              <a:off x="0" y="28575"/>
              <a:ext cx="479822" cy="426243"/>
            </a:xfrm>
            <a:prstGeom prst="rect">
              <a:avLst/>
            </a:prstGeom>
          </p:spPr>
          <p:txBody>
            <a:bodyPr anchor="t" rtlCol="false" tIns="0" lIns="0" bIns="0" rIns="0"/>
            <a:lstStyle/>
            <a:p>
              <a:pPr algn="ctr">
                <a:lnSpc>
                  <a:spcPts val="2625"/>
                </a:lnSpc>
              </a:pPr>
              <a:r>
                <a:rPr lang="en-US" sz="2625" b="true">
                  <a:solidFill>
                    <a:srgbClr val="FFFFFF"/>
                  </a:solidFill>
                  <a:latin typeface="Arimo Bold"/>
                  <a:ea typeface="Arimo Bold"/>
                  <a:cs typeface="Arimo Bold"/>
                  <a:sym typeface="Arimo Bold"/>
                </a:rPr>
                <a:t>3</a:t>
              </a:r>
            </a:p>
          </p:txBody>
        </p:sp>
      </p:grpSp>
      <p:grpSp>
        <p:nvGrpSpPr>
          <p:cNvPr name="Group 48" id="48"/>
          <p:cNvGrpSpPr/>
          <p:nvPr/>
        </p:nvGrpSpPr>
        <p:grpSpPr>
          <a:xfrm rot="0">
            <a:off x="2387948" y="5692229"/>
            <a:ext cx="2870746" cy="355252"/>
            <a:chOff x="0" y="0"/>
            <a:chExt cx="3827662" cy="473670"/>
          </a:xfrm>
        </p:grpSpPr>
        <p:sp>
          <p:nvSpPr>
            <p:cNvPr name="Freeform 49" id="49"/>
            <p:cNvSpPr/>
            <p:nvPr/>
          </p:nvSpPr>
          <p:spPr>
            <a:xfrm flipH="false" flipV="false" rot="0">
              <a:off x="0" y="0"/>
              <a:ext cx="3827662" cy="473670"/>
            </a:xfrm>
            <a:custGeom>
              <a:avLst/>
              <a:gdLst/>
              <a:ahLst/>
              <a:cxnLst/>
              <a:rect r="r" b="b" t="t" l="l"/>
              <a:pathLst>
                <a:path h="473670" w="3827662">
                  <a:moveTo>
                    <a:pt x="0" y="0"/>
                  </a:moveTo>
                  <a:lnTo>
                    <a:pt x="3827662" y="0"/>
                  </a:lnTo>
                  <a:lnTo>
                    <a:pt x="3827662" y="473670"/>
                  </a:lnTo>
                  <a:lnTo>
                    <a:pt x="0" y="473670"/>
                  </a:lnTo>
                  <a:close/>
                </a:path>
              </a:pathLst>
            </a:custGeom>
            <a:solidFill>
              <a:srgbClr val="000000">
                <a:alpha val="0"/>
              </a:srgbClr>
            </a:solidFill>
          </p:spPr>
        </p:sp>
        <p:sp>
          <p:nvSpPr>
            <p:cNvPr name="TextBox 50" id="50"/>
            <p:cNvSpPr txBox="true"/>
            <p:nvPr/>
          </p:nvSpPr>
          <p:spPr>
            <a:xfrm>
              <a:off x="0" y="-28575"/>
              <a:ext cx="3827662" cy="502245"/>
            </a:xfrm>
            <a:prstGeom prst="rect">
              <a:avLst/>
            </a:prstGeom>
          </p:spPr>
          <p:txBody>
            <a:bodyPr anchor="t" rtlCol="false" tIns="0" lIns="0" bIns="0" rIns="0"/>
            <a:lstStyle/>
            <a:p>
              <a:pPr algn="l">
                <a:lnSpc>
                  <a:spcPts val="2750"/>
                </a:lnSpc>
              </a:pPr>
              <a:r>
                <a:rPr lang="en-US" sz="2187" b="true">
                  <a:solidFill>
                    <a:srgbClr val="D7E5D8"/>
                  </a:solidFill>
                  <a:latin typeface="Arimo Bold"/>
                  <a:ea typeface="Arimo Bold"/>
                  <a:cs typeface="Arimo Bold"/>
                  <a:sym typeface="Arimo Bold"/>
                </a:rPr>
                <a:t>Invest Online</a:t>
              </a:r>
            </a:p>
          </p:txBody>
        </p:sp>
      </p:grpSp>
      <p:grpSp>
        <p:nvGrpSpPr>
          <p:cNvPr name="Group 51" id="51"/>
          <p:cNvGrpSpPr/>
          <p:nvPr/>
        </p:nvGrpSpPr>
        <p:grpSpPr>
          <a:xfrm rot="0">
            <a:off x="2387948" y="6183809"/>
            <a:ext cx="8246120" cy="363736"/>
            <a:chOff x="0" y="0"/>
            <a:chExt cx="10994827" cy="484982"/>
          </a:xfrm>
        </p:grpSpPr>
        <p:sp>
          <p:nvSpPr>
            <p:cNvPr name="Freeform 52" id="52"/>
            <p:cNvSpPr/>
            <p:nvPr/>
          </p:nvSpPr>
          <p:spPr>
            <a:xfrm flipH="false" flipV="false" rot="0">
              <a:off x="0" y="0"/>
              <a:ext cx="10994827" cy="484982"/>
            </a:xfrm>
            <a:custGeom>
              <a:avLst/>
              <a:gdLst/>
              <a:ahLst/>
              <a:cxnLst/>
              <a:rect r="r" b="b" t="t" l="l"/>
              <a:pathLst>
                <a:path h="484982" w="10994827">
                  <a:moveTo>
                    <a:pt x="0" y="0"/>
                  </a:moveTo>
                  <a:lnTo>
                    <a:pt x="10994827" y="0"/>
                  </a:lnTo>
                  <a:lnTo>
                    <a:pt x="10994827" y="484982"/>
                  </a:lnTo>
                  <a:lnTo>
                    <a:pt x="0" y="484982"/>
                  </a:lnTo>
                  <a:close/>
                </a:path>
              </a:pathLst>
            </a:custGeom>
            <a:solidFill>
              <a:srgbClr val="000000">
                <a:alpha val="0"/>
              </a:srgbClr>
            </a:solidFill>
          </p:spPr>
        </p:sp>
        <p:sp>
          <p:nvSpPr>
            <p:cNvPr name="TextBox 53" id="53"/>
            <p:cNvSpPr txBox="true"/>
            <p:nvPr/>
          </p:nvSpPr>
          <p:spPr>
            <a:xfrm>
              <a:off x="0" y="-95250"/>
              <a:ext cx="10994827" cy="580232"/>
            </a:xfrm>
            <a:prstGeom prst="rect">
              <a:avLst/>
            </a:prstGeom>
          </p:spPr>
          <p:txBody>
            <a:bodyPr anchor="t" rtlCol="false" tIns="0" lIns="0" bIns="0" rIns="0"/>
            <a:lstStyle/>
            <a:p>
              <a:pPr algn="l">
                <a:lnSpc>
                  <a:spcPts val="2812"/>
                </a:lnSpc>
              </a:pPr>
              <a:r>
                <a:rPr lang="en-US" sz="1750">
                  <a:solidFill>
                    <a:srgbClr val="D7E5D8"/>
                  </a:solidFill>
                  <a:latin typeface="Arimo"/>
                  <a:ea typeface="Arimo"/>
                  <a:cs typeface="Arimo"/>
                  <a:sym typeface="Arimo"/>
                </a:rPr>
                <a:t>Improve customer engagement through digital channels.</a:t>
              </a:r>
            </a:p>
          </p:txBody>
        </p:sp>
      </p:grpSp>
      <p:grpSp>
        <p:nvGrpSpPr>
          <p:cNvPr name="Group 54" id="54"/>
          <p:cNvGrpSpPr/>
          <p:nvPr/>
        </p:nvGrpSpPr>
        <p:grpSpPr>
          <a:xfrm rot="0">
            <a:off x="1364308" y="7499748"/>
            <a:ext cx="795932" cy="28575"/>
            <a:chOff x="0" y="0"/>
            <a:chExt cx="1061243" cy="38100"/>
          </a:xfrm>
        </p:grpSpPr>
        <p:sp>
          <p:nvSpPr>
            <p:cNvPr name="Freeform 55" id="55"/>
            <p:cNvSpPr/>
            <p:nvPr/>
          </p:nvSpPr>
          <p:spPr>
            <a:xfrm flipH="false" flipV="false" rot="0">
              <a:off x="0" y="0"/>
              <a:ext cx="1061212" cy="38100"/>
            </a:xfrm>
            <a:custGeom>
              <a:avLst/>
              <a:gdLst/>
              <a:ahLst/>
              <a:cxnLst/>
              <a:rect r="r" b="b" t="t" l="l"/>
              <a:pathLst>
                <a:path h="38100" w="1061212">
                  <a:moveTo>
                    <a:pt x="0" y="19050"/>
                  </a:moveTo>
                  <a:cubicBezTo>
                    <a:pt x="0" y="8509"/>
                    <a:pt x="8509" y="0"/>
                    <a:pt x="19050" y="0"/>
                  </a:cubicBezTo>
                  <a:lnTo>
                    <a:pt x="1042162" y="0"/>
                  </a:lnTo>
                  <a:cubicBezTo>
                    <a:pt x="1052703" y="0"/>
                    <a:pt x="1061212" y="8509"/>
                    <a:pt x="1061212" y="19050"/>
                  </a:cubicBezTo>
                  <a:cubicBezTo>
                    <a:pt x="1061212" y="29591"/>
                    <a:pt x="1052703" y="38100"/>
                    <a:pt x="1042162" y="38100"/>
                  </a:cubicBezTo>
                  <a:lnTo>
                    <a:pt x="19050" y="38100"/>
                  </a:lnTo>
                  <a:cubicBezTo>
                    <a:pt x="8509" y="38100"/>
                    <a:pt x="0" y="29591"/>
                    <a:pt x="0" y="19050"/>
                  </a:cubicBezTo>
                  <a:close/>
                </a:path>
              </a:pathLst>
            </a:custGeom>
            <a:solidFill>
              <a:srgbClr val="6D9121"/>
            </a:solidFill>
          </p:spPr>
        </p:sp>
      </p:grpSp>
      <p:grpSp>
        <p:nvGrpSpPr>
          <p:cNvPr name="Group 56" id="56"/>
          <p:cNvGrpSpPr/>
          <p:nvPr/>
        </p:nvGrpSpPr>
        <p:grpSpPr>
          <a:xfrm rot="0">
            <a:off x="876449" y="7253436"/>
            <a:ext cx="521196" cy="521196"/>
            <a:chOff x="0" y="0"/>
            <a:chExt cx="694928" cy="694928"/>
          </a:xfrm>
        </p:grpSpPr>
        <p:sp>
          <p:nvSpPr>
            <p:cNvPr name="Freeform 57" id="57"/>
            <p:cNvSpPr/>
            <p:nvPr/>
          </p:nvSpPr>
          <p:spPr>
            <a:xfrm flipH="false" flipV="false" rot="0">
              <a:off x="6350" y="6350"/>
              <a:ext cx="682244" cy="682244"/>
            </a:xfrm>
            <a:custGeom>
              <a:avLst/>
              <a:gdLst/>
              <a:ahLst/>
              <a:cxnLst/>
              <a:rect r="r" b="b" t="t" l="l"/>
              <a:pathLst>
                <a:path h="682244" w="682244">
                  <a:moveTo>
                    <a:pt x="0" y="127381"/>
                  </a:moveTo>
                  <a:cubicBezTo>
                    <a:pt x="0" y="57023"/>
                    <a:pt x="57023" y="0"/>
                    <a:pt x="127381" y="0"/>
                  </a:cubicBezTo>
                  <a:lnTo>
                    <a:pt x="554863" y="0"/>
                  </a:lnTo>
                  <a:cubicBezTo>
                    <a:pt x="625221" y="0"/>
                    <a:pt x="682244" y="57023"/>
                    <a:pt x="682244" y="127381"/>
                  </a:cubicBezTo>
                  <a:lnTo>
                    <a:pt x="682244" y="554863"/>
                  </a:lnTo>
                  <a:cubicBezTo>
                    <a:pt x="682244" y="625221"/>
                    <a:pt x="625221" y="682244"/>
                    <a:pt x="554863" y="682244"/>
                  </a:cubicBezTo>
                  <a:lnTo>
                    <a:pt x="127381" y="682244"/>
                  </a:lnTo>
                  <a:cubicBezTo>
                    <a:pt x="57023" y="682244"/>
                    <a:pt x="0" y="625221"/>
                    <a:pt x="0" y="554863"/>
                  </a:cubicBezTo>
                  <a:close/>
                </a:path>
              </a:pathLst>
            </a:custGeom>
            <a:solidFill>
              <a:srgbClr val="547808"/>
            </a:solidFill>
          </p:spPr>
        </p:sp>
        <p:sp>
          <p:nvSpPr>
            <p:cNvPr name="Freeform 58" id="58"/>
            <p:cNvSpPr/>
            <p:nvPr/>
          </p:nvSpPr>
          <p:spPr>
            <a:xfrm flipH="false" flipV="false" rot="0">
              <a:off x="0" y="0"/>
              <a:ext cx="694944" cy="694944"/>
            </a:xfrm>
            <a:custGeom>
              <a:avLst/>
              <a:gdLst/>
              <a:ahLst/>
              <a:cxnLst/>
              <a:rect r="r" b="b" t="t" l="l"/>
              <a:pathLst>
                <a:path h="694944" w="694944">
                  <a:moveTo>
                    <a:pt x="0" y="133731"/>
                  </a:moveTo>
                  <a:cubicBezTo>
                    <a:pt x="0" y="59817"/>
                    <a:pt x="59817" y="0"/>
                    <a:pt x="133731" y="0"/>
                  </a:cubicBezTo>
                  <a:lnTo>
                    <a:pt x="561213" y="0"/>
                  </a:lnTo>
                  <a:lnTo>
                    <a:pt x="561213" y="6350"/>
                  </a:lnTo>
                  <a:lnTo>
                    <a:pt x="561213" y="0"/>
                  </a:lnTo>
                  <a:cubicBezTo>
                    <a:pt x="635000" y="0"/>
                    <a:pt x="694944" y="59817"/>
                    <a:pt x="694944" y="133731"/>
                  </a:cubicBezTo>
                  <a:lnTo>
                    <a:pt x="688594" y="133731"/>
                  </a:lnTo>
                  <a:lnTo>
                    <a:pt x="694944" y="133731"/>
                  </a:lnTo>
                  <a:lnTo>
                    <a:pt x="694944" y="561213"/>
                  </a:lnTo>
                  <a:lnTo>
                    <a:pt x="688594" y="561213"/>
                  </a:lnTo>
                  <a:lnTo>
                    <a:pt x="694944" y="561213"/>
                  </a:lnTo>
                  <a:cubicBezTo>
                    <a:pt x="694944" y="635000"/>
                    <a:pt x="635000" y="694944"/>
                    <a:pt x="561213" y="694944"/>
                  </a:cubicBezTo>
                  <a:lnTo>
                    <a:pt x="561213" y="688594"/>
                  </a:lnTo>
                  <a:lnTo>
                    <a:pt x="561213" y="694944"/>
                  </a:lnTo>
                  <a:lnTo>
                    <a:pt x="133731" y="694944"/>
                  </a:lnTo>
                  <a:lnTo>
                    <a:pt x="133731" y="688594"/>
                  </a:lnTo>
                  <a:lnTo>
                    <a:pt x="133731" y="694944"/>
                  </a:lnTo>
                  <a:cubicBezTo>
                    <a:pt x="59817" y="694944"/>
                    <a:pt x="0" y="635000"/>
                    <a:pt x="0" y="561213"/>
                  </a:cubicBezTo>
                  <a:lnTo>
                    <a:pt x="0" y="133731"/>
                  </a:lnTo>
                  <a:lnTo>
                    <a:pt x="6350" y="133731"/>
                  </a:lnTo>
                  <a:lnTo>
                    <a:pt x="0" y="133731"/>
                  </a:lnTo>
                  <a:moveTo>
                    <a:pt x="12700" y="133731"/>
                  </a:moveTo>
                  <a:lnTo>
                    <a:pt x="12700" y="561213"/>
                  </a:lnTo>
                  <a:lnTo>
                    <a:pt x="6350" y="561213"/>
                  </a:lnTo>
                  <a:lnTo>
                    <a:pt x="12700" y="561213"/>
                  </a:lnTo>
                  <a:cubicBezTo>
                    <a:pt x="12700" y="628015"/>
                    <a:pt x="66929" y="682244"/>
                    <a:pt x="133731" y="682244"/>
                  </a:cubicBezTo>
                  <a:lnTo>
                    <a:pt x="561213" y="682244"/>
                  </a:lnTo>
                  <a:cubicBezTo>
                    <a:pt x="628015" y="682244"/>
                    <a:pt x="682244" y="628015"/>
                    <a:pt x="682244" y="561213"/>
                  </a:cubicBezTo>
                  <a:lnTo>
                    <a:pt x="682244" y="133731"/>
                  </a:lnTo>
                  <a:cubicBezTo>
                    <a:pt x="682244" y="66929"/>
                    <a:pt x="628015" y="12700"/>
                    <a:pt x="561213" y="12700"/>
                  </a:cubicBezTo>
                  <a:lnTo>
                    <a:pt x="133731" y="12700"/>
                  </a:lnTo>
                  <a:lnTo>
                    <a:pt x="133731" y="6350"/>
                  </a:lnTo>
                  <a:lnTo>
                    <a:pt x="133731" y="12700"/>
                  </a:lnTo>
                  <a:cubicBezTo>
                    <a:pt x="66929" y="12700"/>
                    <a:pt x="12700" y="66929"/>
                    <a:pt x="12700" y="133731"/>
                  </a:cubicBezTo>
                  <a:close/>
                </a:path>
              </a:pathLst>
            </a:custGeom>
            <a:solidFill>
              <a:srgbClr val="6D9121"/>
            </a:solidFill>
          </p:spPr>
        </p:sp>
      </p:grpSp>
      <p:grpSp>
        <p:nvGrpSpPr>
          <p:cNvPr name="Group 59" id="59"/>
          <p:cNvGrpSpPr/>
          <p:nvPr/>
        </p:nvGrpSpPr>
        <p:grpSpPr>
          <a:xfrm rot="0">
            <a:off x="950416" y="7343477"/>
            <a:ext cx="373113" cy="341114"/>
            <a:chOff x="0" y="0"/>
            <a:chExt cx="497483" cy="454818"/>
          </a:xfrm>
        </p:grpSpPr>
        <p:sp>
          <p:nvSpPr>
            <p:cNvPr name="Freeform 60" id="60"/>
            <p:cNvSpPr/>
            <p:nvPr/>
          </p:nvSpPr>
          <p:spPr>
            <a:xfrm flipH="false" flipV="false" rot="0">
              <a:off x="0" y="0"/>
              <a:ext cx="497483" cy="454818"/>
            </a:xfrm>
            <a:custGeom>
              <a:avLst/>
              <a:gdLst/>
              <a:ahLst/>
              <a:cxnLst/>
              <a:rect r="r" b="b" t="t" l="l"/>
              <a:pathLst>
                <a:path h="454818" w="497483">
                  <a:moveTo>
                    <a:pt x="0" y="0"/>
                  </a:moveTo>
                  <a:lnTo>
                    <a:pt x="497483" y="0"/>
                  </a:lnTo>
                  <a:lnTo>
                    <a:pt x="497483" y="454818"/>
                  </a:lnTo>
                  <a:lnTo>
                    <a:pt x="0" y="454818"/>
                  </a:lnTo>
                  <a:close/>
                </a:path>
              </a:pathLst>
            </a:custGeom>
            <a:solidFill>
              <a:srgbClr val="000000">
                <a:alpha val="0"/>
              </a:srgbClr>
            </a:solidFill>
          </p:spPr>
        </p:sp>
        <p:sp>
          <p:nvSpPr>
            <p:cNvPr name="TextBox 61" id="61"/>
            <p:cNvSpPr txBox="true"/>
            <p:nvPr/>
          </p:nvSpPr>
          <p:spPr>
            <a:xfrm>
              <a:off x="0" y="28575"/>
              <a:ext cx="497483" cy="426243"/>
            </a:xfrm>
            <a:prstGeom prst="rect">
              <a:avLst/>
            </a:prstGeom>
          </p:spPr>
          <p:txBody>
            <a:bodyPr anchor="t" rtlCol="false" tIns="0" lIns="0" bIns="0" rIns="0"/>
            <a:lstStyle/>
            <a:p>
              <a:pPr algn="ctr">
                <a:lnSpc>
                  <a:spcPts val="2625"/>
                </a:lnSpc>
              </a:pPr>
              <a:r>
                <a:rPr lang="en-US" sz="2625" b="true">
                  <a:solidFill>
                    <a:srgbClr val="FFFFFF"/>
                  </a:solidFill>
                  <a:latin typeface="Arimo Bold"/>
                  <a:ea typeface="Arimo Bold"/>
                  <a:cs typeface="Arimo Bold"/>
                  <a:sym typeface="Arimo Bold"/>
                </a:rPr>
                <a:t>4</a:t>
              </a:r>
            </a:p>
          </p:txBody>
        </p:sp>
      </p:grpSp>
      <p:grpSp>
        <p:nvGrpSpPr>
          <p:cNvPr name="Group 62" id="62"/>
          <p:cNvGrpSpPr/>
          <p:nvPr/>
        </p:nvGrpSpPr>
        <p:grpSpPr>
          <a:xfrm rot="0">
            <a:off x="2387948" y="7229772"/>
            <a:ext cx="3477369" cy="355252"/>
            <a:chOff x="0" y="0"/>
            <a:chExt cx="4636492" cy="473670"/>
          </a:xfrm>
        </p:grpSpPr>
        <p:sp>
          <p:nvSpPr>
            <p:cNvPr name="Freeform 63" id="63"/>
            <p:cNvSpPr/>
            <p:nvPr/>
          </p:nvSpPr>
          <p:spPr>
            <a:xfrm flipH="false" flipV="false" rot="0">
              <a:off x="0" y="0"/>
              <a:ext cx="4636492" cy="473670"/>
            </a:xfrm>
            <a:custGeom>
              <a:avLst/>
              <a:gdLst/>
              <a:ahLst/>
              <a:cxnLst/>
              <a:rect r="r" b="b" t="t" l="l"/>
              <a:pathLst>
                <a:path h="473670" w="4636492">
                  <a:moveTo>
                    <a:pt x="0" y="0"/>
                  </a:moveTo>
                  <a:lnTo>
                    <a:pt x="4636492" y="0"/>
                  </a:lnTo>
                  <a:lnTo>
                    <a:pt x="4636492" y="473670"/>
                  </a:lnTo>
                  <a:lnTo>
                    <a:pt x="0" y="473670"/>
                  </a:lnTo>
                  <a:close/>
                </a:path>
              </a:pathLst>
            </a:custGeom>
            <a:solidFill>
              <a:srgbClr val="000000">
                <a:alpha val="0"/>
              </a:srgbClr>
            </a:solidFill>
          </p:spPr>
        </p:sp>
        <p:sp>
          <p:nvSpPr>
            <p:cNvPr name="TextBox 64" id="64"/>
            <p:cNvSpPr txBox="true"/>
            <p:nvPr/>
          </p:nvSpPr>
          <p:spPr>
            <a:xfrm>
              <a:off x="0" y="-28575"/>
              <a:ext cx="4636492" cy="502245"/>
            </a:xfrm>
            <a:prstGeom prst="rect">
              <a:avLst/>
            </a:prstGeom>
          </p:spPr>
          <p:txBody>
            <a:bodyPr anchor="t" rtlCol="false" tIns="0" lIns="0" bIns="0" rIns="0"/>
            <a:lstStyle/>
            <a:p>
              <a:pPr algn="l">
                <a:lnSpc>
                  <a:spcPts val="2750"/>
                </a:lnSpc>
              </a:pPr>
              <a:r>
                <a:rPr lang="en-US" sz="2187" b="true">
                  <a:solidFill>
                    <a:srgbClr val="D7E5D8"/>
                  </a:solidFill>
                  <a:latin typeface="Arimo Bold"/>
                  <a:ea typeface="Arimo Bold"/>
                  <a:cs typeface="Arimo Bold"/>
                  <a:sym typeface="Arimo Bold"/>
                </a:rPr>
                <a:t>Optimize Stock</a:t>
              </a:r>
            </a:p>
          </p:txBody>
        </p:sp>
      </p:grpSp>
      <p:grpSp>
        <p:nvGrpSpPr>
          <p:cNvPr name="Group 65" id="65"/>
          <p:cNvGrpSpPr/>
          <p:nvPr/>
        </p:nvGrpSpPr>
        <p:grpSpPr>
          <a:xfrm rot="0">
            <a:off x="2387948" y="7721352"/>
            <a:ext cx="8246120" cy="363736"/>
            <a:chOff x="0" y="0"/>
            <a:chExt cx="10994827" cy="484982"/>
          </a:xfrm>
        </p:grpSpPr>
        <p:sp>
          <p:nvSpPr>
            <p:cNvPr name="Freeform 66" id="66"/>
            <p:cNvSpPr/>
            <p:nvPr/>
          </p:nvSpPr>
          <p:spPr>
            <a:xfrm flipH="false" flipV="false" rot="0">
              <a:off x="0" y="0"/>
              <a:ext cx="10994827" cy="484982"/>
            </a:xfrm>
            <a:custGeom>
              <a:avLst/>
              <a:gdLst/>
              <a:ahLst/>
              <a:cxnLst/>
              <a:rect r="r" b="b" t="t" l="l"/>
              <a:pathLst>
                <a:path h="484982" w="10994827">
                  <a:moveTo>
                    <a:pt x="0" y="0"/>
                  </a:moveTo>
                  <a:lnTo>
                    <a:pt x="10994827" y="0"/>
                  </a:lnTo>
                  <a:lnTo>
                    <a:pt x="10994827" y="484982"/>
                  </a:lnTo>
                  <a:lnTo>
                    <a:pt x="0" y="484982"/>
                  </a:lnTo>
                  <a:close/>
                </a:path>
              </a:pathLst>
            </a:custGeom>
            <a:solidFill>
              <a:srgbClr val="000000">
                <a:alpha val="0"/>
              </a:srgbClr>
            </a:solidFill>
          </p:spPr>
        </p:sp>
        <p:sp>
          <p:nvSpPr>
            <p:cNvPr name="TextBox 67" id="67"/>
            <p:cNvSpPr txBox="true"/>
            <p:nvPr/>
          </p:nvSpPr>
          <p:spPr>
            <a:xfrm>
              <a:off x="0" y="-95250"/>
              <a:ext cx="10994827" cy="580232"/>
            </a:xfrm>
            <a:prstGeom prst="rect">
              <a:avLst/>
            </a:prstGeom>
          </p:spPr>
          <p:txBody>
            <a:bodyPr anchor="t" rtlCol="false" tIns="0" lIns="0" bIns="0" rIns="0"/>
            <a:lstStyle/>
            <a:p>
              <a:pPr algn="l">
                <a:lnSpc>
                  <a:spcPts val="2812"/>
                </a:lnSpc>
              </a:pPr>
              <a:r>
                <a:rPr lang="en-US" sz="1750">
                  <a:solidFill>
                    <a:srgbClr val="D7E5D8"/>
                  </a:solidFill>
                  <a:latin typeface="Arimo"/>
                  <a:ea typeface="Arimo"/>
                  <a:cs typeface="Arimo"/>
                  <a:sym typeface="Arimo"/>
                </a:rPr>
                <a:t>Efficiently meet demand in top states.</a:t>
              </a:r>
            </a:p>
          </p:txBody>
        </p:sp>
      </p:grpSp>
      <p:grpSp>
        <p:nvGrpSpPr>
          <p:cNvPr name="Group 68" id="68"/>
          <p:cNvGrpSpPr/>
          <p:nvPr/>
        </p:nvGrpSpPr>
        <p:grpSpPr>
          <a:xfrm rot="0">
            <a:off x="795932" y="8568332"/>
            <a:ext cx="9838135" cy="1091208"/>
            <a:chOff x="0" y="0"/>
            <a:chExt cx="13117513" cy="1454943"/>
          </a:xfrm>
        </p:grpSpPr>
        <p:sp>
          <p:nvSpPr>
            <p:cNvPr name="Freeform 69" id="69"/>
            <p:cNvSpPr/>
            <p:nvPr/>
          </p:nvSpPr>
          <p:spPr>
            <a:xfrm flipH="false" flipV="false" rot="0">
              <a:off x="0" y="0"/>
              <a:ext cx="13117514" cy="1454943"/>
            </a:xfrm>
            <a:custGeom>
              <a:avLst/>
              <a:gdLst/>
              <a:ahLst/>
              <a:cxnLst/>
              <a:rect r="r" b="b" t="t" l="l"/>
              <a:pathLst>
                <a:path h="1454943" w="13117514">
                  <a:moveTo>
                    <a:pt x="0" y="0"/>
                  </a:moveTo>
                  <a:lnTo>
                    <a:pt x="13117514" y="0"/>
                  </a:lnTo>
                  <a:lnTo>
                    <a:pt x="13117514" y="1454943"/>
                  </a:lnTo>
                  <a:lnTo>
                    <a:pt x="0" y="1454943"/>
                  </a:lnTo>
                  <a:close/>
                </a:path>
              </a:pathLst>
            </a:custGeom>
            <a:solidFill>
              <a:srgbClr val="000000">
                <a:alpha val="0"/>
              </a:srgbClr>
            </a:solidFill>
          </p:spPr>
        </p:sp>
        <p:sp>
          <p:nvSpPr>
            <p:cNvPr name="TextBox 70" id="70"/>
            <p:cNvSpPr txBox="true"/>
            <p:nvPr/>
          </p:nvSpPr>
          <p:spPr>
            <a:xfrm>
              <a:off x="0" y="-95250"/>
              <a:ext cx="13117513" cy="1550193"/>
            </a:xfrm>
            <a:prstGeom prst="rect">
              <a:avLst/>
            </a:prstGeom>
          </p:spPr>
          <p:txBody>
            <a:bodyPr anchor="t" rtlCol="false" tIns="0" lIns="0" bIns="0" rIns="0"/>
            <a:lstStyle/>
            <a:p>
              <a:pPr algn="l">
                <a:lnSpc>
                  <a:spcPts val="2812"/>
                </a:lnSpc>
              </a:pPr>
              <a:r>
                <a:rPr lang="en-US" sz="1750">
                  <a:solidFill>
                    <a:srgbClr val="D7E5D8"/>
                  </a:solidFill>
                  <a:latin typeface="Arimo"/>
                  <a:ea typeface="Arimo"/>
                  <a:cs typeface="Arimo"/>
                  <a:sym typeface="Arimo"/>
                </a:rPr>
                <a:t>By implementing these recommendations, Vrinda Store can optimize strategies. This will lead to increased revenue and improved customer satisfaction. Data-driven decisions are crucial for future growth.</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preencoded.png"/>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52025">
                <a:alpha val="90196"/>
              </a:srgbClr>
            </a:solidFill>
          </p:spPr>
        </p:sp>
      </p:grpSp>
      <p:grpSp>
        <p:nvGrpSpPr>
          <p:cNvPr name="Group 5" id="5"/>
          <p:cNvGrpSpPr/>
          <p:nvPr/>
        </p:nvGrpSpPr>
        <p:grpSpPr>
          <a:xfrm rot="0">
            <a:off x="6259286" y="4523546"/>
            <a:ext cx="5565321" cy="885974"/>
            <a:chOff x="0" y="0"/>
            <a:chExt cx="7420428" cy="1181298"/>
          </a:xfrm>
        </p:grpSpPr>
        <p:sp>
          <p:nvSpPr>
            <p:cNvPr name="Freeform 6" id="6"/>
            <p:cNvSpPr/>
            <p:nvPr/>
          </p:nvSpPr>
          <p:spPr>
            <a:xfrm flipH="false" flipV="false" rot="0">
              <a:off x="0" y="0"/>
              <a:ext cx="7420428" cy="1181298"/>
            </a:xfrm>
            <a:custGeom>
              <a:avLst/>
              <a:gdLst/>
              <a:ahLst/>
              <a:cxnLst/>
              <a:rect r="r" b="b" t="t" l="l"/>
              <a:pathLst>
                <a:path h="1181298" w="7420428">
                  <a:moveTo>
                    <a:pt x="0" y="0"/>
                  </a:moveTo>
                  <a:lnTo>
                    <a:pt x="7420428" y="0"/>
                  </a:lnTo>
                  <a:lnTo>
                    <a:pt x="7420428" y="1181298"/>
                  </a:lnTo>
                  <a:lnTo>
                    <a:pt x="0" y="1181298"/>
                  </a:lnTo>
                  <a:close/>
                </a:path>
              </a:pathLst>
            </a:custGeom>
            <a:solidFill>
              <a:srgbClr val="000000">
                <a:alpha val="0"/>
              </a:srgbClr>
            </a:solidFill>
          </p:spPr>
        </p:sp>
        <p:sp>
          <p:nvSpPr>
            <p:cNvPr name="TextBox 7" id="7"/>
            <p:cNvSpPr txBox="true"/>
            <p:nvPr/>
          </p:nvSpPr>
          <p:spPr>
            <a:xfrm>
              <a:off x="0" y="152400"/>
              <a:ext cx="7420428" cy="1028898"/>
            </a:xfrm>
            <a:prstGeom prst="rect">
              <a:avLst/>
            </a:prstGeom>
          </p:spPr>
          <p:txBody>
            <a:bodyPr anchor="t" rtlCol="false" tIns="0" lIns="0" bIns="0" rIns="0"/>
            <a:lstStyle/>
            <a:p>
              <a:pPr algn="l">
                <a:lnSpc>
                  <a:spcPts val="6937"/>
                </a:lnSpc>
              </a:pPr>
              <a:r>
                <a:rPr lang="en-US" b="true" sz="7499" u="sng">
                  <a:solidFill>
                    <a:srgbClr val="F0F4F1"/>
                  </a:solidFill>
                  <a:latin typeface="Arimo Bold"/>
                  <a:ea typeface="Arimo Bold"/>
                  <a:cs typeface="Arimo Bold"/>
                  <a:sym typeface="Arimo Bold"/>
                </a:rPr>
                <a:t>Thank You</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DAGfX66k8WM</dc:identifier>
  <dcterms:modified xsi:type="dcterms:W3CDTF">2011-08-01T06:04:30Z</dcterms:modified>
  <cp:revision>1</cp:revision>
</cp:coreProperties>
</file>