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1"/>
  </p:sldMasterIdLst>
  <p:notesMasterIdLst>
    <p:notesMasterId r:id="rId38"/>
  </p:notesMasterIdLst>
  <p:sldIdLst>
    <p:sldId id="256" r:id="rId2"/>
    <p:sldId id="289" r:id="rId3"/>
    <p:sldId id="270" r:id="rId4"/>
    <p:sldId id="292" r:id="rId5"/>
    <p:sldId id="295" r:id="rId6"/>
    <p:sldId id="273" r:id="rId7"/>
    <p:sldId id="285" r:id="rId8"/>
    <p:sldId id="286" r:id="rId9"/>
    <p:sldId id="287" r:id="rId10"/>
    <p:sldId id="290" r:id="rId11"/>
    <p:sldId id="291" r:id="rId12"/>
    <p:sldId id="293" r:id="rId13"/>
    <p:sldId id="278" r:id="rId14"/>
    <p:sldId id="296" r:id="rId15"/>
    <p:sldId id="274" r:id="rId16"/>
    <p:sldId id="298" r:id="rId17"/>
    <p:sldId id="294" r:id="rId18"/>
    <p:sldId id="299" r:id="rId19"/>
    <p:sldId id="297" r:id="rId20"/>
    <p:sldId id="300" r:id="rId21"/>
    <p:sldId id="301" r:id="rId22"/>
    <p:sldId id="304" r:id="rId23"/>
    <p:sldId id="303" r:id="rId24"/>
    <p:sldId id="305" r:id="rId25"/>
    <p:sldId id="306" r:id="rId26"/>
    <p:sldId id="307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2AF"/>
    <a:srgbClr val="FFFFFF"/>
    <a:srgbClr val="F8F8F8"/>
    <a:srgbClr val="2987BB"/>
    <a:srgbClr val="92D050"/>
    <a:srgbClr val="FF0000"/>
    <a:srgbClr val="91C8E7"/>
    <a:srgbClr val="932E44"/>
    <a:srgbClr val="22639E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80376" autoAdjust="0"/>
  </p:normalViewPr>
  <p:slideViewPr>
    <p:cSldViewPr snapToGrid="0">
      <p:cViewPr varScale="1">
        <p:scale>
          <a:sx n="90" d="100"/>
          <a:sy n="90" d="100"/>
        </p:scale>
        <p:origin x="-11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B9C25-E49D-423C-A259-08E967945AEC}" type="datetimeFigureOut">
              <a:rPr lang="en-US" smtClean="0"/>
              <a:t>4/23/16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9F30-A2F3-4ED0-B1E7-C6284C7B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9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2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8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2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16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8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32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15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3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6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0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9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1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3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8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2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13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2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6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77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9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542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1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4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and </a:t>
            </a:r>
            <a:endParaRPr lang="en-US" dirty="0" smtClean="0"/>
          </a:p>
          <a:p>
            <a:r>
              <a:rPr lang="en-US" dirty="0" smtClean="0"/>
              <a:t>http://ruliweb.daum.net/game/search/game_map.daum?key=0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59F30-A2F3-4ED0-B1E7-C6284C7BFD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8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2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C358C-A48E-4FA4-9FDF-4AE44A8BABA6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19C4-4B4C-40C5-9469-F9036295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hyperlink" Target="http://www.quickmem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urses.cs.washington.edu/courses/cse154/13sp/lectures/slides/lecture09-forms.shtml%23slide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" TargetMode="External"/><Relationship Id="rId4" Type="http://schemas.openxmlformats.org/officeDocument/2006/relationships/hyperlink" Target="https://dev.twitter.com/overview/documentation" TargetMode="External"/><Relationship Id="rId5" Type="http://schemas.openxmlformats.org/officeDocument/2006/relationships/hyperlink" Target="https://dev.twitter.com/rest/public" TargetMode="External"/><Relationship Id="rId6" Type="http://schemas.openxmlformats.org/officeDocument/2006/relationships/hyperlink" Target="https://dev.twitter.com/rest/reference/get/search/tweets" TargetMode="External"/><Relationship Id="rId7" Type="http://schemas.openxmlformats.org/officeDocument/2006/relationships/hyperlink" Target="https://dev.twitter.com/rest/tools/conso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evelopers/documentation/v2/overview" TargetMode="External"/><Relationship Id="rId4" Type="http://schemas.openxmlformats.org/officeDocument/2006/relationships/hyperlink" Target="https://www.yelp.com/developers/documentation/v2/authentication" TargetMode="External"/><Relationship Id="rId5" Type="http://schemas.openxmlformats.org/officeDocument/2006/relationships/hyperlink" Target="https://www.yelp.com/developers/manage_api_keys" TargetMode="External"/><Relationship Id="rId6" Type="http://schemas.openxmlformats.org/officeDocument/2006/relationships/hyperlink" Target="https://www.yelp.com/developers/documentation/v2/search_api" TargetMode="External"/><Relationship Id="rId7" Type="http://schemas.openxmlformats.org/officeDocument/2006/relationships/hyperlink" Target="https://www.yelp.com/developers/documentation/v2/business" TargetMode="External"/><Relationship Id="rId8" Type="http://schemas.openxmlformats.org/officeDocument/2006/relationships/hyperlink" Target="https://www.yelp.com/developers/api_conso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.twitter.com/rest/public/rate-limit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lice@example.com" TargetMode="External"/><Relationship Id="rId4" Type="http://schemas.openxmlformats.org/officeDocument/2006/relationships/hyperlink" Target="mailto:Roberto@example.com" TargetMode="External"/><Relationship Id="rId5" Type="http://schemas.openxmlformats.org/officeDocument/2006/relationships/hyperlink" Target="mailto:cdodd@exampl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alice@example.com" TargetMode="External"/><Relationship Id="rId4" Type="http://schemas.openxmlformats.org/officeDocument/2006/relationships/hyperlink" Target="mailto:roberto@example.com" TargetMode="External"/><Relationship Id="rId5" Type="http://schemas.openxmlformats.org/officeDocument/2006/relationships/hyperlink" Target="mailto:cdodd@exampl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programmableweb.com/apis/directo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" TargetMode="External"/><Relationship Id="rId4" Type="http://schemas.openxmlformats.org/officeDocument/2006/relationships/hyperlink" Target="https://en.wikipedia.org/wiki/Web_craw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03" y="2291137"/>
            <a:ext cx="11656540" cy="1218826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DS4UX: How to get data with Python</a:t>
            </a:r>
            <a:br>
              <a:rPr lang="en-US" sz="54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[HCDE598] </a:t>
            </a:r>
            <a:r>
              <a:rPr lang="en-US" sz="2800" dirty="0">
                <a:solidFill>
                  <a:srgbClr val="0070C0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2800" dirty="0" smtClean="0">
                <a:solidFill>
                  <a:srgbClr val="0070C0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ESTful APIs and data crawling</a:t>
            </a:r>
            <a:endParaRPr lang="en-US" sz="3200" dirty="0">
              <a:solidFill>
                <a:srgbClr val="0070C0"/>
              </a:solidFill>
              <a:latin typeface="Source Sans Pro" panose="020B05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03" y="3602038"/>
            <a:ext cx="1165654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Source Sans Pro" panose="020B0503030403020204" pitchFamily="34" charset="0"/>
              </a:rPr>
              <a:t>Johnathan Morgan &amp; </a:t>
            </a:r>
            <a:r>
              <a:rPr lang="en-US" sz="1800" dirty="0">
                <a:latin typeface="Source Sans Pro" panose="020B0503030403020204" pitchFamily="34" charset="0"/>
              </a:rPr>
              <a:t>Sungsoo (Ray) </a:t>
            </a:r>
            <a:r>
              <a:rPr lang="en-US" sz="1800" dirty="0" smtClean="0">
                <a:latin typeface="Source Sans Pro" panose="020B0503030403020204" pitchFamily="34" charset="0"/>
              </a:rPr>
              <a:t>Hong</a:t>
            </a:r>
            <a:endParaRPr lang="en-US" sz="1800" dirty="0">
              <a:latin typeface="Source Sans Pro" panose="020B05030304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8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</a:t>
            </a:r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picture: Things to learn today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080" y="1396316"/>
            <a:ext cx="11822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4) How can you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periodically </a:t>
            </a:r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cast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queries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RESTful APIs and 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systematically store information?</a:t>
            </a: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not today :p</a:t>
            </a:r>
          </a:p>
        </p:txBody>
      </p:sp>
      <p:pic>
        <p:nvPicPr>
          <p:cNvPr id="1026" name="Picture 2" descr="http://s2.quickmeme.com/img/24/2444a77b36de61c390a9d08b37c3f85e67eecc2c40a806d788a743f18e3d5f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529" y="2920585"/>
            <a:ext cx="4887856" cy="27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10247" y="5753170"/>
            <a:ext cx="408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CREDIT: </a:t>
            </a:r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WWW.QUICKMEME.COM</a:t>
            </a:r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&amp; HBO</a:t>
            </a:r>
          </a:p>
        </p:txBody>
      </p:sp>
    </p:spTree>
    <p:extLst>
      <p:ext uri="{BB962C8B-B14F-4D97-AF65-F5344CB8AC3E}">
        <p14:creationId xmlns:p14="http://schemas.microsoft.com/office/powerpoint/2010/main" val="198244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03" y="2291137"/>
            <a:ext cx="11656540" cy="1218826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Constructing a query for RESTful API </a:t>
            </a:r>
            <a:r>
              <a:rPr lang="en-US" sz="27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examples</a:t>
            </a:r>
            <a:endParaRPr lang="en-US" sz="2700" dirty="0">
              <a:solidFill>
                <a:srgbClr val="0070C0"/>
              </a:solidFill>
              <a:latin typeface="Source Sans Pro" panose="020B05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8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Query Construction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080" y="2217960"/>
            <a:ext cx="11822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RESTful APIs will answer your questions properly</a:t>
            </a:r>
          </a:p>
          <a:p>
            <a:pPr algn="ctr"/>
            <a:r>
              <a:rPr lang="en-US" sz="2800" i="1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</a:t>
            </a:r>
            <a:r>
              <a:rPr lang="en-US" sz="2800" i="1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</a:t>
            </a:r>
          </a:p>
          <a:p>
            <a:pPr marL="514350" indent="-514350" algn="ctr">
              <a:buAutoNum type="arabicParenR"/>
            </a:pP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 construct your query based on </a:t>
            </a:r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APIs’ specification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</a:t>
            </a:r>
          </a:p>
          <a:p>
            <a:pPr marL="514350" indent="-514350" algn="ctr">
              <a:buAutoNum type="arabicParenR"/>
            </a:pP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have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permission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ask questions to the APIs.</a:t>
            </a:r>
          </a:p>
          <a:p>
            <a:pPr algn="ctr"/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Let’s see one by one.</a:t>
            </a:r>
          </a:p>
        </p:txBody>
      </p:sp>
    </p:spTree>
    <p:extLst>
      <p:ext uri="{BB962C8B-B14F-4D97-AF65-F5344CB8AC3E}">
        <p14:creationId xmlns:p14="http://schemas.microsoft.com/office/powerpoint/2010/main" val="25239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Query Construction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751" y="1836124"/>
            <a:ext cx="10572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What do you mean by constructing a query based on APIs’ specifications?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This means that you construct the query by </a:t>
            </a:r>
          </a:p>
          <a:p>
            <a:pPr algn="ctr"/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specifying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necessary parameters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 are specified in the API that you are planning to use. The parameters should be documented in APIs.</a:t>
            </a:r>
          </a:p>
          <a:p>
            <a:pPr algn="ctr"/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Let’s see some examples.</a:t>
            </a:r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Query Construction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723" y="1771578"/>
            <a:ext cx="111881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before we go, </a:t>
            </a:r>
            <a:r>
              <a:rPr lang="en-US" sz="28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wait. Parameters?</a:t>
            </a:r>
          </a:p>
          <a:p>
            <a:pPr algn="ctr"/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Let’s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quickly take 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look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 the link below:</a:t>
            </a:r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https://courses.cs.washington.edu/courses/cse154/13sp/lectures/slides/lecture09-forms.shtml#slide2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endParaRPr lang="en-US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Generally</a:t>
            </a:r>
            <a:r>
              <a:rPr lang="en-US" sz="200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service receives a set of variables made from </a:t>
            </a:r>
            <a:endParaRPr lang="en-US" sz="20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1) name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parameter and </a:t>
            </a: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2) the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actual value of parameter.</a:t>
            </a:r>
          </a:p>
          <a:p>
            <a:pPr lvl="0" algn="ctr"/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e.g., http://www.google.com/maps?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MIT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means </a:t>
            </a: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google map API receives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parameter name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(i.e., query) </a:t>
            </a: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paired parameter value “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MIT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”.</a:t>
            </a:r>
            <a:b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don’t specify the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 </a:t>
            </a: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 name with value,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API </a:t>
            </a: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will not know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to </a:t>
            </a: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find.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800" b="1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Query Construction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751" y="3040981"/>
            <a:ext cx="1057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#1. The case of Twitter</a:t>
            </a:r>
          </a:p>
        </p:txBody>
      </p:sp>
      <p:pic>
        <p:nvPicPr>
          <p:cNvPr id="7" name="Picture 12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9" y="2608735"/>
            <a:ext cx="531443" cy="43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9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Query Construction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751" y="2352492"/>
            <a:ext cx="10572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https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://dev.twitter.com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/</a:t>
            </a: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dev.twitter.com/overview/documentation</a:t>
            </a: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5"/>
              </a:rPr>
              <a:t>https://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5"/>
              </a:rPr>
              <a:t>dev.twitter.com/rest/public</a:t>
            </a: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6"/>
              </a:rPr>
              <a:t>https://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6"/>
              </a:rPr>
              <a:t>dev.twitter.com/rest/reference/get/search/tweets</a:t>
            </a: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7"/>
              </a:rPr>
              <a:t>https://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7"/>
              </a:rPr>
              <a:t>dev.twitter.com/rest/tools/console</a:t>
            </a: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40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3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Query Construction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751" y="3040981"/>
            <a:ext cx="1057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#2. The case of Yelp</a:t>
            </a:r>
            <a:endParaRPr lang="en-US" sz="40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10" descr="https://reviewshepherd.com/wp-content/uploads/2015/02/Yel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38" y="2497311"/>
            <a:ext cx="597460" cy="5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87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Query Construction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751" y="2277189"/>
            <a:ext cx="10572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www.yelp.com/developers/documentation/v2/overview</a:t>
            </a:r>
            <a:endParaRPr lang="en-US" sz="40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www.yelp.com/developers/documentation/v2/authentication</a:t>
            </a: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5"/>
              </a:rPr>
              <a:t>https://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5"/>
              </a:rPr>
              <a:t>www.yelp.com/developers/manage_api_keys</a:t>
            </a: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6"/>
              </a:rPr>
              <a:t>https://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6"/>
              </a:rPr>
              <a:t>www.yelp.com/developers/documentation/v2/search_api</a:t>
            </a: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7"/>
              </a:rPr>
              <a:t>https://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7"/>
              </a:rPr>
              <a:t>www.yelp.com/developers/documentation/v2/business</a:t>
            </a: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8"/>
              </a:rPr>
              <a:t>https://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8"/>
              </a:rPr>
              <a:t>www.yelp.com/developers/api_console</a:t>
            </a: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Query Construction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751" y="1201423"/>
            <a:ext cx="10572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How the APIs can check I have permission to ask questions?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It varies. But in general,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have limited number of queries within a certain amount of time window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Twitter allows you to ask 180  search queries within 15 minutes (see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here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). Yelp allows you to throw 25,000 queries per day.</a:t>
            </a:r>
          </a:p>
          <a:p>
            <a:pPr algn="ctr"/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 you have to be wise when you decide 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parameters (e.g., query term) to throw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Plus, the 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APIs check this via an authentication protocol called </a:t>
            </a:r>
            <a:r>
              <a:rPr lang="en-US" sz="2800" dirty="0" err="1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0589501" y="4469480"/>
            <a:ext cx="1195306" cy="1021975"/>
          </a:xfrm>
          <a:prstGeom prst="wedgeEllipseCallout">
            <a:avLst>
              <a:gd name="adj1" fmla="val -45133"/>
              <a:gd name="adj2" fmla="val 530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74850">
            <a:off x="10718921" y="4681493"/>
            <a:ext cx="9364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This guy is</a:t>
            </a:r>
          </a:p>
          <a:p>
            <a:pPr algn="ctr"/>
            <a:r>
              <a:rPr lang="en-US" sz="1050" dirty="0" smtClean="0"/>
              <a:t>not simple to </a:t>
            </a:r>
          </a:p>
          <a:p>
            <a:pPr algn="ctr"/>
            <a:r>
              <a:rPr lang="en-US" sz="1050" dirty="0" smtClean="0"/>
              <a:t>understand.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219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03" y="2291137"/>
            <a:ext cx="11656540" cy="1218826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Picture</a:t>
            </a:r>
            <a:endParaRPr lang="en-US" sz="3200" dirty="0">
              <a:solidFill>
                <a:srgbClr val="0070C0"/>
              </a:solidFill>
              <a:latin typeface="Source Sans Pro" panose="020B05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03" y="2291137"/>
            <a:ext cx="11656540" cy="1218826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Cast A Query to APIs with Python?</a:t>
            </a:r>
            <a:endParaRPr lang="en-US" sz="2700" dirty="0">
              <a:solidFill>
                <a:srgbClr val="0070C0"/>
              </a:solidFill>
              <a:latin typeface="Source Sans Pro" panose="020B05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Casting a Query with Python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9775" t="11565" r="27828" b="31564"/>
          <a:stretch/>
        </p:blipFill>
        <p:spPr>
          <a:xfrm>
            <a:off x="6796335" y="720762"/>
            <a:ext cx="4112965" cy="5676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751" y="3040981"/>
            <a:ext cx="10572750" cy="707886"/>
          </a:xfrm>
          <a:prstGeom prst="rect">
            <a:avLst/>
          </a:prstGeom>
          <a:solidFill>
            <a:srgbClr val="FFFFFF">
              <a:alpha val="3098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#1. </a:t>
            </a:r>
            <a:r>
              <a:rPr lang="en-US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Placekitten</a:t>
            </a: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APIs</a:t>
            </a:r>
            <a:endParaRPr lang="en-US" sz="40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6930" y="6343872"/>
            <a:ext cx="288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CREDIT: </a:t>
            </a:r>
            <a:r>
              <a:rPr lang="en-US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Placekitten</a:t>
            </a:r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39904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751" y="3299164"/>
            <a:ext cx="105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WRITE SOMETHING HERE</a:t>
            </a:r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6668" y="0"/>
            <a:ext cx="4335332" cy="433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could something here if you want.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Or you can just remove this.</a:t>
            </a:r>
          </a:p>
        </p:txBody>
      </p: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Casting a Query with Python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Casting a Query with Python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751" y="3040981"/>
            <a:ext cx="1057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#2. Yelp APIs</a:t>
            </a:r>
            <a:endParaRPr lang="en-US" sz="40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56668" y="0"/>
            <a:ext cx="4335332" cy="433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do you think about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Giving them a source code for collecting information via Yelp API here?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 if you think this is too much, we can simply remove this</a:t>
            </a:r>
          </a:p>
        </p:txBody>
      </p:sp>
    </p:spTree>
    <p:extLst>
      <p:ext uri="{BB962C8B-B14F-4D97-AF65-F5344CB8AC3E}">
        <p14:creationId xmlns:p14="http://schemas.microsoft.com/office/powerpoint/2010/main" val="31396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751" y="3299164"/>
            <a:ext cx="105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WRITE SOMETHING HERE</a:t>
            </a:r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6668" y="0"/>
            <a:ext cx="4335332" cy="4335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T.B.D. based on your decision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Casting a Query with Python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03" y="2291137"/>
            <a:ext cx="11656540" cy="1218826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Dictionary: </a:t>
            </a:r>
            <a:r>
              <a:rPr lang="en-US" sz="24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Understanding How to access information with examples</a:t>
            </a:r>
            <a:endParaRPr lang="en-US" sz="2700" dirty="0">
              <a:solidFill>
                <a:srgbClr val="0070C0"/>
              </a:solidFill>
              <a:latin typeface="Source Sans Pro" panose="020B05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3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6751" y="1163461"/>
            <a:ext cx="10572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information can be </a:t>
            </a:r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structured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Let’s see how we can structure  e-mail, for example.</a:t>
            </a:r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86753" y="2322982"/>
            <a:ext cx="7767249" cy="3970318"/>
            <a:chOff x="1032506" y="2398286"/>
            <a:chExt cx="7767249" cy="3970318"/>
          </a:xfrm>
        </p:grpSpPr>
        <p:sp>
          <p:nvSpPr>
            <p:cNvPr id="2" name="Rectangle 1"/>
            <p:cNvSpPr/>
            <p:nvPr/>
          </p:nvSpPr>
          <p:spPr>
            <a:xfrm>
              <a:off x="1032506" y="3496226"/>
              <a:ext cx="7584369" cy="1914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2506" y="2398286"/>
              <a:ext cx="776724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Subject: 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Tomorrow’s event~!</a:t>
              </a:r>
            </a:p>
            <a:p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From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: Alice Smith (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  <a:hlinkClick r:id="rId3"/>
                </a:rPr>
                <a:t>alice@example.com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) </a:t>
              </a:r>
              <a:b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: Robert Jones (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  <a:hlinkClick r:id="rId4"/>
                </a:rPr>
                <a:t>roberto@example.com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) ; Charles Dodd (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  <a:hlinkClick r:id="rId5"/>
                </a:rPr>
                <a:t>cdodd@example.com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) </a:t>
              </a:r>
            </a:p>
            <a:p>
              <a:endPara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Hey guys, don’t forget to call me this weekend. </a:t>
              </a:r>
            </a:p>
            <a:p>
              <a:endPara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Sent 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: 22</a:t>
              </a:r>
              <a:r>
                <a:rPr lang="en-US" baseline="30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nd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of April, 2016</a:t>
              </a:r>
            </a:p>
            <a:p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Private message</a:t>
              </a:r>
              <a:r>
                <a:rPr lang="en-US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ource Sans Pro Light" panose="020B0403030403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: Yes</a:t>
              </a:r>
              <a:endPara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4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json.org/obje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73" y="3176180"/>
            <a:ext cx="8126831" cy="153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6751" y="1163461"/>
            <a:ext cx="10572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Introduce </a:t>
            </a:r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sz="28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object:</a:t>
            </a: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way in which you can use to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structuralize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type of information.</a:t>
            </a:r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1768" y="4956137"/>
            <a:ext cx="288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CREDIT</a:t>
            </a: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http://www.json.org</a:t>
            </a:r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endParaRPr lang="en-US" sz="12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json.org/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31" y="4359085"/>
            <a:ext cx="6317408" cy="119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www.json.org/valu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31" y="1154200"/>
            <a:ext cx="6317409" cy="293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37371" y="5682372"/>
            <a:ext cx="288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CREDIT</a:t>
            </a: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5"/>
              </a:rPr>
              <a:t>http://www.json.org</a:t>
            </a:r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5"/>
              </a:rPr>
              <a:t>/</a:t>
            </a:r>
            <a:endParaRPr lang="en-US" sz="12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2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77679" y="2008246"/>
            <a:ext cx="6132082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"subject": "Tomorrow's event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~!“,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"from": "Alice Smith (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alice@example.com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)",</a:t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"to": [</a:t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        "Robert Jones (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roberto@example.com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)",</a:t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        "Charles Dodd (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5"/>
              </a:rPr>
              <a:t>cdodd@example.com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)"</a:t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],</a:t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"message": {</a:t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        "text": "Hey guys, don't forget to call me this weekend",</a:t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        "language": "</a:t>
            </a:r>
            <a:r>
              <a:rPr lang="en-US" altLang="en-US" dirty="0" err="1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english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</a:t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},</a:t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    "private": "true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751" y="1163461"/>
            <a:ext cx="105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how can we structuralize the previous e-mail with JSON object?</a:t>
            </a:r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picture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6751" y="1907776"/>
            <a:ext cx="10572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Data, </a:t>
            </a:r>
          </a:p>
          <a:p>
            <a:pPr algn="ctr"/>
            <a:r>
              <a:rPr lang="en-US" sz="4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sz="4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4800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find </a:t>
            </a:r>
          </a:p>
          <a:p>
            <a:pPr algn="ctr"/>
            <a:r>
              <a:rPr lang="en-US" sz="4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4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get</a:t>
            </a:r>
            <a:r>
              <a:rPr lang="en-US" sz="4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4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https://cdn4.iconfinder.com/data/icons/small-n-flat/24/user-alt-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183" y="5615493"/>
            <a:ext cx="811885" cy="8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54192" y="4947646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25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6751" y="2456635"/>
            <a:ext cx="10572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seems very^100 </a:t>
            </a:r>
            <a:r>
              <a:rPr lang="en-US" sz="4000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familiar</a:t>
            </a: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Isn’t it?</a:t>
            </a:r>
          </a:p>
          <a:p>
            <a:pPr algn="ctr"/>
            <a:endParaRPr lang="en-US" sz="14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4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4000" dirty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more useful as a </a:t>
            </a:r>
            <a:r>
              <a:rPr lang="en-US" sz="4000" dirty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Python dictionary</a:t>
            </a: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.”</a:t>
            </a:r>
          </a:p>
          <a:p>
            <a:pPr algn="ctr"/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Prof. David McDonald, UW HCDE</a:t>
            </a:r>
          </a:p>
        </p:txBody>
      </p:sp>
    </p:spTree>
    <p:extLst>
      <p:ext uri="{BB962C8B-B14F-4D97-AF65-F5344CB8AC3E}">
        <p14:creationId xmlns:p14="http://schemas.microsoft.com/office/powerpoint/2010/main" val="15444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6751" y="1208747"/>
            <a:ext cx="10572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Python dictionary seems very similar, 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not exactly the same thing. 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(visit http://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jsonlint.com/)</a:t>
            </a:r>
          </a:p>
        </p:txBody>
      </p:sp>
      <p:pic>
        <p:nvPicPr>
          <p:cNvPr id="3074" name="Picture 2" descr="http://www.json.org/str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1" y="2425726"/>
            <a:ext cx="5332107" cy="368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37371" y="6232641"/>
            <a:ext cx="288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CREDIT</a:t>
            </a: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http://www.json.org</a:t>
            </a:r>
            <a:r>
              <a:rPr 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endParaRPr lang="en-US" sz="12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0259" y="3792974"/>
            <a:ext cx="362150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</a:t>
            </a:r>
          </a:p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cs typeface="Segoe UI" panose="020B0502040204020203" pitchFamily="34" charset="0"/>
              </a:rPr>
              <a:t>The JSON string should be </a:t>
            </a:r>
          </a:p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cs typeface="Segoe UI" panose="020B0502040204020203" pitchFamily="34" charset="0"/>
              </a:rPr>
              <a:t>always starts from double quotation,</a:t>
            </a:r>
          </a:p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cs typeface="Segoe UI" panose="020B0502040204020203" pitchFamily="34" charset="0"/>
              </a:rPr>
              <a:t>whereas a Python dictionary allows</a:t>
            </a:r>
          </a:p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cs typeface="Segoe UI" panose="020B0502040204020203" pitchFamily="34" charset="0"/>
              </a:rPr>
              <a:t>single quotation.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V="1">
            <a:off x="2371011" y="2958353"/>
            <a:ext cx="1157497" cy="83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371011" y="2958353"/>
            <a:ext cx="5611163" cy="83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3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6751" y="1035667"/>
            <a:ext cx="105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JSON – DICT – JSON pipeline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2130523" y="2069686"/>
            <a:ext cx="1484046" cy="9943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9057" y="1948281"/>
            <a:ext cx="4887686" cy="12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7021" y="162115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 Black" panose="020B0803030403090204" pitchFamily="34" charset="0"/>
              </a:rPr>
              <a:t>RESTful API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40825" y="2019735"/>
            <a:ext cx="1418120" cy="1051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7535" y="162115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 Black" panose="020B0803030403090204" pitchFamily="34" charset="0"/>
              </a:rPr>
              <a:t>Your desktop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7827" y="2222159"/>
            <a:ext cx="98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Python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98520" y="23821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463755" y="3322190"/>
            <a:ext cx="817581" cy="8175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5362" y="4342839"/>
            <a:ext cx="301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Source Sans Pro Black" panose="020B0803030403090204" pitchFamily="34" charset="0"/>
              </a:rPr>
              <a:t>Stage 1. </a:t>
            </a:r>
            <a:r>
              <a:rPr lang="en-US" dirty="0" smtClean="0"/>
              <a:t>RESTful API provides </a:t>
            </a:r>
          </a:p>
          <a:p>
            <a:pPr algn="ctr"/>
            <a:r>
              <a:rPr lang="en-US" dirty="0" smtClean="0"/>
              <a:t>you a JSON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55013" y="3322190"/>
            <a:ext cx="817581" cy="8175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48875" y="4342839"/>
            <a:ext cx="2685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Black" panose="020B0803030403090204" pitchFamily="34" charset="0"/>
              </a:rPr>
              <a:t>Stage 2.</a:t>
            </a:r>
            <a:r>
              <a:rPr lang="en-US" dirty="0" smtClean="0"/>
              <a:t> </a:t>
            </a:r>
            <a:r>
              <a:rPr lang="en-US" i="1" dirty="0" smtClean="0"/>
              <a:t>Request package </a:t>
            </a:r>
            <a:br>
              <a:rPr lang="en-US" i="1" dirty="0" smtClean="0"/>
            </a:br>
            <a:r>
              <a:rPr lang="en-US" dirty="0" smtClean="0"/>
              <a:t>automatically coverts </a:t>
            </a:r>
          </a:p>
          <a:p>
            <a:pPr algn="ctr"/>
            <a:r>
              <a:rPr lang="en-US" dirty="0" smtClean="0"/>
              <a:t>a JSON file to a dictionary</a:t>
            </a:r>
          </a:p>
          <a:p>
            <a:pPr algn="ctr"/>
            <a:r>
              <a:rPr lang="en-US" dirty="0" smtClean="0"/>
              <a:t>to load that JSON </a:t>
            </a:r>
          </a:p>
          <a:p>
            <a:pPr algn="ctr"/>
            <a:r>
              <a:rPr lang="en-US" dirty="0" smtClean="0"/>
              <a:t>to your python program.</a:t>
            </a:r>
          </a:p>
          <a:p>
            <a:pPr algn="ctr"/>
            <a:r>
              <a:rPr lang="en-US" dirty="0" smtClean="0"/>
              <a:t>(You can do some process </a:t>
            </a:r>
          </a:p>
          <a:p>
            <a:pPr algn="ctr"/>
            <a:r>
              <a:rPr lang="en-US" dirty="0" smtClean="0"/>
              <a:t>after a JSON is converted </a:t>
            </a:r>
          </a:p>
          <a:p>
            <a:pPr algn="ctr"/>
            <a:r>
              <a:rPr lang="en-US" dirty="0" smtClean="0"/>
              <a:t>to a dictionary)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266720" y="3322190"/>
            <a:ext cx="817581" cy="8175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86618" y="4342839"/>
            <a:ext cx="3038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Black" panose="020B0803030403090204" pitchFamily="34" charset="0"/>
              </a:rPr>
              <a:t>Stage 3.</a:t>
            </a:r>
            <a:r>
              <a:rPr lang="en-US" dirty="0" smtClean="0"/>
              <a:t> After you finish </a:t>
            </a:r>
          </a:p>
          <a:p>
            <a:pPr algn="ctr"/>
            <a:r>
              <a:rPr lang="en-US" dirty="0" smtClean="0"/>
              <a:t>process a dictionary,</a:t>
            </a:r>
            <a:br>
              <a:rPr lang="en-US" dirty="0" smtClean="0"/>
            </a:br>
            <a:r>
              <a:rPr lang="en-US" dirty="0" smtClean="0"/>
              <a:t>you save a dictionary </a:t>
            </a:r>
          </a:p>
          <a:p>
            <a:pPr algn="ctr"/>
            <a:r>
              <a:rPr lang="en-US" dirty="0" smtClean="0"/>
              <a:t>as a JSON again in your HDD.</a:t>
            </a:r>
            <a:br>
              <a:rPr lang="en-US" dirty="0" smtClean="0"/>
            </a:br>
            <a:r>
              <a:rPr lang="en-US" dirty="0" smtClean="0"/>
              <a:t>This will allow you to load that</a:t>
            </a:r>
            <a:br>
              <a:rPr lang="en-US" dirty="0" smtClean="0"/>
            </a:br>
            <a:r>
              <a:rPr lang="en-US" dirty="0" smtClean="0"/>
              <a:t>again later.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6"/>
            <a:endCxn id="20" idx="2"/>
          </p:cNvCxnSpPr>
          <p:nvPr/>
        </p:nvCxnSpPr>
        <p:spPr>
          <a:xfrm>
            <a:off x="3281336" y="3730981"/>
            <a:ext cx="26736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Arrow Connector 3074"/>
          <p:cNvCxnSpPr>
            <a:stCxn id="20" idx="6"/>
            <a:endCxn id="22" idx="2"/>
          </p:cNvCxnSpPr>
          <p:nvPr/>
        </p:nvCxnSpPr>
        <p:spPr>
          <a:xfrm>
            <a:off x="6772594" y="3730981"/>
            <a:ext cx="24941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6751" y="2456635"/>
            <a:ext cx="10572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Thus, </a:t>
            </a: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need to know</a:t>
            </a:r>
          </a:p>
          <a:p>
            <a:pPr algn="ctr"/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convert a JSON file to a dictionary, and </a:t>
            </a:r>
            <a:b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convert a dictionary to a JSON.</a:t>
            </a:r>
          </a:p>
        </p:txBody>
      </p:sp>
    </p:spTree>
    <p:extLst>
      <p:ext uri="{BB962C8B-B14F-4D97-AF65-F5344CB8AC3E}">
        <p14:creationId xmlns:p14="http://schemas.microsoft.com/office/powerpoint/2010/main" val="9178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6751" y="1759949"/>
            <a:ext cx="1057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Fortunately, this is easy. </a:t>
            </a:r>
          </a:p>
          <a:p>
            <a:pPr algn="ctr"/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remember </a:t>
            </a:r>
            <a:r>
              <a:rPr lang="en-US" sz="3600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dump</a:t>
            </a:r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3600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load</a:t>
            </a:r>
            <a:endParaRPr lang="en-US" sz="36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Black" panose="020B080303040309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67087" y="3640299"/>
            <a:ext cx="1441450" cy="144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Instances in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Python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(i.e., disc)</a:t>
            </a:r>
          </a:p>
        </p:txBody>
      </p:sp>
      <p:sp>
        <p:nvSpPr>
          <p:cNvPr id="7" name="Oval 6"/>
          <p:cNvSpPr/>
          <p:nvPr/>
        </p:nvSpPr>
        <p:spPr>
          <a:xfrm>
            <a:off x="6502325" y="3640299"/>
            <a:ext cx="1452562" cy="1452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Files in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HDD or APIs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(i.e., JSON)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556175" y="3535524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Source Sans Pro Black" panose="020B0803030403090204" pitchFamily="34" charset="0"/>
              </a:rPr>
              <a:t>Dump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5556175" y="4870611"/>
            <a:ext cx="69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Source Sans Pro Black" panose="020B0803030403090204" pitchFamily="34" charset="0"/>
              </a:rPr>
              <a:t>Load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99000" y="3975261"/>
            <a:ext cx="1301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99000" y="4765836"/>
            <a:ext cx="1301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98580" y="1980231"/>
            <a:ext cx="3404121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you </a:t>
            </a:r>
            <a:r>
              <a:rPr lang="en-US" sz="3600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load</a:t>
            </a:r>
            <a:endParaRPr lang="en-US" sz="3600" dirty="0">
              <a:solidFill>
                <a:srgbClr val="0472AF"/>
              </a:solidFill>
              <a:latin typeface="Source Sans Pro Black" panose="020B080303040309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b="1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altLang="en-US" b="1" dirty="0" err="1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en-US" altLang="en-US" b="1" dirty="0" smtClean="0">
              <a:solidFill>
                <a:srgbClr val="0472AF"/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Jsdict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{}</a:t>
            </a: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 = open(“</a:t>
            </a:r>
            <a:r>
              <a:rPr lang="en-US" alt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some_input.json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”, “r”)</a:t>
            </a: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Jsdict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altLang="en-US" b="1" dirty="0" err="1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json.load</a:t>
            </a:r>
            <a:r>
              <a:rPr lang="en-US" altLang="en-US" b="1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(Fin)</a:t>
            </a:r>
            <a:endParaRPr lang="en-US" altLang="en-US" b="1" dirty="0">
              <a:solidFill>
                <a:srgbClr val="0472AF"/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5551" y="1980231"/>
            <a:ext cx="44683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when </a:t>
            </a:r>
            <a:r>
              <a:rPr lang="en-US" sz="36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US" sz="3600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dump</a:t>
            </a:r>
            <a:endParaRPr lang="en-US" sz="3600" dirty="0">
              <a:solidFill>
                <a:srgbClr val="0472AF"/>
              </a:solidFill>
              <a:latin typeface="Source Sans Pro Black" panose="020B080303040309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b="1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altLang="en-US" b="1" dirty="0" err="1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en-US" altLang="en-US" b="1" dirty="0" smtClean="0">
              <a:solidFill>
                <a:srgbClr val="0472AF"/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Jsdict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{}</a:t>
            </a: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Fout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open(“</a:t>
            </a:r>
            <a:r>
              <a:rPr lang="en-US" alt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some_output.json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”, “w”)</a:t>
            </a: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b="1" dirty="0" err="1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json.dump</a:t>
            </a:r>
            <a:r>
              <a:rPr lang="en-US" altLang="en-US" b="1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b="1" dirty="0" err="1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Jsdict</a:t>
            </a:r>
            <a:r>
              <a:rPr lang="en-US" altLang="en-US" b="1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b="1" dirty="0" err="1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Fout</a:t>
            </a:r>
            <a:r>
              <a:rPr lang="en-US" altLang="en-US" b="1" dirty="0" smtClean="0">
                <a:solidFill>
                  <a:srgbClr val="0472AF"/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indent = “4”)</a:t>
            </a:r>
          </a:p>
          <a:p>
            <a:pPr lv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2C816"/>
              </a:buClr>
            </a:pPr>
            <a:r>
              <a:rPr lang="en-US" alt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Fout.close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lang="en-US" altLang="en-US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JSON and Dictionary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6751" y="2676327"/>
            <a:ext cx="1057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Demonstration:</a:t>
            </a:r>
          </a:p>
          <a:p>
            <a:pPr algn="ctr"/>
            <a:r>
              <a:rPr lang="en-US" sz="3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jsonexample.py</a:t>
            </a:r>
            <a:endParaRPr lang="en-US" sz="36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Black" panose="020B080303040309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6394017" y="4975091"/>
            <a:ext cx="1195306" cy="1021975"/>
          </a:xfrm>
          <a:prstGeom prst="wedgeEllipseCallout">
            <a:avLst>
              <a:gd name="adj1" fmla="val -64033"/>
              <a:gd name="adj2" fmla="val 319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picture: Where?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689876" y="1007936"/>
            <a:ext cx="64876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0472AF"/>
                </a:solidFill>
                <a:latin typeface="Source Sans Pro Black" panose="020B0803030403090204" pitchFamily="34" charset="0"/>
              </a:rPr>
              <a:t>Several web services </a:t>
            </a:r>
            <a:r>
              <a:rPr lang="en-US" altLang="en-US" dirty="0" smtClean="0">
                <a:latin typeface="Source Sans Pro Black" panose="020B0803030403090204" pitchFamily="34" charset="0"/>
              </a:rPr>
              <a:t>have their domain-specialized databases </a:t>
            </a:r>
            <a:br>
              <a:rPr lang="en-US" altLang="en-US" dirty="0" smtClean="0">
                <a:latin typeface="Source Sans Pro Black" panose="020B0803030403090204" pitchFamily="34" charset="0"/>
              </a:rPr>
            </a:br>
            <a:r>
              <a:rPr lang="en-US" altLang="en-US" dirty="0" smtClean="0">
                <a:latin typeface="Source Sans Pro Black" panose="020B0803030403090204" pitchFamily="34" charset="0"/>
              </a:rPr>
              <a:t>that are </a:t>
            </a:r>
            <a:r>
              <a:rPr lang="en-US" altLang="en-US" dirty="0" smtClean="0">
                <a:solidFill>
                  <a:srgbClr val="0472AF"/>
                </a:solidFill>
                <a:latin typeface="Source Sans Pro Black" panose="020B0803030403090204" pitchFamily="34" charset="0"/>
              </a:rPr>
              <a:t>designed to answer your questions</a:t>
            </a:r>
            <a:endParaRPr lang="en-US" altLang="en-US" dirty="0">
              <a:solidFill>
                <a:srgbClr val="0472AF"/>
              </a:solidFill>
              <a:latin typeface="Source Sans Pro Black" panose="020B0803030403090204" pitchFamily="34" charset="0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2510058" y="2309795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3714915" y="2309795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4919772" y="2309795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6124629" y="2309795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/>
          <p:cNvSpPr/>
          <p:nvPr/>
        </p:nvSpPr>
        <p:spPr>
          <a:xfrm>
            <a:off x="7304581" y="2309795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8484533" y="2309795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lh3.googleusercontent.com/MOf9Kxxkj7GvyZlTZOnUzuYv0JAweEhlxJX6gslQvbvlhLK5_bSTK6duxY2xfbBsj43H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71" y="1765803"/>
            <a:ext cx="525413" cy="5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bs.twimg.com/profile_images/1165714542/seattlegovwlogo_120_400x4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08" y="1805083"/>
            <a:ext cx="446853" cy="44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en/thumb/8/80/Wikipedia-logo-v2.svg/1122px-Wikipedia-logo-v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91" y="1808833"/>
            <a:ext cx="481401" cy="4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reviewshepherd.com/wp-content/uploads/2015/02/Yel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19" y="1729779"/>
            <a:ext cx="597460" cy="5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79" y="1805083"/>
            <a:ext cx="531443" cy="43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mages.techhive.com/images/article/2012/11/reddit_log-100011890-larg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73" y="1697505"/>
            <a:ext cx="866401" cy="5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4"/>
          <p:cNvSpPr txBox="1">
            <a:spLocks/>
          </p:cNvSpPr>
          <p:nvPr/>
        </p:nvSpPr>
        <p:spPr>
          <a:xfrm>
            <a:off x="1151068" y="2291145"/>
            <a:ext cx="1190082" cy="672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“Servers”</a:t>
            </a:r>
            <a:endParaRPr lang="en-US" sz="24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4514194" y="4907932"/>
            <a:ext cx="1042570" cy="672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“Client”</a:t>
            </a:r>
            <a:endParaRPr lang="en-US" sz="24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835262" y="4528880"/>
            <a:ext cx="8162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 smtClean="0">
                <a:latin typeface="Source Sans Pro Black" panose="020B0803030403090204" pitchFamily="34" charset="0"/>
              </a:rPr>
              <a:t>And you know you have installed Python 3.5 in your desktop. Now </a:t>
            </a:r>
            <a:r>
              <a:rPr lang="en-US" altLang="en-US" dirty="0" smtClean="0">
                <a:solidFill>
                  <a:srgbClr val="0472AF"/>
                </a:solidFill>
                <a:latin typeface="Source Sans Pro Black" panose="020B0803030403090204" pitchFamily="34" charset="0"/>
              </a:rPr>
              <a:t>WHAT TO DO?</a:t>
            </a:r>
            <a:endParaRPr lang="en-US" altLang="en-US" dirty="0">
              <a:solidFill>
                <a:srgbClr val="0472AF"/>
              </a:solidFill>
              <a:latin typeface="Source Sans Pro Black" panose="020B0803030403090204" pitchFamily="34" charset="0"/>
            </a:endParaRPr>
          </a:p>
        </p:txBody>
      </p:sp>
      <p:pic>
        <p:nvPicPr>
          <p:cNvPr id="26" name="Picture 2" descr="https://cdn4.iconfinder.com/data/icons/small-n-flat/24/user-alt-1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183" y="5615493"/>
            <a:ext cx="811885" cy="8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553204" y="5002307"/>
            <a:ext cx="763793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21411844">
            <a:off x="2358939" y="2963409"/>
            <a:ext cx="1246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Hey guys, </a:t>
            </a:r>
            <a:br>
              <a:rPr lang="en-US" sz="1200" dirty="0" smtClean="0"/>
            </a:br>
            <a:r>
              <a:rPr lang="en-US" sz="1200" dirty="0" smtClean="0"/>
              <a:t>you know what?</a:t>
            </a:r>
          </a:p>
          <a:p>
            <a:pPr algn="ctr"/>
            <a:r>
              <a:rPr lang="en-US" sz="1200" dirty="0" smtClean="0"/>
              <a:t>while(</a:t>
            </a:r>
            <a:r>
              <a:rPr lang="en-US" sz="1200" dirty="0" smtClean="0">
                <a:solidFill>
                  <a:srgbClr val="FF0000"/>
                </a:solidFill>
                <a:latin typeface="Source Sans Pro Black" panose="020B0803030403090204" pitchFamily="34" charset="0"/>
              </a:rPr>
              <a:t>T</a:t>
            </a:r>
            <a:r>
              <a:rPr lang="en-US" sz="1200" dirty="0" smtClean="0">
                <a:solidFill>
                  <a:srgbClr val="00B050"/>
                </a:solidFill>
                <a:latin typeface="Source Sans Pro Black" panose="020B0803030403090204" pitchFamily="34" charset="0"/>
              </a:rPr>
              <a:t>r</a:t>
            </a:r>
            <a:r>
              <a:rPr lang="en-US" sz="1200" dirty="0" smtClean="0">
                <a:solidFill>
                  <a:srgbClr val="0070C0"/>
                </a:solidFill>
                <a:latin typeface="Source Sans Pro Black" panose="020B0803030403090204" pitchFamily="34" charset="0"/>
              </a:rPr>
              <a:t>u</a:t>
            </a:r>
            <a:r>
              <a:rPr lang="en-US" sz="1200" dirty="0" smtClean="0">
                <a:solidFill>
                  <a:srgbClr val="7030A0"/>
                </a:solidFill>
                <a:latin typeface="Source Sans Pro Black" panose="020B0803030403090204" pitchFamily="34" charset="0"/>
              </a:rPr>
              <a:t>e</a:t>
            </a:r>
            <a:r>
              <a:rPr lang="en-US" sz="1200" dirty="0" smtClean="0"/>
              <a:t>) {</a:t>
            </a:r>
          </a:p>
          <a:p>
            <a:pPr algn="ctr"/>
            <a:r>
              <a:rPr lang="en-US" sz="1200" dirty="0" smtClean="0"/>
              <a:t>Print (“Maps are </a:t>
            </a:r>
          </a:p>
          <a:p>
            <a:pPr algn="ctr"/>
            <a:r>
              <a:rPr lang="en-US" sz="1200" dirty="0" smtClean="0"/>
              <a:t>awesome!”);</a:t>
            </a:r>
          </a:p>
          <a:p>
            <a:pPr algn="ctr"/>
            <a:r>
              <a:rPr lang="en-US" sz="1200" dirty="0" smtClean="0"/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 rot="214951">
            <a:off x="3622441" y="2985867"/>
            <a:ext cx="1066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Well, how </a:t>
            </a:r>
          </a:p>
          <a:p>
            <a:pPr algn="ctr"/>
            <a:r>
              <a:rPr lang="en-US" sz="1200" dirty="0" smtClean="0"/>
              <a:t>about </a:t>
            </a:r>
          </a:p>
          <a:p>
            <a:pPr algn="ctr"/>
            <a:r>
              <a:rPr lang="en-US" sz="1200" dirty="0" smtClean="0">
                <a:latin typeface="Source Sans Pro Black" panose="020B0803030403090204" pitchFamily="34" charset="0"/>
              </a:rPr>
              <a:t>public </a:t>
            </a:r>
          </a:p>
          <a:p>
            <a:pPr algn="ctr"/>
            <a:r>
              <a:rPr lang="en-US" sz="1200" dirty="0" smtClean="0">
                <a:latin typeface="Source Sans Pro Black" panose="020B0803030403090204" pitchFamily="34" charset="0"/>
              </a:rPr>
              <a:t>information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 rot="21355708">
            <a:off x="4662904" y="2965726"/>
            <a:ext cx="1453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Indeed, </a:t>
            </a:r>
            <a:br>
              <a:rPr lang="en-US" sz="1200" dirty="0" smtClean="0"/>
            </a:br>
            <a:r>
              <a:rPr lang="en-US" sz="1200" dirty="0" smtClean="0">
                <a:latin typeface="Source Sans Pro Black" panose="020B0803030403090204" pitchFamily="34" charset="0"/>
              </a:rPr>
              <a:t>publicness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is important.</a:t>
            </a:r>
          </a:p>
          <a:p>
            <a:pPr algn="ctr"/>
            <a:r>
              <a:rPr lang="en-US" sz="1200" dirty="0" smtClean="0"/>
              <a:t>that’s  why I’m here.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294982">
            <a:off x="6132633" y="2958881"/>
            <a:ext cx="876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At the end,</a:t>
            </a:r>
          </a:p>
          <a:p>
            <a:pPr algn="ctr"/>
            <a:r>
              <a:rPr lang="en-US" sz="1200" dirty="0" smtClean="0"/>
              <a:t>we all </a:t>
            </a:r>
            <a:r>
              <a:rPr lang="en-US" sz="1200" dirty="0" smtClean="0">
                <a:latin typeface="Source Sans Pro Black" panose="020B0803030403090204" pitchFamily="34" charset="0"/>
              </a:rPr>
              <a:t>eat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We eat.</a:t>
            </a:r>
          </a:p>
          <a:p>
            <a:pPr algn="ctr"/>
            <a:r>
              <a:rPr lang="en-US" sz="1200" dirty="0" smtClean="0"/>
              <a:t>Therefore </a:t>
            </a:r>
          </a:p>
          <a:p>
            <a:pPr algn="ctr"/>
            <a:r>
              <a:rPr lang="en-US" sz="1200" dirty="0" smtClean="0"/>
              <a:t>we are.</a:t>
            </a:r>
          </a:p>
        </p:txBody>
      </p:sp>
      <p:sp>
        <p:nvSpPr>
          <p:cNvPr id="31" name="TextBox 30"/>
          <p:cNvSpPr txBox="1"/>
          <p:nvPr/>
        </p:nvSpPr>
        <p:spPr>
          <a:xfrm rot="21429011">
            <a:off x="7036298" y="2966332"/>
            <a:ext cx="14682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Then let‘s tweet </a:t>
            </a:r>
          </a:p>
          <a:p>
            <a:pPr algn="ctr"/>
            <a:r>
              <a:rPr lang="en-US" sz="1200" dirty="0" smtClean="0"/>
              <a:t>your dining so that </a:t>
            </a:r>
          </a:p>
          <a:p>
            <a:pPr algn="ctr"/>
            <a:r>
              <a:rPr lang="en-US" sz="1200" dirty="0" smtClean="0"/>
              <a:t>the rest of the world</a:t>
            </a:r>
          </a:p>
          <a:p>
            <a:pPr algn="ctr"/>
            <a:r>
              <a:rPr lang="en-US" sz="1200" dirty="0" smtClean="0"/>
              <a:t>knows how </a:t>
            </a:r>
            <a:br>
              <a:rPr lang="en-US" sz="1200" dirty="0" smtClean="0"/>
            </a:br>
            <a:r>
              <a:rPr lang="en-US" sz="1200" dirty="0" smtClean="0"/>
              <a:t>gorgeous </a:t>
            </a:r>
          </a:p>
          <a:p>
            <a:pPr algn="ctr"/>
            <a:r>
              <a:rPr lang="en-US" sz="1200" dirty="0" smtClean="0"/>
              <a:t>your life is!!</a:t>
            </a:r>
          </a:p>
          <a:p>
            <a:pPr algn="ctr"/>
            <a:r>
              <a:rPr lang="en-US" sz="1200" dirty="0" smtClean="0">
                <a:solidFill>
                  <a:srgbClr val="0472AF"/>
                </a:solidFill>
              </a:rPr>
              <a:t>#</a:t>
            </a:r>
            <a:r>
              <a:rPr lang="en-US" sz="1200" dirty="0" err="1" smtClean="0">
                <a:solidFill>
                  <a:srgbClr val="0472AF"/>
                </a:solidFill>
              </a:rPr>
              <a:t>LifeIsGorgeous</a:t>
            </a:r>
            <a:endParaRPr lang="en-US" sz="1200" dirty="0" smtClean="0">
              <a:solidFill>
                <a:srgbClr val="0472A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79058">
            <a:off x="8315824" y="2930818"/>
            <a:ext cx="1322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You know, </a:t>
            </a:r>
          </a:p>
          <a:p>
            <a:pPr algn="ctr"/>
            <a:r>
              <a:rPr lang="en-US" sz="1200" dirty="0" smtClean="0"/>
              <a:t>I know  </a:t>
            </a:r>
          </a:p>
          <a:p>
            <a:pPr algn="ctr"/>
            <a:r>
              <a:rPr lang="en-US" sz="1200" dirty="0" smtClean="0">
                <a:latin typeface="Source Sans Pro Black" panose="020B0803030403090204" pitchFamily="34" charset="0"/>
              </a:rPr>
              <a:t>everything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I know  my </a:t>
            </a:r>
          </a:p>
          <a:p>
            <a:pPr algn="ctr"/>
            <a:r>
              <a:rPr lang="en-US" sz="1200" dirty="0" smtClean="0"/>
              <a:t>eyes are </a:t>
            </a:r>
            <a:r>
              <a:rPr lang="en-US" sz="1200" dirty="0" smtClean="0">
                <a:solidFill>
                  <a:srgbClr val="FF0000"/>
                </a:solidFill>
                <a:latin typeface="Source Sans Pro Black" panose="020B0803030403090204" pitchFamily="34" charset="0"/>
              </a:rPr>
              <a:t>red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Ask the eye </a:t>
            </a:r>
          </a:p>
          <a:p>
            <a:pPr algn="ctr"/>
            <a:r>
              <a:rPr lang="en-US" sz="1200" dirty="0" smtClean="0"/>
              <a:t>color now, please!</a:t>
            </a:r>
          </a:p>
        </p:txBody>
      </p:sp>
      <p:sp>
        <p:nvSpPr>
          <p:cNvPr id="34" name="TextBox 33"/>
          <p:cNvSpPr txBox="1"/>
          <p:nvPr/>
        </p:nvSpPr>
        <p:spPr>
          <a:xfrm rot="174850">
            <a:off x="6380767" y="5047037"/>
            <a:ext cx="122180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Oh crap! </a:t>
            </a:r>
          </a:p>
          <a:p>
            <a:pPr algn="ctr"/>
            <a:r>
              <a:rPr lang="en-US" sz="1050" dirty="0" smtClean="0"/>
              <a:t>They are saying </a:t>
            </a:r>
            <a:br>
              <a:rPr lang="en-US" sz="1050" dirty="0" smtClean="0"/>
            </a:br>
            <a:r>
              <a:rPr lang="en-US" sz="1050" dirty="0" smtClean="0"/>
              <a:t>some weird things,</a:t>
            </a:r>
          </a:p>
          <a:p>
            <a:pPr algn="ctr"/>
            <a:r>
              <a:rPr lang="en-US" sz="1050" dirty="0"/>
              <a:t>w</a:t>
            </a:r>
            <a:r>
              <a:rPr lang="en-US" sz="1050" dirty="0" smtClean="0"/>
              <a:t>hat  should </a:t>
            </a:r>
          </a:p>
          <a:p>
            <a:pPr algn="ctr"/>
            <a:r>
              <a:rPr lang="en-US" sz="1050" dirty="0" smtClean="0"/>
              <a:t>I do?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349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picture: Where</a:t>
            </a:r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6751" y="1427321"/>
            <a:ext cx="10572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These “</a:t>
            </a:r>
            <a:r>
              <a:rPr lang="en-US" sz="4000" dirty="0" smtClean="0">
                <a:solidFill>
                  <a:srgbClr val="0472AF"/>
                </a:solidFill>
                <a:latin typeface="Source Sans Pro Black" panose="020B080303040309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web services</a:t>
            </a: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 include:</a:t>
            </a:r>
            <a:endParaRPr lang="en-US" sz="900" dirty="0">
              <a:solidFill>
                <a:srgbClr val="0472AF"/>
              </a:solidFill>
              <a:latin typeface="Source Sans Pro" panose="020B05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Shared </a:t>
            </a:r>
            <a:r>
              <a:rPr lang="en-US" sz="24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knowledge and public data 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(e.g., Wikipedia, </a:t>
            </a:r>
            <a:r>
              <a:rPr lang="en-US" sz="24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Data.seattle.gov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Reddit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Map </a:t>
            </a:r>
            <a:r>
              <a:rPr lang="en-US" sz="24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services 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(e.g., Google 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Maps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Yelp, </a:t>
            </a:r>
            <a:r>
              <a:rPr lang="en-US" sz="24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OpenStreetMap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Multimedia 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(e.g., YouTube, Spotify)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Social networks 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(e.g., Flicker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Twitter, 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Instagram)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e-Commerce 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(e.g., Amazon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eBay)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Reviews 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(e.g., foursquare, Rotten Tomatoes)</a:t>
            </a:r>
          </a:p>
          <a:p>
            <a:endParaRPr lang="en-US" sz="2400" dirty="0" smtClean="0">
              <a:solidFill>
                <a:srgbClr val="0472AF"/>
              </a:solidFill>
              <a:latin typeface="Source Sans Pro" panose="020B05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more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Find more at 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</a:t>
            </a: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://</a:t>
            </a:r>
            <a:r>
              <a:rPr 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www.programmableweb.com/apis/directory</a:t>
            </a:r>
            <a:endParaRPr lang="en-US" sz="24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6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picture: Then how?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6751" y="2187697"/>
            <a:ext cx="10572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web services provide what is called </a:t>
            </a:r>
            <a:r>
              <a:rPr lang="en-US" sz="40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RESTful APIs*</a:t>
            </a:r>
            <a:r>
              <a:rPr lang="en-US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as a resource that you can access and conduct some </a:t>
            </a:r>
            <a:r>
              <a:rPr lang="en-US" sz="40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crawling **.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4510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 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 – Representational State Transfer: 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https</a:t>
            </a: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://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en.wikipedia.org/wiki/Representational_state_transfer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**Web crawler: </a:t>
            </a: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en.wikipedia.org/wiki/Web_crawler</a:t>
            </a: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0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5951893" y="4701089"/>
            <a:ext cx="0" cy="29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picture: Then how?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lh3.googleusercontent.com/MOf9Kxxkj7GvyZlTZOnUzuYv0JAweEhlxJX6gslQvbvlhLK5_bSTK6duxY2xfbBsj43H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71" y="1297766"/>
            <a:ext cx="525413" cy="5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bs.twimg.com/profile_images/1165714542/seattlegovwlogo_120_400x4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08" y="1337046"/>
            <a:ext cx="446853" cy="44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en/thumb/8/80/Wikipedia-logo-v2.svg/1122px-Wikipedia-logo-v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91" y="1340796"/>
            <a:ext cx="481401" cy="4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reviewshepherd.com/wp-content/uploads/2015/02/Yel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19" y="1261742"/>
            <a:ext cx="597460" cy="5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79" y="1337046"/>
            <a:ext cx="531443" cy="43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mages.techhive.com/images/article/2012/11/reddit_log-100011890-larg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73" y="1261742"/>
            <a:ext cx="866401" cy="5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cdn4.iconfinder.com/data/icons/small-n-flat/24/user-alt-1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183" y="5497155"/>
            <a:ext cx="811885" cy="8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0058" y="2614106"/>
            <a:ext cx="867041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416705" y="2482523"/>
            <a:ext cx="109677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100" dirty="0" smtClean="0"/>
          </a:p>
          <a:p>
            <a:pPr algn="ctr"/>
            <a:r>
              <a:rPr lang="en-US" altLang="en-US" sz="1100" dirty="0" smtClean="0"/>
              <a:t>Google Maps </a:t>
            </a:r>
          </a:p>
          <a:p>
            <a:pPr algn="ctr"/>
            <a:r>
              <a:rPr lang="en-US" altLang="en-US" sz="1100" dirty="0" smtClean="0"/>
              <a:t>RESTful API</a:t>
            </a:r>
            <a:endParaRPr lang="en-US" alt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714915" y="2614106"/>
            <a:ext cx="867041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680873" y="2482523"/>
            <a:ext cx="97815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100" dirty="0" smtClean="0"/>
          </a:p>
          <a:p>
            <a:pPr algn="ctr"/>
            <a:r>
              <a:rPr lang="en-US" altLang="en-US" sz="1100" dirty="0" smtClean="0"/>
              <a:t>Seattle </a:t>
            </a:r>
            <a:r>
              <a:rPr lang="en-US" altLang="en-US" sz="1100" dirty="0" err="1" smtClean="0"/>
              <a:t>Gov</a:t>
            </a:r>
            <a:endParaRPr lang="en-US" altLang="en-US" sz="1100" dirty="0" smtClean="0"/>
          </a:p>
          <a:p>
            <a:pPr algn="ctr"/>
            <a:r>
              <a:rPr lang="en-US" altLang="en-US" sz="1100" dirty="0" smtClean="0"/>
              <a:t>RESTful API</a:t>
            </a:r>
            <a:endParaRPr lang="en-US" alt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4934786" y="2614106"/>
            <a:ext cx="867041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00745" y="2482523"/>
            <a:ext cx="97815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100" dirty="0" smtClean="0"/>
          </a:p>
          <a:p>
            <a:pPr algn="ctr"/>
            <a:r>
              <a:rPr lang="en-US" altLang="en-US" sz="1100" dirty="0" smtClean="0"/>
              <a:t>Wikipedia</a:t>
            </a:r>
          </a:p>
          <a:p>
            <a:pPr algn="ctr"/>
            <a:r>
              <a:rPr lang="en-US" altLang="en-US" sz="1100" dirty="0" smtClean="0"/>
              <a:t>RESTful API</a:t>
            </a:r>
            <a:endParaRPr lang="en-US" alt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6143915" y="2614106"/>
            <a:ext cx="867041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109874" y="2482523"/>
            <a:ext cx="97815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100" dirty="0" smtClean="0"/>
          </a:p>
          <a:p>
            <a:pPr algn="ctr"/>
            <a:r>
              <a:rPr lang="en-US" altLang="en-US" sz="1100" dirty="0" smtClean="0"/>
              <a:t>Yelp</a:t>
            </a:r>
          </a:p>
          <a:p>
            <a:pPr algn="ctr"/>
            <a:r>
              <a:rPr lang="en-US" altLang="en-US" sz="1100" dirty="0" smtClean="0"/>
              <a:t>RESTful API</a:t>
            </a:r>
            <a:endParaRPr lang="en-US" alt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310016" y="2614106"/>
            <a:ext cx="867041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275975" y="2482523"/>
            <a:ext cx="97815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100" dirty="0" smtClean="0"/>
          </a:p>
          <a:p>
            <a:pPr algn="ctr"/>
            <a:r>
              <a:rPr lang="en-US" altLang="en-US" sz="1100" dirty="0" smtClean="0"/>
              <a:t>Twitter</a:t>
            </a:r>
          </a:p>
          <a:p>
            <a:pPr algn="ctr"/>
            <a:r>
              <a:rPr lang="en-US" altLang="en-US" sz="1100" dirty="0" smtClean="0"/>
              <a:t>RESTful API</a:t>
            </a:r>
            <a:endParaRPr lang="en-US" alt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8487007" y="2614106"/>
            <a:ext cx="867041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452966" y="2482523"/>
            <a:ext cx="97815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100" dirty="0" smtClean="0"/>
          </a:p>
          <a:p>
            <a:pPr algn="ctr"/>
            <a:r>
              <a:rPr lang="en-US" altLang="en-US" sz="1100" dirty="0" err="1" smtClean="0"/>
              <a:t>Reddit</a:t>
            </a:r>
            <a:endParaRPr lang="en-US" altLang="en-US" sz="1100" dirty="0" smtClean="0"/>
          </a:p>
          <a:p>
            <a:pPr algn="ctr"/>
            <a:r>
              <a:rPr lang="en-US" altLang="en-US" sz="1100" dirty="0" smtClean="0"/>
              <a:t>RESTful API</a:t>
            </a:r>
            <a:endParaRPr lang="en-US" alt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5553204" y="4442903"/>
            <a:ext cx="763793" cy="28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93992" y="4456082"/>
            <a:ext cx="6238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100" dirty="0" smtClean="0"/>
              <a:t>Python</a:t>
            </a:r>
            <a:endParaRPr lang="en-US" altLang="en-US" sz="1100" dirty="0"/>
          </a:p>
        </p:txBody>
      </p:sp>
      <p:cxnSp>
        <p:nvCxnSpPr>
          <p:cNvPr id="5" name="Straight Arrow Connector 4"/>
          <p:cNvCxnSpPr>
            <a:stCxn id="28" idx="2"/>
            <a:endCxn id="40" idx="0"/>
          </p:cNvCxnSpPr>
          <p:nvPr/>
        </p:nvCxnSpPr>
        <p:spPr>
          <a:xfrm>
            <a:off x="2965093" y="3082687"/>
            <a:ext cx="2940844" cy="1373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2"/>
            <a:endCxn id="40" idx="0"/>
          </p:cNvCxnSpPr>
          <p:nvPr/>
        </p:nvCxnSpPr>
        <p:spPr>
          <a:xfrm>
            <a:off x="4148436" y="3119715"/>
            <a:ext cx="1757501" cy="1336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40" idx="0"/>
          </p:cNvCxnSpPr>
          <p:nvPr/>
        </p:nvCxnSpPr>
        <p:spPr>
          <a:xfrm>
            <a:off x="5368307" y="3119715"/>
            <a:ext cx="537630" cy="1336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2"/>
            <a:endCxn id="40" idx="0"/>
          </p:cNvCxnSpPr>
          <p:nvPr/>
        </p:nvCxnSpPr>
        <p:spPr>
          <a:xfrm flipH="1">
            <a:off x="5905937" y="3082687"/>
            <a:ext cx="693014" cy="1373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2"/>
            <a:endCxn id="40" idx="0"/>
          </p:cNvCxnSpPr>
          <p:nvPr/>
        </p:nvCxnSpPr>
        <p:spPr>
          <a:xfrm flipH="1">
            <a:off x="5905937" y="3119715"/>
            <a:ext cx="1837600" cy="1336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2"/>
            <a:endCxn id="40" idx="0"/>
          </p:cNvCxnSpPr>
          <p:nvPr/>
        </p:nvCxnSpPr>
        <p:spPr>
          <a:xfrm flipH="1">
            <a:off x="5905937" y="3119715"/>
            <a:ext cx="3014591" cy="1336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65093" y="2323652"/>
            <a:ext cx="0" cy="29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48436" y="2323652"/>
            <a:ext cx="0" cy="29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364291" y="2323652"/>
            <a:ext cx="0" cy="29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595175" y="2323652"/>
            <a:ext cx="0" cy="29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55032" y="2323652"/>
            <a:ext cx="0" cy="29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920528" y="2323652"/>
            <a:ext cx="0" cy="29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2510058" y="1864578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3714915" y="1864578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agnetic Disk 63"/>
          <p:cNvSpPr/>
          <p:nvPr/>
        </p:nvSpPr>
        <p:spPr>
          <a:xfrm>
            <a:off x="4919772" y="1864578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/>
          <p:cNvSpPr/>
          <p:nvPr/>
        </p:nvSpPr>
        <p:spPr>
          <a:xfrm>
            <a:off x="6124629" y="1864578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gnetic Disk 65"/>
          <p:cNvSpPr/>
          <p:nvPr/>
        </p:nvSpPr>
        <p:spPr>
          <a:xfrm>
            <a:off x="7304581" y="1864578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agnetic Disk 66"/>
          <p:cNvSpPr/>
          <p:nvPr/>
        </p:nvSpPr>
        <p:spPr>
          <a:xfrm>
            <a:off x="8484533" y="1864578"/>
            <a:ext cx="867041" cy="580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553204" y="4883969"/>
            <a:ext cx="763793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picture: Step by Step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080" y="1260530"/>
            <a:ext cx="118228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1) You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 a query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specifies what you 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want to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know.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2)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cast the query 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target 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RESTful API.</a:t>
            </a: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3) Then the API will answer your query by 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sending a file to you 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encoded in 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 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standardized format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(e.g., JSON).</a:t>
            </a:r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4) You access to the information by 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decode a file you received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API, and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save it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00" dirty="0">
              <a:solidFill>
                <a:prstClr val="black">
                  <a:lumMod val="95000"/>
                  <a:lumOff val="5000"/>
                </a:prstClr>
              </a:solidFill>
              <a:latin typeface="Source Sans Pro Light" panose="020B04030304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5) You can even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periodically cast queries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REST API and let the Python save them, so that you can analyze the information later.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(i.e., data crawling).</a:t>
            </a:r>
          </a:p>
        </p:txBody>
      </p:sp>
    </p:spTree>
    <p:extLst>
      <p:ext uri="{BB962C8B-B14F-4D97-AF65-F5344CB8AC3E}">
        <p14:creationId xmlns:p14="http://schemas.microsoft.com/office/powerpoint/2010/main" val="16168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73723" y="190541"/>
            <a:ext cx="11578234" cy="67284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</a:t>
            </a:r>
            <a:r>
              <a:rPr lang="en-US" sz="4800" dirty="0" smtClean="0">
                <a:latin typeface="PT Sans Narrow" panose="020B05060202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picture: Things to learn today</a:t>
            </a:r>
            <a:endParaRPr lang="en-US" sz="4800" dirty="0">
              <a:latin typeface="PT Sans Narrow" panose="020B0506020203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90540"/>
            <a:ext cx="92723" cy="672843"/>
          </a:xfrm>
          <a:prstGeom prst="rect">
            <a:avLst/>
          </a:prstGeom>
          <a:solidFill>
            <a:srgbClr val="298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899" y="0"/>
            <a:ext cx="92723" cy="190539"/>
          </a:xfrm>
          <a:prstGeom prst="rect">
            <a:avLst/>
          </a:prstGeom>
          <a:solidFill>
            <a:srgbClr val="91C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080" y="2056595"/>
            <a:ext cx="118228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1)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type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queries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we can make and 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will cover this tonight.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2) </a:t>
            </a:r>
            <a:r>
              <a:rPr lang="en-US" sz="2800" dirty="0" smtClean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actually cast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 APIs ?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will cover this tonight.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3)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decode 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standardized data format you got from RESTful APIs and how to </a:t>
            </a:r>
            <a:r>
              <a:rPr lang="en-US" sz="2800" dirty="0">
                <a:solidFill>
                  <a:srgbClr val="0472AF"/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save it</a:t>
            </a: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so that you can access to the information? </a:t>
            </a:r>
            <a:b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ource Sans Pro Light" panose="020B04030304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will cover this tonight</a:t>
            </a:r>
          </a:p>
        </p:txBody>
      </p:sp>
    </p:spTree>
    <p:extLst>
      <p:ext uri="{BB962C8B-B14F-4D97-AF65-F5344CB8AC3E}">
        <p14:creationId xmlns:p14="http://schemas.microsoft.com/office/powerpoint/2010/main" val="34509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1797&quot;&gt;&lt;object type=&quot;3&quot; unique_id=&quot;11798&quot;&gt;&lt;property id=&quot;20148&quot; value=&quot;5&quot;/&gt;&lt;property id=&quot;20300&quot; value=&quot;Slide 1 - &amp;quot;VIZMO Game Browser:&amp;#x0D;&amp;#x0A;Accessing Video Games by Visual Style and Mood&amp;quot;&quot;/&gt;&lt;property id=&quot;20307&quot; value=&quot;256&quot;/&gt;&lt;/object&gt;&lt;object type=&quot;3&quot; unique_id=&quot;11799&quot;&gt;&lt;property id=&quot;20148&quot; value=&quot;5&quot;/&gt;&lt;property id=&quot;20300&quot; value=&quot;Slide 2 - &amp;quot;59% of American Play &amp;#x0D;&amp;#x0A;Games&amp;quot;&quot;/&gt;&lt;property id=&quot;20307&quot; value=&quot;259&quot;/&gt;&lt;/object&gt;&lt;object type=&quot;3&quot; unique_id=&quot;11800&quot;&gt;&lt;property id=&quot;20148&quot; value=&quot;5&quot;/&gt;&lt;property id=&quot;20300&quot; value=&quot;Slide 3 - &amp;quot;Some uncovered issues for game users&amp;quot;&quot;/&gt;&lt;property id=&quot;20307&quot; value=&quot;258&quot;/&gt;&lt;/object&gt;&lt;object type=&quot;3&quot; unique_id=&quot;11801&quot;&gt;&lt;property id=&quot;20148&quot; value=&quot;5&quot;/&gt;&lt;property id=&quot;20300&quot; value=&quot;Slide 4 - &amp;quot;Current game searching interfaces&amp;quot;&quot;/&gt;&lt;property id=&quot;20307&quot; value=&quot;271&quot;/&gt;&lt;/object&gt;&lt;object type=&quot;3&quot; unique_id=&quot;11802&quot;&gt;&lt;property id=&quot;20148&quot; value=&quot;5&quot;/&gt;&lt;property id=&quot;20300&quot; value=&quot;Slide 5 - &amp;quot;Observed problem&amp;quot;&quot;/&gt;&lt;property id=&quot;20307&quot; value=&quot;272&quot;/&gt;&lt;/object&gt;&lt;object type=&quot;3&quot; unique_id=&quot;11803&quot;&gt;&lt;property id=&quot;20148&quot; value=&quot;5&quot;/&gt;&lt;property id=&quot;20300&quot; value=&quot;Slide 6 - &amp;quot;Gamer’s issues in searching games&amp;quot;&quot;/&gt;&lt;property id=&quot;20307&quot; value=&quot;270&quot;/&gt;&lt;/object&gt;&lt;object type=&quot;3&quot; unique_id=&quot;11804&quot;&gt;&lt;property id=&quot;20148&quot; value=&quot;5&quot;/&gt;&lt;property id=&quot;20300&quot; value=&quot;Slide 7 - &amp;quot;Research Question and strategy&amp;quot;&quot;/&gt;&lt;property id=&quot;20307&quot; value=&quot;273&quot;/&gt;&lt;/object&gt;&lt;object type=&quot;3&quot; unique_id=&quot;11805&quot;&gt;&lt;property id=&quot;20148&quot; value=&quot;5&quot;/&gt;&lt;property id=&quot;20300&quot; value=&quot;Slide 8 - &amp;quot;Step 1. Define the Metadata and Construction of the dataset&amp;quot;&quot;/&gt;&lt;property id=&quot;20307&quot; value=&quot;274&quot;/&gt;&lt;/object&gt;&lt;object type=&quot;3&quot; unique_id=&quot;11806&quot;&gt;&lt;property id=&quot;20148&quot; value=&quot;5&quot;/&gt;&lt;property id=&quot;20300&quot; value=&quot;Slide 9 - &amp;quot;Step 2. Create the interactive visual interface&amp;quot;&quot;/&gt;&lt;property id=&quot;20307&quot; value=&quot;275&quot;/&gt;&lt;/object&gt;&lt;object type=&quot;3&quot; unique_id=&quot;11807&quot;&gt;&lt;property id=&quot;20148&quot; value=&quot;5&quot;/&gt;&lt;property id=&quot;20300&quot; value=&quot;Slide 10 - &amp;quot;Demonstration&amp;quot;&quot;/&gt;&lt;property id=&quot;20307&quot; value=&quot;276&quot;/&gt;&lt;/object&gt;&lt;object type=&quot;3&quot; unique_id=&quot;11808&quot;&gt;&lt;property id=&quot;20148&quot; value=&quot;5&quot;/&gt;&lt;property id=&quot;20300&quot; value=&quot;Slide 11 - &amp;quot;Evaluation Method and Findings&amp;quot;&quot;/&gt;&lt;property id=&quot;20307&quot; value=&quot;277&quot;/&gt;&lt;/object&gt;&lt;object type=&quot;3&quot; unique_id=&quot;11809&quot;&gt;&lt;property id=&quot;20148&quot; value=&quot;5&quot;/&gt;&lt;property id=&quot;20300&quot; value=&quot;Slide 12 - &amp;quot;Reflection: find insights from data with interactive visualization&amp;quot;&quot;/&gt;&lt;property id=&quot;20307&quot; value=&quot;278&quot;/&gt;&lt;/object&gt;&lt;object type=&quot;3&quot; unique_id=&quot;11810&quot;&gt;&lt;property id=&quot;20148&quot; value=&quot;5&quot;/&gt;&lt;property id=&quot;20300&quot; value=&quot;Slide 13 - &amp;quot;Future work&amp;quot;&quot;/&gt;&lt;property id=&quot;20307&quot; value=&quot;279&quot;/&gt;&lt;/object&gt;&lt;/object&gt;&lt;object type=&quot;8&quot; unique_id=&quot;11825&quot;&gt;&lt;/object&gt;&lt;/object&gt;&lt;/database&gt;"/>
  <p:tag name="MMPROD_NEXTUNIQUEID" val="10010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Words>1696</Words>
  <Application>Microsoft Macintosh PowerPoint</Application>
  <PresentationFormat>Custom</PresentationFormat>
  <Paragraphs>346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Segoe UI</vt:lpstr>
      <vt:lpstr>Source Sans Pro Black</vt:lpstr>
      <vt:lpstr>Source Sans Pro</vt:lpstr>
      <vt:lpstr>Source Sans Pro Light</vt:lpstr>
      <vt:lpstr>Calibri Light</vt:lpstr>
      <vt:lpstr>ＭＳ Ｐゴシック</vt:lpstr>
      <vt:lpstr>Calibri</vt:lpstr>
      <vt:lpstr>PT Sans Narrow</vt:lpstr>
      <vt:lpstr>Office Theme</vt:lpstr>
      <vt:lpstr>DS4UX: How to get data with Python [HCDE598] RESTful APIs and data crawling</vt:lpstr>
      <vt:lpstr>Big Picture</vt:lpstr>
      <vt:lpstr>Big picture</vt:lpstr>
      <vt:lpstr>Big picture: Where?</vt:lpstr>
      <vt:lpstr>Big picture: Where?</vt:lpstr>
      <vt:lpstr>Big picture: Then how?</vt:lpstr>
      <vt:lpstr>Big picture: Then how?</vt:lpstr>
      <vt:lpstr>Big picture: Step by Step</vt:lpstr>
      <vt:lpstr>Big picture: Things to learn today</vt:lpstr>
      <vt:lpstr>Big picture: Things to learn today</vt:lpstr>
      <vt:lpstr>Constructing a query for RESTful API with examples</vt:lpstr>
      <vt:lpstr>Query Construction</vt:lpstr>
      <vt:lpstr>Query Construction</vt:lpstr>
      <vt:lpstr>Query Construction</vt:lpstr>
      <vt:lpstr>Query Construction</vt:lpstr>
      <vt:lpstr>Query Construction</vt:lpstr>
      <vt:lpstr>Query Construction</vt:lpstr>
      <vt:lpstr>Query Construction</vt:lpstr>
      <vt:lpstr>Query Construction</vt:lpstr>
      <vt:lpstr>HOW to Cast A Query to APIs with Python?</vt:lpstr>
      <vt:lpstr>Casting a Query with Python</vt:lpstr>
      <vt:lpstr>Casting a Query with Python</vt:lpstr>
      <vt:lpstr>Casting a Query with Python</vt:lpstr>
      <vt:lpstr>Casting a Query with Python</vt:lpstr>
      <vt:lpstr>JSON and Dictionary: Understanding How to access information with examples</vt:lpstr>
      <vt:lpstr>JSON and Dictionary</vt:lpstr>
      <vt:lpstr>JSON and Dictionary</vt:lpstr>
      <vt:lpstr>JSON and Dictionary</vt:lpstr>
      <vt:lpstr>JSON and Dictionary</vt:lpstr>
      <vt:lpstr>JSON and Dictionary</vt:lpstr>
      <vt:lpstr>JSON and Dictionary</vt:lpstr>
      <vt:lpstr>JSON and Dictionary</vt:lpstr>
      <vt:lpstr>JSON and Dictionary</vt:lpstr>
      <vt:lpstr>JSON and Dictionary</vt:lpstr>
      <vt:lpstr>JSON and Dictionary</vt:lpstr>
      <vt:lpstr>JSON and Dictionary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[VMV] visualization metaphor and visualization Regular meeting note</dc:title>
  <dc:creator>Sungsoo Hong</dc:creator>
  <cp:lastModifiedBy>Jonathan Morgan</cp:lastModifiedBy>
  <cp:revision>172</cp:revision>
  <dcterms:created xsi:type="dcterms:W3CDTF">2014-11-05T23:49:53Z</dcterms:created>
  <dcterms:modified xsi:type="dcterms:W3CDTF">2016-04-23T20:35:24Z</dcterms:modified>
</cp:coreProperties>
</file>