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10/2/2024</a:t>
            </a:fld>
            <a:endParaRPr lang="en-US" dirty="0"/>
          </a:p>
        </p:txBody>
      </p:sp>
      <p:sp>
        <p:nvSpPr>
          <p:cNvPr id="4" name="Footer Placeholder 3">
            <a:extLst>
              <a:ext uri="{FF2B5EF4-FFF2-40B4-BE49-F238E27FC236}">
                <a16:creationId xmlns=""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10/2/2024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134966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10/2/2024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788D5DFD-FA42-4EB0-B24E-4180C0CC5A0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 xmlns:a16="http://schemas.microsoft.com/office/drawing/2014/main" id="{CC864817-5955-484B-9D1F-9BC8DB7398D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 xmlns:a16="http://schemas.microsoft.com/office/drawing/2014/main" id="{280C083F-71A6-4E55-AE35-586518FE29BC}"/>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 xmlns:a16="http://schemas.microsoft.com/office/drawing/2014/main" id="{D44056DF-7985-4692-968A-466E9E6AF76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 xmlns:a16="http://schemas.microsoft.com/office/drawing/2014/main" id="{B414A174-532A-4602-934F-9858D1D868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 xmlns:a16="http://schemas.microsoft.com/office/drawing/2014/main" id="{940B0C0C-7F94-4725-8108-62B3B7A5AE70}"/>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 xmlns:a16="http://schemas.microsoft.com/office/drawing/2014/main" id="{367EAC5B-1891-480A-A3AD-B9F6A88FAC5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8" name="Freeform 33">
                <a:extLst>
                  <a:ext uri="{FF2B5EF4-FFF2-40B4-BE49-F238E27FC236}">
                    <a16:creationId xmlns="" xmlns:a16="http://schemas.microsoft.com/office/drawing/2014/main" id="{E33FF633-15BA-464F-8F5B-26C56665F79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19" name="Freeform 34">
                <a:extLst>
                  <a:ext uri="{FF2B5EF4-FFF2-40B4-BE49-F238E27FC236}">
                    <a16:creationId xmlns="" xmlns:a16="http://schemas.microsoft.com/office/drawing/2014/main" id="{0C949DF6-E66B-4DB8-AB52-30CA781B483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0" name="Freeform 37">
                <a:extLst>
                  <a:ext uri="{FF2B5EF4-FFF2-40B4-BE49-F238E27FC236}">
                    <a16:creationId xmlns="" xmlns:a16="http://schemas.microsoft.com/office/drawing/2014/main" id="{309C2298-5EF9-4B09-8995-014F6D3BFF5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1" name="Freeform 35">
                <a:extLst>
                  <a:ext uri="{FF2B5EF4-FFF2-40B4-BE49-F238E27FC236}">
                    <a16:creationId xmlns="" xmlns:a16="http://schemas.microsoft.com/office/drawing/2014/main" id="{319B2AFC-EBFF-477C-A364-6D575BE5AA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2" name="Freeform 36">
                <a:extLst>
                  <a:ext uri="{FF2B5EF4-FFF2-40B4-BE49-F238E27FC236}">
                    <a16:creationId xmlns="" xmlns:a16="http://schemas.microsoft.com/office/drawing/2014/main" id="{CC6B7D67-F2F8-4B07-B954-EAC9135B2BB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3" name="Freeform 38">
                <a:extLst>
                  <a:ext uri="{FF2B5EF4-FFF2-40B4-BE49-F238E27FC236}">
                    <a16:creationId xmlns="" xmlns:a16="http://schemas.microsoft.com/office/drawing/2014/main" id="{7FF1659D-33DA-4F62-8567-A54020D2E2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4" name="Freeform 39">
                <a:extLst>
                  <a:ext uri="{FF2B5EF4-FFF2-40B4-BE49-F238E27FC236}">
                    <a16:creationId xmlns="" xmlns:a16="http://schemas.microsoft.com/office/drawing/2014/main" id="{9110F572-DC3D-4AB3-B731-B73BD650576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5" name="Freeform 40">
                <a:extLst>
                  <a:ext uri="{FF2B5EF4-FFF2-40B4-BE49-F238E27FC236}">
                    <a16:creationId xmlns="" xmlns:a16="http://schemas.microsoft.com/office/drawing/2014/main" id="{A2F7D0E9-68CE-40F9-B0E9-F915103ECF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6" name="Rectangle 41">
                <a:extLst>
                  <a:ext uri="{FF2B5EF4-FFF2-40B4-BE49-F238E27FC236}">
                    <a16:creationId xmlns="" xmlns:a16="http://schemas.microsoft.com/office/drawing/2014/main" id="{AB69A438-1FB7-454A-A3E9-0C329643CD48}"/>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sp>
            <p:nvSpPr>
              <p:cNvPr id="27" name="Freeform 32">
                <a:extLst>
                  <a:ext uri="{FF2B5EF4-FFF2-40B4-BE49-F238E27FC236}">
                    <a16:creationId xmlns="" xmlns:a16="http://schemas.microsoft.com/office/drawing/2014/main" id="{E64598D0-3A2C-4570-9E7C-C52C89549B4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8" name="Freeform 33">
                <a:extLst>
                  <a:ext uri="{FF2B5EF4-FFF2-40B4-BE49-F238E27FC236}">
                    <a16:creationId xmlns="" xmlns:a16="http://schemas.microsoft.com/office/drawing/2014/main" id="{CC17CF42-8908-477B-9F36-DA1306CA010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29" name="Freeform 34">
                <a:extLst>
                  <a:ext uri="{FF2B5EF4-FFF2-40B4-BE49-F238E27FC236}">
                    <a16:creationId xmlns="" xmlns:a16="http://schemas.microsoft.com/office/drawing/2014/main" id="{A2457851-D4A0-404C-BF3F-99AE00B9E96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0" name="Freeform 37">
                <a:extLst>
                  <a:ext uri="{FF2B5EF4-FFF2-40B4-BE49-F238E27FC236}">
                    <a16:creationId xmlns="" xmlns:a16="http://schemas.microsoft.com/office/drawing/2014/main" id="{ECC300FA-EE4A-489E-9A47-79BEBF05DCE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1" name="Freeform 35">
                <a:extLst>
                  <a:ext uri="{FF2B5EF4-FFF2-40B4-BE49-F238E27FC236}">
                    <a16:creationId xmlns="" xmlns:a16="http://schemas.microsoft.com/office/drawing/2014/main" id="{0D1F26E2-902B-416B-A1DB-80DAF78D8B8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2" name="Freeform 36">
                <a:extLst>
                  <a:ext uri="{FF2B5EF4-FFF2-40B4-BE49-F238E27FC236}">
                    <a16:creationId xmlns="" xmlns:a16="http://schemas.microsoft.com/office/drawing/2014/main" id="{491346A0-BF6D-45A5-806A-2150768722C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3" name="Freeform 38">
                <a:extLst>
                  <a:ext uri="{FF2B5EF4-FFF2-40B4-BE49-F238E27FC236}">
                    <a16:creationId xmlns="" xmlns:a16="http://schemas.microsoft.com/office/drawing/2014/main" id="{A8A5AAC9-38FD-4A03-AB91-236F2AAC625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4" name="Freeform 39">
                <a:extLst>
                  <a:ext uri="{FF2B5EF4-FFF2-40B4-BE49-F238E27FC236}">
                    <a16:creationId xmlns="" xmlns:a16="http://schemas.microsoft.com/office/drawing/2014/main" id="{7AD4105C-55AA-47FF-AC5D-5BCB0B78CDC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5" name="Freeform 40">
                <a:extLst>
                  <a:ext uri="{FF2B5EF4-FFF2-40B4-BE49-F238E27FC236}">
                    <a16:creationId xmlns="" xmlns:a16="http://schemas.microsoft.com/office/drawing/2014/main" id="{1C4B42B1-B112-4057-82C3-E5AF3BC7F6D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a:extLst/>
            </p:spPr>
          </p:sp>
          <p:sp>
            <p:nvSpPr>
              <p:cNvPr id="36" name="Rectangle 41">
                <a:extLst>
                  <a:ext uri="{FF2B5EF4-FFF2-40B4-BE49-F238E27FC236}">
                    <a16:creationId xmlns="" xmlns:a16="http://schemas.microsoft.com/office/drawing/2014/main" id="{C8B37395-3651-4E66-A62E-31529FABC8C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a:extLst/>
            </p:spPr>
          </p:sp>
        </p:grpSp>
      </p:grpSp>
      <p:sp>
        <p:nvSpPr>
          <p:cNvPr id="2" name="Title 1">
            <a:extLst>
              <a:ext uri="{FF2B5EF4-FFF2-40B4-BE49-F238E27FC236}">
                <a16:creationId xmlns=""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sz="3600" dirty="0"/>
              <a:t>Cryptographic protection of tokens: JOSE</a:t>
            </a:r>
          </a:p>
        </p:txBody>
      </p:sp>
      <p:sp>
        <p:nvSpPr>
          <p:cNvPr id="3" name="Subtitle 2">
            <a:extLst>
              <a:ext uri="{FF2B5EF4-FFF2-40B4-BE49-F238E27FC236}">
                <a16:creationId xmlns=""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smtClean="0"/>
              <a:t>Symmetric Signatures using HS256</a:t>
            </a:r>
          </a:p>
          <a:p>
            <a:pPr algn="ctr"/>
            <a:r>
              <a:rPr lang="en-US" dirty="0" smtClean="0"/>
              <a:t>Asymmetric signatures using RS256</a:t>
            </a:r>
            <a:endParaRPr lang="en-US" dirty="0"/>
          </a:p>
        </p:txBody>
      </p:sp>
      <p:sp>
        <p:nvSpPr>
          <p:cNvPr id="38" name="Rectangle 37">
            <a:extLst>
              <a:ext uri="{FF2B5EF4-FFF2-40B4-BE49-F238E27FC236}">
                <a16:creationId xmlns="" xmlns:a16="http://schemas.microsoft.com/office/drawing/2014/main" id="{6B6D540F-1E2F-416F-819F-D8216BC8F3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341" name="Group 283">
            <a:extLst>
              <a:ext uri="{FF2B5EF4-FFF2-40B4-BE49-F238E27FC236}">
                <a16:creationId xmlns="" xmlns:a16="http://schemas.microsoft.com/office/drawing/2014/main" id="{A2E1FE48-FA7B-4262-B922-041542931DD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285" name="Rectangle 284">
              <a:extLst>
                <a:ext uri="{FF2B5EF4-FFF2-40B4-BE49-F238E27FC236}">
                  <a16:creationId xmlns="" xmlns:a16="http://schemas.microsoft.com/office/drawing/2014/main" id="{F2E644B1-8F72-4AC4-89F1-EB3A027341E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6" name="Freeform 6">
              <a:extLst>
                <a:ext uri="{FF2B5EF4-FFF2-40B4-BE49-F238E27FC236}">
                  <a16:creationId xmlns="" xmlns:a16="http://schemas.microsoft.com/office/drawing/2014/main" id="{1781B8E8-8A26-4FFB-BE0C-7C0C644F7C5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7" name="Freeform 7">
              <a:extLst>
                <a:ext uri="{FF2B5EF4-FFF2-40B4-BE49-F238E27FC236}">
                  <a16:creationId xmlns="" xmlns:a16="http://schemas.microsoft.com/office/drawing/2014/main" id="{4109D997-E9DF-4429-A643-3E691E2B706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8" name="Rectangle 287">
              <a:extLst>
                <a:ext uri="{FF2B5EF4-FFF2-40B4-BE49-F238E27FC236}">
                  <a16:creationId xmlns="" xmlns:a16="http://schemas.microsoft.com/office/drawing/2014/main" id="{B392695A-F131-4C51-B689-3F4D5B1A2F1D}"/>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89" name="Freeform 9">
              <a:extLst>
                <a:ext uri="{FF2B5EF4-FFF2-40B4-BE49-F238E27FC236}">
                  <a16:creationId xmlns="" xmlns:a16="http://schemas.microsoft.com/office/drawing/2014/main" id="{8218EC3E-07D0-417A-B0A8-057F825EF79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0" name="Freeform 10">
              <a:extLst>
                <a:ext uri="{FF2B5EF4-FFF2-40B4-BE49-F238E27FC236}">
                  <a16:creationId xmlns="" xmlns:a16="http://schemas.microsoft.com/office/drawing/2014/main" id="{B036399E-7675-47B6-A645-242946879E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1" name="Freeform 11">
              <a:extLst>
                <a:ext uri="{FF2B5EF4-FFF2-40B4-BE49-F238E27FC236}">
                  <a16:creationId xmlns="" xmlns:a16="http://schemas.microsoft.com/office/drawing/2014/main" id="{C44A0438-B8A4-43B3-B17C-B919FCD92C2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2" name="Freeform 12">
              <a:extLst>
                <a:ext uri="{FF2B5EF4-FFF2-40B4-BE49-F238E27FC236}">
                  <a16:creationId xmlns="" xmlns:a16="http://schemas.microsoft.com/office/drawing/2014/main" id="{ABC7257F-6F64-4B81-BDA7-7C232BCBA26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3" name="Freeform 13">
              <a:extLst>
                <a:ext uri="{FF2B5EF4-FFF2-40B4-BE49-F238E27FC236}">
                  <a16:creationId xmlns="" xmlns:a16="http://schemas.microsoft.com/office/drawing/2014/main" id="{72DD7E92-F033-480C-A220-63CE422C3A1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4" name="Freeform 14">
              <a:extLst>
                <a:ext uri="{FF2B5EF4-FFF2-40B4-BE49-F238E27FC236}">
                  <a16:creationId xmlns="" xmlns:a16="http://schemas.microsoft.com/office/drawing/2014/main" id="{444A9AC9-463E-45E7-A818-13F664F7C0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5" name="Freeform 15">
              <a:extLst>
                <a:ext uri="{FF2B5EF4-FFF2-40B4-BE49-F238E27FC236}">
                  <a16:creationId xmlns="" xmlns:a16="http://schemas.microsoft.com/office/drawing/2014/main" id="{6CCE9BBE-5DE3-4991-80CA-DFEB928673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6" name="Freeform 16">
              <a:extLst>
                <a:ext uri="{FF2B5EF4-FFF2-40B4-BE49-F238E27FC236}">
                  <a16:creationId xmlns="" xmlns:a16="http://schemas.microsoft.com/office/drawing/2014/main" id="{3180F6DF-A13F-491C-BF97-B206E3E7B90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7" name="Freeform 17">
              <a:extLst>
                <a:ext uri="{FF2B5EF4-FFF2-40B4-BE49-F238E27FC236}">
                  <a16:creationId xmlns="" xmlns:a16="http://schemas.microsoft.com/office/drawing/2014/main" id="{CAD0E44C-73C8-42BB-ADA8-2BA6B308249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8" name="Freeform 18">
              <a:extLst>
                <a:ext uri="{FF2B5EF4-FFF2-40B4-BE49-F238E27FC236}">
                  <a16:creationId xmlns="" xmlns:a16="http://schemas.microsoft.com/office/drawing/2014/main" id="{436EC43E-A70D-4E5C-B275-35CA8E93C1B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9" name="Freeform 19">
              <a:extLst>
                <a:ext uri="{FF2B5EF4-FFF2-40B4-BE49-F238E27FC236}">
                  <a16:creationId xmlns="" xmlns:a16="http://schemas.microsoft.com/office/drawing/2014/main" id="{ADE7E5B6-2E2A-4F56-9E90-F8613E6D10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0" name="Freeform 20">
              <a:extLst>
                <a:ext uri="{FF2B5EF4-FFF2-40B4-BE49-F238E27FC236}">
                  <a16:creationId xmlns="" xmlns:a16="http://schemas.microsoft.com/office/drawing/2014/main" id="{86B9E49B-AE8D-47E0-BACC-A6D0AC3AB23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1" name="Freeform 21">
              <a:extLst>
                <a:ext uri="{FF2B5EF4-FFF2-40B4-BE49-F238E27FC236}">
                  <a16:creationId xmlns="" xmlns:a16="http://schemas.microsoft.com/office/drawing/2014/main" id="{2EB961AF-CD61-41BA-B0B2-0741A5ED644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2" name="Freeform 22">
              <a:extLst>
                <a:ext uri="{FF2B5EF4-FFF2-40B4-BE49-F238E27FC236}">
                  <a16:creationId xmlns="" xmlns:a16="http://schemas.microsoft.com/office/drawing/2014/main" id="{DC42BDA1-810A-4135-B3B1-B3161D372A3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3" name="Freeform 23">
              <a:extLst>
                <a:ext uri="{FF2B5EF4-FFF2-40B4-BE49-F238E27FC236}">
                  <a16:creationId xmlns="" xmlns:a16="http://schemas.microsoft.com/office/drawing/2014/main" id="{FA51FCA8-FCF4-4116-8CB2-5C539E37F44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4" name="Freeform 24">
              <a:extLst>
                <a:ext uri="{FF2B5EF4-FFF2-40B4-BE49-F238E27FC236}">
                  <a16:creationId xmlns="" xmlns:a16="http://schemas.microsoft.com/office/drawing/2014/main" id="{F2850A10-CDBC-462A-8CB7-02587468344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5" name="Freeform 25">
              <a:extLst>
                <a:ext uri="{FF2B5EF4-FFF2-40B4-BE49-F238E27FC236}">
                  <a16:creationId xmlns="" xmlns:a16="http://schemas.microsoft.com/office/drawing/2014/main" id="{738A37B9-77C2-4464-BF1F-2AF25A0D29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6" name="Freeform 26">
              <a:extLst>
                <a:ext uri="{FF2B5EF4-FFF2-40B4-BE49-F238E27FC236}">
                  <a16:creationId xmlns="" xmlns:a16="http://schemas.microsoft.com/office/drawing/2014/main" id="{89026C8B-A162-4523-A51B-9F1200BC60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7" name="Freeform 27">
              <a:extLst>
                <a:ext uri="{FF2B5EF4-FFF2-40B4-BE49-F238E27FC236}">
                  <a16:creationId xmlns="" xmlns:a16="http://schemas.microsoft.com/office/drawing/2014/main" id="{5B76BC40-1FA2-477D-B2C2-4763577DB78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8" name="Freeform 28">
              <a:extLst>
                <a:ext uri="{FF2B5EF4-FFF2-40B4-BE49-F238E27FC236}">
                  <a16:creationId xmlns="" xmlns:a16="http://schemas.microsoft.com/office/drawing/2014/main" id="{6BC68EAA-2809-4AE4-80C1-2555CEF73DF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9" name="Freeform 29">
              <a:extLst>
                <a:ext uri="{FF2B5EF4-FFF2-40B4-BE49-F238E27FC236}">
                  <a16:creationId xmlns="" xmlns:a16="http://schemas.microsoft.com/office/drawing/2014/main" id="{FE709D1B-0541-4414-9E87-CF7D6918C14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0" name="Freeform 30">
              <a:extLst>
                <a:ext uri="{FF2B5EF4-FFF2-40B4-BE49-F238E27FC236}">
                  <a16:creationId xmlns="" xmlns:a16="http://schemas.microsoft.com/office/drawing/2014/main" id="{33BCB888-11B8-4D01-BCDA-59BBA28DCE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1" name="Freeform 31">
              <a:extLst>
                <a:ext uri="{FF2B5EF4-FFF2-40B4-BE49-F238E27FC236}">
                  <a16:creationId xmlns="" xmlns:a16="http://schemas.microsoft.com/office/drawing/2014/main" id="{28E5CE3E-C11A-4CF7-82BF-37D1221D4E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2" name="Freeform 32">
              <a:extLst>
                <a:ext uri="{FF2B5EF4-FFF2-40B4-BE49-F238E27FC236}">
                  <a16:creationId xmlns="" xmlns:a16="http://schemas.microsoft.com/office/drawing/2014/main" id="{55284FC3-21FB-4FA7-B695-2D6A9CEF73E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3" name="Rectangle 312">
              <a:extLst>
                <a:ext uri="{FF2B5EF4-FFF2-40B4-BE49-F238E27FC236}">
                  <a16:creationId xmlns="" xmlns:a16="http://schemas.microsoft.com/office/drawing/2014/main" id="{13DA6B78-00DE-4E55-9124-EFD72519BB9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14" name="Freeform 34">
              <a:extLst>
                <a:ext uri="{FF2B5EF4-FFF2-40B4-BE49-F238E27FC236}">
                  <a16:creationId xmlns="" xmlns:a16="http://schemas.microsoft.com/office/drawing/2014/main" id="{D4602B0F-2844-48BE-9B4A-0366AC90450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5" name="Freeform 35">
              <a:extLst>
                <a:ext uri="{FF2B5EF4-FFF2-40B4-BE49-F238E27FC236}">
                  <a16:creationId xmlns="" xmlns:a16="http://schemas.microsoft.com/office/drawing/2014/main" id="{E31E05BB-6004-474D-9900-D990378FD3F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6" name="Freeform 36">
              <a:extLst>
                <a:ext uri="{FF2B5EF4-FFF2-40B4-BE49-F238E27FC236}">
                  <a16:creationId xmlns="" xmlns:a16="http://schemas.microsoft.com/office/drawing/2014/main" id="{00BD01ED-F65D-4601-A77D-508E960E09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7" name="Freeform 37">
              <a:extLst>
                <a:ext uri="{FF2B5EF4-FFF2-40B4-BE49-F238E27FC236}">
                  <a16:creationId xmlns="" xmlns:a16="http://schemas.microsoft.com/office/drawing/2014/main" id="{FD307CAE-789C-4E80-B6F1-9858A3ABA3F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8" name="Freeform 38">
              <a:extLst>
                <a:ext uri="{FF2B5EF4-FFF2-40B4-BE49-F238E27FC236}">
                  <a16:creationId xmlns="" xmlns:a16="http://schemas.microsoft.com/office/drawing/2014/main" id="{94B97B29-709E-4E24-B2FA-EF84AA12D29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9" name="Freeform 39">
              <a:extLst>
                <a:ext uri="{FF2B5EF4-FFF2-40B4-BE49-F238E27FC236}">
                  <a16:creationId xmlns="" xmlns:a16="http://schemas.microsoft.com/office/drawing/2014/main" id="{C05D52B9-1FA2-4E7C-8229-B09811A9013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0" name="Freeform 40">
              <a:extLst>
                <a:ext uri="{FF2B5EF4-FFF2-40B4-BE49-F238E27FC236}">
                  <a16:creationId xmlns="" xmlns:a16="http://schemas.microsoft.com/office/drawing/2014/main" id="{CC0A5575-2FB9-440F-B9A8-E0DDE1C37CE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1" name="Freeform 41">
              <a:extLst>
                <a:ext uri="{FF2B5EF4-FFF2-40B4-BE49-F238E27FC236}">
                  <a16:creationId xmlns="" xmlns:a16="http://schemas.microsoft.com/office/drawing/2014/main" id="{AFFCC88F-01DF-4DE1-8CD5-88631E30912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2" name="Freeform 42">
              <a:extLst>
                <a:ext uri="{FF2B5EF4-FFF2-40B4-BE49-F238E27FC236}">
                  <a16:creationId xmlns="" xmlns:a16="http://schemas.microsoft.com/office/drawing/2014/main" id="{33EEC40B-E2CD-4BAC-94D6-85B70714226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3" name="Freeform 43">
              <a:extLst>
                <a:ext uri="{FF2B5EF4-FFF2-40B4-BE49-F238E27FC236}">
                  <a16:creationId xmlns="" xmlns:a16="http://schemas.microsoft.com/office/drawing/2014/main" id="{3E0E9643-5C60-4933-BB1B-9A09057E723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4" name="Freeform 44">
              <a:extLst>
                <a:ext uri="{FF2B5EF4-FFF2-40B4-BE49-F238E27FC236}">
                  <a16:creationId xmlns="" xmlns:a16="http://schemas.microsoft.com/office/drawing/2014/main" id="{94F86E92-9EC7-437C-946B-31E7C1C4771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5" name="Rectangle 324">
              <a:extLst>
                <a:ext uri="{FF2B5EF4-FFF2-40B4-BE49-F238E27FC236}">
                  <a16:creationId xmlns="" xmlns:a16="http://schemas.microsoft.com/office/drawing/2014/main" id="{BE9A51BE-C514-46B5-ABA6-7E7C878F8E5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26" name="Freeform 46">
              <a:extLst>
                <a:ext uri="{FF2B5EF4-FFF2-40B4-BE49-F238E27FC236}">
                  <a16:creationId xmlns="" xmlns:a16="http://schemas.microsoft.com/office/drawing/2014/main" id="{8B255447-F0E9-4D96-A4B0-F9EDDE58A3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7" name="Freeform 47">
              <a:extLst>
                <a:ext uri="{FF2B5EF4-FFF2-40B4-BE49-F238E27FC236}">
                  <a16:creationId xmlns="" xmlns:a16="http://schemas.microsoft.com/office/drawing/2014/main" id="{AFAC5F3A-3BE7-489E-A848-498B9995F1D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8" name="Freeform 48">
              <a:extLst>
                <a:ext uri="{FF2B5EF4-FFF2-40B4-BE49-F238E27FC236}">
                  <a16:creationId xmlns="" xmlns:a16="http://schemas.microsoft.com/office/drawing/2014/main" id="{A974E7AA-5EF3-4817-B0AE-4C1A784EE9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9" name="Freeform 49">
              <a:extLst>
                <a:ext uri="{FF2B5EF4-FFF2-40B4-BE49-F238E27FC236}">
                  <a16:creationId xmlns="" xmlns:a16="http://schemas.microsoft.com/office/drawing/2014/main" id="{8AA54AC1-3E87-49C0-A594-87829A2CFF3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0" name="Freeform 50">
              <a:extLst>
                <a:ext uri="{FF2B5EF4-FFF2-40B4-BE49-F238E27FC236}">
                  <a16:creationId xmlns="" xmlns:a16="http://schemas.microsoft.com/office/drawing/2014/main" id="{CC237789-73BC-4BD9-BFE8-1325FA4B522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1" name="Freeform 51">
              <a:extLst>
                <a:ext uri="{FF2B5EF4-FFF2-40B4-BE49-F238E27FC236}">
                  <a16:creationId xmlns="" xmlns:a16="http://schemas.microsoft.com/office/drawing/2014/main" id="{DCF4052D-CF62-47DC-991E-49D0BA908F7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2" name="Freeform 52">
              <a:extLst>
                <a:ext uri="{FF2B5EF4-FFF2-40B4-BE49-F238E27FC236}">
                  <a16:creationId xmlns="" xmlns:a16="http://schemas.microsoft.com/office/drawing/2014/main" id="{2ABD9104-C938-44F2-8622-8407A2593BB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3" name="Freeform 53">
              <a:extLst>
                <a:ext uri="{FF2B5EF4-FFF2-40B4-BE49-F238E27FC236}">
                  <a16:creationId xmlns="" xmlns:a16="http://schemas.microsoft.com/office/drawing/2014/main" id="{4AA18F60-3E86-4A5A-B82E-A79183ED363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4" name="Freeform 54">
              <a:extLst>
                <a:ext uri="{FF2B5EF4-FFF2-40B4-BE49-F238E27FC236}">
                  <a16:creationId xmlns="" xmlns:a16="http://schemas.microsoft.com/office/drawing/2014/main" id="{0F34C941-6196-4937-99E5-14AAD23F280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5" name="Freeform 55">
              <a:extLst>
                <a:ext uri="{FF2B5EF4-FFF2-40B4-BE49-F238E27FC236}">
                  <a16:creationId xmlns="" xmlns:a16="http://schemas.microsoft.com/office/drawing/2014/main" id="{60DB8A6C-23D7-4A88-BDCE-8FEC86A1230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6" name="Freeform 56">
              <a:extLst>
                <a:ext uri="{FF2B5EF4-FFF2-40B4-BE49-F238E27FC236}">
                  <a16:creationId xmlns="" xmlns:a16="http://schemas.microsoft.com/office/drawing/2014/main" id="{29F5F702-AEE6-4633-BB20-7A15C3A31FD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7" name="Freeform 57">
              <a:extLst>
                <a:ext uri="{FF2B5EF4-FFF2-40B4-BE49-F238E27FC236}">
                  <a16:creationId xmlns="" xmlns:a16="http://schemas.microsoft.com/office/drawing/2014/main" id="{F30C7A45-6890-4EA5-9F6B-E2AB4D04C57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8" name="Freeform 58">
              <a:extLst>
                <a:ext uri="{FF2B5EF4-FFF2-40B4-BE49-F238E27FC236}">
                  <a16:creationId xmlns="" xmlns:a16="http://schemas.microsoft.com/office/drawing/2014/main" id="{F31A7373-F68A-485D-95DC-B53ACC7B5F9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5" name="TextBox 4"/>
          <p:cNvSpPr txBox="1"/>
          <p:nvPr/>
        </p:nvSpPr>
        <p:spPr>
          <a:xfrm>
            <a:off x="2498501" y="488950"/>
            <a:ext cx="8654603" cy="5355312"/>
          </a:xfrm>
          <a:prstGeom prst="rect">
            <a:avLst/>
          </a:prstGeom>
          <a:noFill/>
        </p:spPr>
        <p:txBody>
          <a:bodyPr wrap="square" rtlCol="0">
            <a:spAutoFit/>
          </a:bodyPr>
          <a:lstStyle/>
          <a:p>
            <a:r>
              <a:rPr lang="en-US" dirty="0" smtClean="0"/>
              <a:t>If the authorizations server outputs a token that is not protected in any way, and the protected resource trusts what’s inside that token without any other checks, then it’s trivial for the client , which receives the token in plain text, to manipulate the content of the token before presenting it to the protected resource. A client could even make up its own token out of whole cloth without ever talking to the authorization server, and a naïve resource server would simply accept and process it.</a:t>
            </a:r>
          </a:p>
          <a:p>
            <a:endParaRPr lang="en-US" dirty="0"/>
          </a:p>
          <a:p>
            <a:r>
              <a:rPr lang="en-US" dirty="0" smtClean="0">
                <a:solidFill>
                  <a:srgbClr val="FFFF00"/>
                </a:solidFill>
              </a:rPr>
              <a:t>Since we almost certainly do not want that to happen, we should add some protection to this token.</a:t>
            </a:r>
          </a:p>
          <a:p>
            <a:r>
              <a:rPr lang="en-US" dirty="0" smtClean="0">
                <a:solidFill>
                  <a:srgbClr val="FFFF00"/>
                </a:solidFill>
              </a:rPr>
              <a:t>Thankfully for us, there’s a whole suit of specifications that tells us how to do this: the JSON Object Signing and Encryption standards, or JOSE.</a:t>
            </a:r>
          </a:p>
          <a:p>
            <a:endParaRPr lang="en-US" dirty="0">
              <a:solidFill>
                <a:srgbClr val="FFFF00"/>
              </a:solidFill>
            </a:endParaRPr>
          </a:p>
          <a:p>
            <a:r>
              <a:rPr lang="en-US" dirty="0" smtClean="0">
                <a:solidFill>
                  <a:srgbClr val="FFFF00"/>
                </a:solidFill>
              </a:rPr>
              <a:t>This suite provides signatures (JSON web signatures or JWS), encryption (JSON Web Encryption , or JWE), and even key storage formats (JSON Web Keys, or JWK) using JSON as the base data model. </a:t>
            </a:r>
          </a:p>
          <a:p>
            <a:endParaRPr lang="en-US" dirty="0">
              <a:solidFill>
                <a:srgbClr val="FFFF00"/>
              </a:solidFill>
            </a:endParaRPr>
          </a:p>
          <a:p>
            <a:r>
              <a:rPr lang="en-US" b="1" dirty="0" smtClean="0">
                <a:solidFill>
                  <a:schemeClr val="accent1"/>
                </a:solidFill>
              </a:rPr>
              <a:t>Let’s have a look at two common cases: Symmetric signing and validation using the HMAC signature scheme and Asymmetric signing and validation using the RSA signature scheme.</a:t>
            </a:r>
            <a:endParaRPr lang="en-US" b="1" dirty="0">
              <a:solidFill>
                <a:schemeClr val="accent1"/>
              </a:solidFill>
            </a:endParaRPr>
          </a:p>
        </p:txBody>
      </p:sp>
    </p:spTree>
    <p:extLst>
      <p:ext uri="{BB962C8B-B14F-4D97-AF65-F5344CB8AC3E}">
        <p14:creationId xmlns:p14="http://schemas.microsoft.com/office/powerpoint/2010/main" val="302665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1977" y="270456"/>
            <a:ext cx="9813702" cy="523220"/>
          </a:xfrm>
          <a:prstGeom prst="rect">
            <a:avLst/>
          </a:prstGeom>
          <a:noFill/>
        </p:spPr>
        <p:txBody>
          <a:bodyPr wrap="square" rtlCol="0">
            <a:spAutoFit/>
          </a:bodyPr>
          <a:lstStyle/>
          <a:p>
            <a:r>
              <a:rPr lang="en-US" sz="2800" b="1" dirty="0" smtClean="0">
                <a:solidFill>
                  <a:schemeClr val="accent2"/>
                </a:solidFill>
              </a:rPr>
              <a:t>Symmetric signatures using HS256</a:t>
            </a:r>
            <a:endParaRPr lang="en-US" sz="2800" b="1" dirty="0">
              <a:solidFill>
                <a:schemeClr val="accent2"/>
              </a:solidFill>
            </a:endParaRPr>
          </a:p>
        </p:txBody>
      </p:sp>
      <p:sp>
        <p:nvSpPr>
          <p:cNvPr id="3" name="TextBox 2"/>
          <p:cNvSpPr txBox="1"/>
          <p:nvPr/>
        </p:nvSpPr>
        <p:spPr>
          <a:xfrm>
            <a:off x="1171977" y="1056068"/>
            <a:ext cx="10058400" cy="6463308"/>
          </a:xfrm>
          <a:prstGeom prst="rect">
            <a:avLst/>
          </a:prstGeom>
          <a:noFill/>
        </p:spPr>
        <p:txBody>
          <a:bodyPr wrap="square" rtlCol="0">
            <a:spAutoFit/>
          </a:bodyPr>
          <a:lstStyle/>
          <a:p>
            <a:r>
              <a:rPr lang="en-US" dirty="0" smtClean="0"/>
              <a:t>In this we’re going to sign our token using a shared secret at the authorization server and then validate that token using the shared secret at the protected resource. This is a useful approach when the authorization server and protected resources are tied closely enough to have a long-term shared secret, similar to an API key, but do not have a direct connection of each other to validate each token directly.</a:t>
            </a:r>
          </a:p>
          <a:p>
            <a:endParaRPr lang="en-US" dirty="0"/>
          </a:p>
          <a:p>
            <a:r>
              <a:rPr lang="en-US" dirty="0" smtClean="0"/>
              <a:t>First we’re going to add a Shared secret to our authorization server.</a:t>
            </a:r>
          </a:p>
          <a:p>
            <a:endParaRPr lang="en-US" dirty="0"/>
          </a:p>
          <a:p>
            <a:r>
              <a:rPr lang="en-US" dirty="0" err="1" smtClean="0">
                <a:solidFill>
                  <a:srgbClr val="FFFF00"/>
                </a:solidFill>
              </a:rPr>
              <a:t>var</a:t>
            </a:r>
            <a:r>
              <a:rPr lang="en-US" dirty="0" smtClean="0">
                <a:solidFill>
                  <a:srgbClr val="FFFF00"/>
                </a:solidFill>
              </a:rPr>
              <a:t> </a:t>
            </a:r>
            <a:r>
              <a:rPr lang="en-US" dirty="0" err="1" smtClean="0">
                <a:solidFill>
                  <a:srgbClr val="FFFF00"/>
                </a:solidFill>
              </a:rPr>
              <a:t>sharedToken</a:t>
            </a:r>
            <a:r>
              <a:rPr lang="en-US" dirty="0" smtClean="0">
                <a:solidFill>
                  <a:srgbClr val="FFFF00"/>
                </a:solidFill>
              </a:rPr>
              <a:t> Secret = ‘shared </a:t>
            </a:r>
            <a:r>
              <a:rPr lang="en-US" dirty="0" err="1" smtClean="0">
                <a:solidFill>
                  <a:srgbClr val="FFFF00"/>
                </a:solidFill>
              </a:rPr>
              <a:t>Oauth</a:t>
            </a:r>
            <a:r>
              <a:rPr lang="en-US" dirty="0" smtClean="0">
                <a:solidFill>
                  <a:srgbClr val="FFFF00"/>
                </a:solidFill>
              </a:rPr>
              <a:t> token secret!’;</a:t>
            </a:r>
          </a:p>
          <a:p>
            <a:endParaRPr lang="en-US" dirty="0" smtClean="0"/>
          </a:p>
          <a:p>
            <a:r>
              <a:rPr lang="en-US" dirty="0" smtClean="0"/>
              <a:t>Now, we’ll use that secret to sign the token. Change the header parameter to indicate that  we’re using the HS256 signature method.</a:t>
            </a:r>
          </a:p>
          <a:p>
            <a:endParaRPr lang="en-US" dirty="0"/>
          </a:p>
          <a:p>
            <a:r>
              <a:rPr lang="en-US" dirty="0" err="1" smtClean="0">
                <a:solidFill>
                  <a:srgbClr val="FFFF00"/>
                </a:solidFill>
              </a:rPr>
              <a:t>var</a:t>
            </a:r>
            <a:r>
              <a:rPr lang="en-US" dirty="0" smtClean="0">
                <a:solidFill>
                  <a:srgbClr val="FFFF00"/>
                </a:solidFill>
              </a:rPr>
              <a:t> header = { ‘type’: ‘JWT’, ‘</a:t>
            </a:r>
            <a:r>
              <a:rPr lang="en-US" dirty="0" err="1" smtClean="0">
                <a:solidFill>
                  <a:srgbClr val="FFFF00"/>
                </a:solidFill>
              </a:rPr>
              <a:t>alg</a:t>
            </a:r>
            <a:r>
              <a:rPr lang="en-US" dirty="0" smtClean="0">
                <a:solidFill>
                  <a:srgbClr val="FFFF00"/>
                </a:solidFill>
              </a:rPr>
              <a:t>’: ‘HS256’ } ;</a:t>
            </a:r>
          </a:p>
          <a:p>
            <a:endParaRPr lang="en-US" dirty="0" smtClean="0"/>
          </a:p>
          <a:p>
            <a:r>
              <a:rPr lang="en-US" dirty="0" smtClean="0"/>
              <a:t>Now we’ll use our JOSE library to apply the HMAC signature algorithm , using shared secret, to the token. Due to a quirk in our chosen JOSE library, we need to pass in the shared secret as a hex string; other libraries will have different requirements for getting the keys in the right format. The output of the library will be a string that we’ll use as the token value.</a:t>
            </a:r>
          </a:p>
          <a:p>
            <a:endParaRPr lang="en-US"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940973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2282" y="347730"/>
            <a:ext cx="9890974" cy="4524315"/>
          </a:xfrm>
          <a:prstGeom prst="rect">
            <a:avLst/>
          </a:prstGeom>
          <a:noFill/>
        </p:spPr>
        <p:txBody>
          <a:bodyPr wrap="square" rtlCol="0">
            <a:spAutoFit/>
          </a:bodyPr>
          <a:lstStyle/>
          <a:p>
            <a:r>
              <a:rPr lang="en-US" dirty="0" err="1" smtClean="0">
                <a:solidFill>
                  <a:srgbClr val="FFFF00"/>
                </a:solidFill>
              </a:rPr>
              <a:t>var</a:t>
            </a:r>
            <a:r>
              <a:rPr lang="en-US" dirty="0" smtClean="0">
                <a:solidFill>
                  <a:srgbClr val="FFFF00"/>
                </a:solidFill>
              </a:rPr>
              <a:t> </a:t>
            </a:r>
            <a:r>
              <a:rPr lang="en-US" dirty="0" err="1" smtClean="0">
                <a:solidFill>
                  <a:srgbClr val="FFFF00"/>
                </a:solidFill>
              </a:rPr>
              <a:t>access_token</a:t>
            </a:r>
            <a:r>
              <a:rPr lang="en-US" dirty="0" smtClean="0">
                <a:solidFill>
                  <a:srgbClr val="FFFF00"/>
                </a:solidFill>
              </a:rPr>
              <a:t> = </a:t>
            </a:r>
            <a:r>
              <a:rPr lang="en-US" dirty="0" err="1" smtClean="0">
                <a:solidFill>
                  <a:srgbClr val="FFFF00"/>
                </a:solidFill>
              </a:rPr>
              <a:t>jose.jws.JWS.sign</a:t>
            </a:r>
            <a:r>
              <a:rPr lang="en-US" dirty="0" smtClean="0">
                <a:solidFill>
                  <a:srgbClr val="FFFF00"/>
                </a:solidFill>
              </a:rPr>
              <a:t>(</a:t>
            </a:r>
            <a:r>
              <a:rPr lang="en-US" dirty="0" err="1" smtClean="0">
                <a:solidFill>
                  <a:srgbClr val="FFFF00"/>
                </a:solidFill>
              </a:rPr>
              <a:t>header.alg</a:t>
            </a:r>
            <a:r>
              <a:rPr lang="en-US" dirty="0" smtClean="0">
                <a:solidFill>
                  <a:srgbClr val="FFFF00"/>
                </a:solidFill>
              </a:rPr>
              <a:t>,</a:t>
            </a:r>
          </a:p>
          <a:p>
            <a:r>
              <a:rPr lang="en-US" dirty="0" err="1" smtClean="0">
                <a:solidFill>
                  <a:srgbClr val="FFFF00"/>
                </a:solidFill>
              </a:rPr>
              <a:t>JSON.stringify</a:t>
            </a:r>
            <a:r>
              <a:rPr lang="en-US" dirty="0" smtClean="0">
                <a:solidFill>
                  <a:srgbClr val="FFFF00"/>
                </a:solidFill>
              </a:rPr>
              <a:t>(header),</a:t>
            </a:r>
          </a:p>
          <a:p>
            <a:r>
              <a:rPr lang="en-US" dirty="0" err="1" smtClean="0">
                <a:solidFill>
                  <a:srgbClr val="FFFF00"/>
                </a:solidFill>
              </a:rPr>
              <a:t>JSON.stringify</a:t>
            </a:r>
            <a:r>
              <a:rPr lang="en-US" dirty="0" smtClean="0">
                <a:solidFill>
                  <a:srgbClr val="FFFF00"/>
                </a:solidFill>
              </a:rPr>
              <a:t>(payload),</a:t>
            </a:r>
          </a:p>
          <a:p>
            <a:r>
              <a:rPr lang="en-US" dirty="0" smtClean="0">
                <a:solidFill>
                  <a:srgbClr val="FFFF00"/>
                </a:solidFill>
              </a:rPr>
              <a:t>New Buffer(</a:t>
            </a:r>
            <a:r>
              <a:rPr lang="en-US" dirty="0" err="1" smtClean="0">
                <a:solidFill>
                  <a:srgbClr val="FFFF00"/>
                </a:solidFill>
              </a:rPr>
              <a:t>sharedTokenSecret</a:t>
            </a:r>
            <a:r>
              <a:rPr lang="en-US" dirty="0" smtClean="0">
                <a:solidFill>
                  <a:srgbClr val="FFFF00"/>
                </a:solidFill>
              </a:rPr>
              <a:t>).</a:t>
            </a:r>
            <a:r>
              <a:rPr lang="en-US" dirty="0" err="1" smtClean="0">
                <a:solidFill>
                  <a:srgbClr val="FFFF00"/>
                </a:solidFill>
              </a:rPr>
              <a:t>toString</a:t>
            </a:r>
            <a:r>
              <a:rPr lang="en-US" dirty="0" smtClean="0">
                <a:solidFill>
                  <a:srgbClr val="FFFF00"/>
                </a:solidFill>
              </a:rPr>
              <a:t>(‘hex’));</a:t>
            </a:r>
          </a:p>
          <a:p>
            <a:endParaRPr lang="en-US" dirty="0"/>
          </a:p>
          <a:p>
            <a:r>
              <a:rPr lang="en-US" dirty="0" smtClean="0"/>
              <a:t>The final JWT looks something like the following:</a:t>
            </a:r>
          </a:p>
          <a:p>
            <a:endParaRPr lang="en-US" dirty="0"/>
          </a:p>
          <a:p>
            <a:r>
              <a:rPr lang="en-US" dirty="0" smtClean="0">
                <a:solidFill>
                  <a:schemeClr val="accent6">
                    <a:lumMod val="60000"/>
                    <a:lumOff val="40000"/>
                  </a:schemeClr>
                </a:solidFill>
              </a:rPr>
              <a:t>eyJhbGciOiJIUzI1NiJ9.eyJSb2xlIjoiRGV2ZWxvcGVyIiwiSXNzdWVyIjoiSXNzdWVyIiwiVXNlcm5hbWUiOiJUZXN0IiwiZXhwIjoxNzI3ODcyMTEyLCJpYXQiOjE3Mjc4NzIxMTJ9.yA4kqYTkmAinQ79UFMeuDLXPZueGtd54lkL9gKB3E_k</a:t>
            </a:r>
          </a:p>
          <a:p>
            <a:endParaRPr lang="en-US" dirty="0">
              <a:solidFill>
                <a:schemeClr val="accent6">
                  <a:lumMod val="60000"/>
                  <a:lumOff val="40000"/>
                </a:schemeClr>
              </a:solidFill>
            </a:endParaRPr>
          </a:p>
          <a:p>
            <a:r>
              <a:rPr lang="en-US" dirty="0" smtClean="0">
                <a:solidFill>
                  <a:schemeClr val="accent2"/>
                </a:solidFill>
              </a:rPr>
              <a:t>The header and payload remain the same Base64URL-encoded JOSN strings, the signature is placed after the final dot in the JWT format, as a Base64URL-encoded set of bytes, making the overall structure </a:t>
            </a:r>
            <a:r>
              <a:rPr lang="en-US" dirty="0" smtClean="0">
                <a:solidFill>
                  <a:srgbClr val="FFFF00"/>
                </a:solidFill>
              </a:rPr>
              <a:t>header.payload.signature</a:t>
            </a:r>
            <a:r>
              <a:rPr lang="en-US" dirty="0" smtClean="0">
                <a:solidFill>
                  <a:schemeClr val="accent2"/>
                </a:solidFill>
              </a:rPr>
              <a:t> for a signed JWT.</a:t>
            </a:r>
          </a:p>
          <a:p>
            <a:endParaRPr lang="en-US" dirty="0">
              <a:solidFill>
                <a:schemeClr val="accent2"/>
              </a:solidFill>
            </a:endParaRPr>
          </a:p>
          <a:p>
            <a:endParaRPr lang="en-US" dirty="0">
              <a:solidFill>
                <a:schemeClr val="accent2"/>
              </a:solidFill>
            </a:endParaRPr>
          </a:p>
        </p:txBody>
      </p:sp>
      <p:sp>
        <p:nvSpPr>
          <p:cNvPr id="4" name="Flowchart: Predefined Process 3"/>
          <p:cNvSpPr/>
          <p:nvPr/>
        </p:nvSpPr>
        <p:spPr>
          <a:xfrm>
            <a:off x="1468190" y="3966693"/>
            <a:ext cx="9440215" cy="114622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lumMod val="75000"/>
                    <a:lumOff val="25000"/>
                  </a:schemeClr>
                </a:solidFill>
              </a:rPr>
              <a:t>eyJhbGciOiJIUzI1NiJ9</a:t>
            </a:r>
            <a:r>
              <a:rPr lang="en-US" sz="1400" dirty="0">
                <a:solidFill>
                  <a:schemeClr val="bg1">
                    <a:lumMod val="65000"/>
                    <a:lumOff val="35000"/>
                  </a:schemeClr>
                </a:solidFill>
              </a:rPr>
              <a:t>.</a:t>
            </a:r>
          </a:p>
          <a:p>
            <a:r>
              <a:rPr lang="en-US" sz="1400" dirty="0">
                <a:solidFill>
                  <a:schemeClr val="accent5">
                    <a:lumMod val="75000"/>
                  </a:schemeClr>
                </a:solidFill>
              </a:rPr>
              <a:t>eyJSb2xlIjoiRGV2ZWxvcGVyIiwiSXNzdWVyIjoiSXNzdWVyIiwiVXNlcm5hbWUiOiJUZXN0IiwiZXhwIjoxNzI3ODcyMTEyLCJpYXQiOjE3Mjc4NzIxMTJ9</a:t>
            </a:r>
            <a:r>
              <a:rPr lang="en-US" sz="1400" dirty="0">
                <a:solidFill>
                  <a:schemeClr val="bg1">
                    <a:lumMod val="65000"/>
                    <a:lumOff val="35000"/>
                  </a:schemeClr>
                </a:solidFill>
              </a:rPr>
              <a:t>.</a:t>
            </a:r>
          </a:p>
          <a:p>
            <a:r>
              <a:rPr lang="en-US" sz="1400" dirty="0">
                <a:solidFill>
                  <a:schemeClr val="accent2">
                    <a:lumMod val="50000"/>
                  </a:schemeClr>
                </a:solidFill>
              </a:rPr>
              <a:t>yA4kqYTkmAinQ79UFMeuDLXPZueGtd54lkL9gKB3E_k</a:t>
            </a:r>
          </a:p>
          <a:p>
            <a:pPr algn="ctr"/>
            <a:endParaRPr lang="en-US" dirty="0"/>
          </a:p>
        </p:txBody>
      </p:sp>
    </p:spTree>
    <p:extLst>
      <p:ext uri="{BB962C8B-B14F-4D97-AF65-F5344CB8AC3E}">
        <p14:creationId xmlns:p14="http://schemas.microsoft.com/office/powerpoint/2010/main" val="3371618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5161" y="360608"/>
            <a:ext cx="9697791" cy="2308324"/>
          </a:xfrm>
          <a:prstGeom prst="rect">
            <a:avLst/>
          </a:prstGeom>
          <a:noFill/>
        </p:spPr>
        <p:txBody>
          <a:bodyPr wrap="square" rtlCol="0">
            <a:spAutoFit/>
          </a:bodyPr>
          <a:lstStyle/>
          <a:p>
            <a:r>
              <a:rPr lang="en-US" dirty="0" smtClean="0"/>
              <a:t>Now, the same shared secret loaded into Protect resource server file</a:t>
            </a:r>
          </a:p>
          <a:p>
            <a:endParaRPr lang="en-US" dirty="0"/>
          </a:p>
          <a:p>
            <a:r>
              <a:rPr lang="en-US" dirty="0" smtClean="0"/>
              <a:t>Protected resource server will validate the signature based on shared secret.</a:t>
            </a:r>
          </a:p>
          <a:p>
            <a:r>
              <a:rPr lang="en-US" dirty="0" smtClean="0"/>
              <a:t>Also in case of JOSE library first we need the secret to be converted to hex before it can validate things.</a:t>
            </a:r>
          </a:p>
          <a:p>
            <a:endParaRPr lang="en-US" dirty="0"/>
          </a:p>
          <a:p>
            <a:r>
              <a:rPr lang="en-US" dirty="0" smtClean="0"/>
              <a:t>Resource server will only accept the tokens that have been signed by the secret that it shares with the authorization server.</a:t>
            </a:r>
            <a:endParaRPr lang="en-US" dirty="0"/>
          </a:p>
        </p:txBody>
      </p:sp>
    </p:spTree>
    <p:extLst>
      <p:ext uri="{BB962C8B-B14F-4D97-AF65-F5344CB8AC3E}">
        <p14:creationId xmlns:p14="http://schemas.microsoft.com/office/powerpoint/2010/main" val="106977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6980" y="334851"/>
            <a:ext cx="9375820" cy="523220"/>
          </a:xfrm>
          <a:prstGeom prst="rect">
            <a:avLst/>
          </a:prstGeom>
          <a:noFill/>
        </p:spPr>
        <p:txBody>
          <a:bodyPr wrap="square" rtlCol="0">
            <a:spAutoFit/>
          </a:bodyPr>
          <a:lstStyle/>
          <a:p>
            <a:r>
              <a:rPr lang="en-US" sz="2800" b="1" dirty="0" smtClean="0">
                <a:solidFill>
                  <a:schemeClr val="accent2">
                    <a:lumMod val="60000"/>
                    <a:lumOff val="40000"/>
                  </a:schemeClr>
                </a:solidFill>
              </a:rPr>
              <a:t>Asymmetric signatures using RS256</a:t>
            </a:r>
            <a:endParaRPr lang="en-US" sz="2800" b="1" dirty="0">
              <a:solidFill>
                <a:schemeClr val="accent2">
                  <a:lumMod val="60000"/>
                  <a:lumOff val="40000"/>
                </a:schemeClr>
              </a:solidFill>
            </a:endParaRPr>
          </a:p>
        </p:txBody>
      </p:sp>
      <p:sp>
        <p:nvSpPr>
          <p:cNvPr id="3" name="TextBox 2"/>
          <p:cNvSpPr txBox="1"/>
          <p:nvPr/>
        </p:nvSpPr>
        <p:spPr>
          <a:xfrm>
            <a:off x="1056068" y="1120462"/>
            <a:ext cx="10406129" cy="5632311"/>
          </a:xfrm>
          <a:prstGeom prst="rect">
            <a:avLst/>
          </a:prstGeom>
          <a:noFill/>
        </p:spPr>
        <p:txBody>
          <a:bodyPr wrap="square" rtlCol="0">
            <a:spAutoFit/>
          </a:bodyPr>
          <a:lstStyle/>
          <a:p>
            <a:r>
              <a:rPr lang="en-US" dirty="0" smtClean="0"/>
              <a:t>In this section we’re once again going to sign the token with a secret key, as we did in the last section. However, this time, we’re going to use public key cryptography to do it. With a shared secret, both systems need the same key either to create or validate the signature. </a:t>
            </a:r>
          </a:p>
          <a:p>
            <a:endParaRPr lang="en-US" dirty="0"/>
          </a:p>
          <a:p>
            <a:r>
              <a:rPr lang="en-US" dirty="0" smtClean="0">
                <a:solidFill>
                  <a:srgbClr val="FFFF00"/>
                </a:solidFill>
              </a:rPr>
              <a:t>With Public key cryptography, the authorization server has both a private key and a public key that it can use to generate tokens, whereas the protected resource needs to be able to access only the authorization server’s public key to verify the token.</a:t>
            </a:r>
          </a:p>
          <a:p>
            <a:endParaRPr lang="en-US" dirty="0"/>
          </a:p>
          <a:p>
            <a:r>
              <a:rPr lang="en-US" dirty="0" smtClean="0"/>
              <a:t>We’re going to be using RS256 signature method from JOSE, which uses the RSA algorithm under the hood.</a:t>
            </a:r>
          </a:p>
          <a:p>
            <a:endParaRPr lang="en-US" dirty="0"/>
          </a:p>
          <a:p>
            <a:r>
              <a:rPr lang="en-US" dirty="0" smtClean="0"/>
              <a:t>First we need to add a public and private key pair to our authorization server. Our key pair is a 2048-bit RSA key, which is the minimum recommended size.</a:t>
            </a:r>
          </a:p>
          <a:p>
            <a:endParaRPr lang="en-US" dirty="0"/>
          </a:p>
          <a:p>
            <a:r>
              <a:rPr lang="en-US" dirty="0" smtClean="0"/>
              <a:t>We’ll create our access token string much like we did before, except this time we use our private key and the RS256 asymmetric signing algorithm.</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82953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2130" y="347730"/>
            <a:ext cx="9865216" cy="5078313"/>
          </a:xfrm>
          <a:prstGeom prst="rect">
            <a:avLst/>
          </a:prstGeom>
          <a:noFill/>
        </p:spPr>
        <p:txBody>
          <a:bodyPr wrap="square" rtlCol="0">
            <a:spAutoFit/>
          </a:bodyPr>
          <a:lstStyle/>
          <a:p>
            <a:r>
              <a:rPr lang="en-US" dirty="0" err="1" smtClean="0">
                <a:solidFill>
                  <a:srgbClr val="FFFF00"/>
                </a:solidFill>
              </a:rPr>
              <a:t>var</a:t>
            </a:r>
            <a:r>
              <a:rPr lang="en-US" dirty="0" smtClean="0">
                <a:solidFill>
                  <a:srgbClr val="FFFF00"/>
                </a:solidFill>
              </a:rPr>
              <a:t> header = { ‘</a:t>
            </a:r>
            <a:r>
              <a:rPr lang="en-US" dirty="0" err="1" smtClean="0">
                <a:solidFill>
                  <a:srgbClr val="FFFF00"/>
                </a:solidFill>
              </a:rPr>
              <a:t>typ</a:t>
            </a:r>
            <a:r>
              <a:rPr lang="en-US" dirty="0" smtClean="0">
                <a:solidFill>
                  <a:srgbClr val="FFFF00"/>
                </a:solidFill>
              </a:rPr>
              <a:t>’: ‘JWT’, ‘</a:t>
            </a:r>
            <a:r>
              <a:rPr lang="en-US" dirty="0" err="1" smtClean="0">
                <a:solidFill>
                  <a:srgbClr val="FFFF00"/>
                </a:solidFill>
              </a:rPr>
              <a:t>alg</a:t>
            </a:r>
            <a:r>
              <a:rPr lang="en-US" dirty="0" smtClean="0">
                <a:solidFill>
                  <a:srgbClr val="FFFF00"/>
                </a:solidFill>
              </a:rPr>
              <a:t>’: </a:t>
            </a:r>
            <a:r>
              <a:rPr lang="en-US" dirty="0" err="1" smtClean="0">
                <a:solidFill>
                  <a:srgbClr val="FFFF00"/>
                </a:solidFill>
              </a:rPr>
              <a:t>rsaKey.alg</a:t>
            </a:r>
            <a:r>
              <a:rPr lang="en-US" dirty="0" smtClean="0">
                <a:solidFill>
                  <a:srgbClr val="FFFF00"/>
                </a:solidFill>
              </a:rPr>
              <a:t>, ‘kid’: </a:t>
            </a:r>
            <a:r>
              <a:rPr lang="en-US" dirty="0" err="1" smtClean="0">
                <a:solidFill>
                  <a:srgbClr val="FFFF00"/>
                </a:solidFill>
              </a:rPr>
              <a:t>rsaKey.kid</a:t>
            </a:r>
            <a:r>
              <a:rPr lang="en-US" dirty="0" smtClean="0">
                <a:solidFill>
                  <a:srgbClr val="FFFF00"/>
                </a:solidFill>
              </a:rPr>
              <a:t> };</a:t>
            </a:r>
          </a:p>
          <a:p>
            <a:endParaRPr lang="en-US" dirty="0">
              <a:solidFill>
                <a:srgbClr val="FFFF00"/>
              </a:solidFill>
            </a:endParaRPr>
          </a:p>
          <a:p>
            <a:r>
              <a:rPr lang="en-US" dirty="0" err="1" smtClean="0">
                <a:solidFill>
                  <a:srgbClr val="FFFF00"/>
                </a:solidFill>
              </a:rPr>
              <a:t>var</a:t>
            </a:r>
            <a:r>
              <a:rPr lang="en-US" dirty="0" smtClean="0">
                <a:solidFill>
                  <a:srgbClr val="FFFF00"/>
                </a:solidFill>
              </a:rPr>
              <a:t> </a:t>
            </a:r>
            <a:r>
              <a:rPr lang="en-US" dirty="0" err="1" smtClean="0">
                <a:solidFill>
                  <a:srgbClr val="FFFF00"/>
                </a:solidFill>
              </a:rPr>
              <a:t>privateKey</a:t>
            </a:r>
            <a:r>
              <a:rPr lang="en-US" dirty="0" smtClean="0">
                <a:solidFill>
                  <a:srgbClr val="FFFF00"/>
                </a:solidFill>
              </a:rPr>
              <a:t> = </a:t>
            </a:r>
            <a:r>
              <a:rPr lang="en-US" dirty="0" err="1" smtClean="0">
                <a:solidFill>
                  <a:srgbClr val="FFFF00"/>
                </a:solidFill>
              </a:rPr>
              <a:t>jose.KEYUTIL.getKey</a:t>
            </a:r>
            <a:r>
              <a:rPr lang="en-US" dirty="0" smtClean="0">
                <a:solidFill>
                  <a:srgbClr val="FFFF00"/>
                </a:solidFill>
              </a:rPr>
              <a:t>(</a:t>
            </a:r>
            <a:r>
              <a:rPr lang="en-US" dirty="0" err="1" smtClean="0">
                <a:solidFill>
                  <a:srgbClr val="FFFF00"/>
                </a:solidFill>
              </a:rPr>
              <a:t>rsaKey</a:t>
            </a:r>
            <a:r>
              <a:rPr lang="en-US" dirty="0" smtClean="0">
                <a:solidFill>
                  <a:srgbClr val="FFFF00"/>
                </a:solidFill>
              </a:rPr>
              <a:t>);</a:t>
            </a:r>
          </a:p>
          <a:p>
            <a:endParaRPr lang="en-US" dirty="0">
              <a:solidFill>
                <a:srgbClr val="FFFF00"/>
              </a:solidFill>
            </a:endParaRPr>
          </a:p>
          <a:p>
            <a:r>
              <a:rPr lang="en-US" dirty="0" err="1" smtClean="0">
                <a:solidFill>
                  <a:srgbClr val="FFFF00"/>
                </a:solidFill>
              </a:rPr>
              <a:t>var</a:t>
            </a:r>
            <a:r>
              <a:rPr lang="en-US" dirty="0" smtClean="0">
                <a:solidFill>
                  <a:srgbClr val="FFFF00"/>
                </a:solidFill>
              </a:rPr>
              <a:t> </a:t>
            </a:r>
            <a:r>
              <a:rPr lang="en-US" dirty="0" err="1" smtClean="0">
                <a:solidFill>
                  <a:srgbClr val="FFFF00"/>
                </a:solidFill>
              </a:rPr>
              <a:t>access_token</a:t>
            </a:r>
            <a:r>
              <a:rPr lang="en-US" dirty="0" smtClean="0">
                <a:solidFill>
                  <a:srgbClr val="FFFF00"/>
                </a:solidFill>
              </a:rPr>
              <a:t> = </a:t>
            </a:r>
            <a:r>
              <a:rPr lang="en-US" dirty="0" err="1" smtClean="0">
                <a:solidFill>
                  <a:srgbClr val="FFFF00"/>
                </a:solidFill>
              </a:rPr>
              <a:t>jose.jws.JWS.sign</a:t>
            </a:r>
            <a:r>
              <a:rPr lang="en-US" dirty="0" smtClean="0">
                <a:solidFill>
                  <a:srgbClr val="FFFF00"/>
                </a:solidFill>
              </a:rPr>
              <a:t>(</a:t>
            </a:r>
            <a:r>
              <a:rPr lang="en-US" dirty="0" err="1" smtClean="0">
                <a:solidFill>
                  <a:srgbClr val="FFFF00"/>
                </a:solidFill>
              </a:rPr>
              <a:t>header.alg</a:t>
            </a:r>
            <a:r>
              <a:rPr lang="en-US" dirty="0" smtClean="0">
                <a:solidFill>
                  <a:srgbClr val="FFFF00"/>
                </a:solidFill>
              </a:rPr>
              <a:t>,</a:t>
            </a:r>
          </a:p>
          <a:p>
            <a:r>
              <a:rPr lang="en-US" dirty="0" err="1" smtClean="0">
                <a:solidFill>
                  <a:srgbClr val="FFFF00"/>
                </a:solidFill>
              </a:rPr>
              <a:t>JSON.stringfy</a:t>
            </a:r>
            <a:r>
              <a:rPr lang="en-US" dirty="0" smtClean="0">
                <a:solidFill>
                  <a:srgbClr val="FFFF00"/>
                </a:solidFill>
              </a:rPr>
              <a:t>(header),</a:t>
            </a:r>
          </a:p>
          <a:p>
            <a:r>
              <a:rPr lang="en-US" dirty="0" err="1" smtClean="0">
                <a:solidFill>
                  <a:srgbClr val="FFFF00"/>
                </a:solidFill>
              </a:rPr>
              <a:t>JSON.stringfy</a:t>
            </a:r>
            <a:r>
              <a:rPr lang="en-US" dirty="0" smtClean="0">
                <a:solidFill>
                  <a:srgbClr val="FFFF00"/>
                </a:solidFill>
              </a:rPr>
              <a:t>(payload),</a:t>
            </a:r>
          </a:p>
          <a:p>
            <a:r>
              <a:rPr lang="en-US" dirty="0" err="1" smtClean="0">
                <a:solidFill>
                  <a:srgbClr val="FFFF00"/>
                </a:solidFill>
              </a:rPr>
              <a:t>privateKey</a:t>
            </a:r>
            <a:r>
              <a:rPr lang="en-US" dirty="0" smtClean="0">
                <a:solidFill>
                  <a:srgbClr val="FFFF00"/>
                </a:solidFill>
              </a:rPr>
              <a:t>);</a:t>
            </a:r>
          </a:p>
          <a:p>
            <a:endParaRPr lang="en-US" dirty="0"/>
          </a:p>
          <a:p>
            <a:r>
              <a:rPr lang="en-US" dirty="0" smtClean="0"/>
              <a:t>The result is the token similar to the previous one, but it’s now been signed asymmetrically.</a:t>
            </a:r>
          </a:p>
          <a:p>
            <a:endParaRPr lang="en-US" dirty="0"/>
          </a:p>
          <a:p>
            <a:r>
              <a:rPr lang="en-US" dirty="0" smtClean="0"/>
              <a:t>The header and payload are still Base64URL-encoded JSON, and the signature is a Base64URL-encoded array of bytes. The signature is much longer now as a result of using the RSA algorithm.</a:t>
            </a:r>
          </a:p>
          <a:p>
            <a:endParaRPr lang="en-US" dirty="0"/>
          </a:p>
          <a:p>
            <a:endParaRPr lang="en-US" dirty="0" smtClean="0"/>
          </a:p>
          <a:p>
            <a:endParaRPr lang="en-US" dirty="0"/>
          </a:p>
          <a:p>
            <a:r>
              <a:rPr lang="en-US" dirty="0" smtClean="0"/>
              <a:t>Now we do have to tell the protected resource how to validate the signature of this new JWT. So need to add the authorization server public key in the protected resource server file.</a:t>
            </a:r>
          </a:p>
        </p:txBody>
      </p:sp>
    </p:spTree>
    <p:extLst>
      <p:ext uri="{BB962C8B-B14F-4D97-AF65-F5344CB8AC3E}">
        <p14:creationId xmlns:p14="http://schemas.microsoft.com/office/powerpoint/2010/main" val="1755751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0918" y="399245"/>
            <a:ext cx="9762186" cy="4524315"/>
          </a:xfrm>
          <a:prstGeom prst="rect">
            <a:avLst/>
          </a:prstGeom>
          <a:noFill/>
        </p:spPr>
        <p:txBody>
          <a:bodyPr wrap="square" rtlCol="0">
            <a:spAutoFit/>
          </a:bodyPr>
          <a:lstStyle/>
          <a:p>
            <a:r>
              <a:rPr lang="en-US" dirty="0" smtClean="0"/>
              <a:t>Now we’ll use our library to validate the signatures of incoming tokens based on the server’s public key. Load up the public key into an object that our library can use, and then use that key to validate the token’s signature.</a:t>
            </a:r>
          </a:p>
          <a:p>
            <a:endParaRPr lang="en-US" dirty="0"/>
          </a:p>
          <a:p>
            <a:r>
              <a:rPr lang="en-US" dirty="0" err="1" smtClean="0">
                <a:solidFill>
                  <a:srgbClr val="FFFF00"/>
                </a:solidFill>
              </a:rPr>
              <a:t>var</a:t>
            </a:r>
            <a:r>
              <a:rPr lang="en-US" dirty="0" smtClean="0">
                <a:solidFill>
                  <a:srgbClr val="FFFF00"/>
                </a:solidFill>
              </a:rPr>
              <a:t> </a:t>
            </a:r>
            <a:r>
              <a:rPr lang="en-US" dirty="0" err="1" smtClean="0">
                <a:solidFill>
                  <a:srgbClr val="FFFF00"/>
                </a:solidFill>
              </a:rPr>
              <a:t>publicKey</a:t>
            </a:r>
            <a:r>
              <a:rPr lang="en-US" dirty="0" smtClean="0">
                <a:solidFill>
                  <a:srgbClr val="FFFF00"/>
                </a:solidFill>
              </a:rPr>
              <a:t> = </a:t>
            </a:r>
            <a:r>
              <a:rPr lang="en-US" dirty="0" err="1" smtClean="0">
                <a:solidFill>
                  <a:srgbClr val="FFFF00"/>
                </a:solidFill>
              </a:rPr>
              <a:t>jose.KEYUTIL.getKey</a:t>
            </a:r>
            <a:r>
              <a:rPr lang="en-US" dirty="0" smtClean="0">
                <a:solidFill>
                  <a:srgbClr val="FFFF00"/>
                </a:solidFill>
              </a:rPr>
              <a:t>(</a:t>
            </a:r>
            <a:r>
              <a:rPr lang="en-US" dirty="0" err="1" smtClean="0">
                <a:solidFill>
                  <a:srgbClr val="FFFF00"/>
                </a:solidFill>
              </a:rPr>
              <a:t>rsakey</a:t>
            </a:r>
            <a:r>
              <a:rPr lang="en-US" dirty="0" smtClean="0">
                <a:solidFill>
                  <a:srgbClr val="FFFF00"/>
                </a:solidFill>
              </a:rPr>
              <a:t>);</a:t>
            </a:r>
          </a:p>
          <a:p>
            <a:endParaRPr lang="en-US" dirty="0">
              <a:solidFill>
                <a:srgbClr val="FFFF00"/>
              </a:solidFill>
            </a:endParaRPr>
          </a:p>
          <a:p>
            <a:r>
              <a:rPr lang="en-US" dirty="0" smtClean="0">
                <a:solidFill>
                  <a:srgbClr val="FFFF00"/>
                </a:solidFill>
              </a:rPr>
              <a:t>If ( </a:t>
            </a:r>
            <a:r>
              <a:rPr lang="en-US" dirty="0" err="1" smtClean="0">
                <a:solidFill>
                  <a:srgbClr val="FFFF00"/>
                </a:solidFill>
              </a:rPr>
              <a:t>jose.jws.JWS.verify</a:t>
            </a:r>
            <a:r>
              <a:rPr lang="en-US" dirty="0" smtClean="0">
                <a:solidFill>
                  <a:srgbClr val="FFFF00"/>
                </a:solidFill>
              </a:rPr>
              <a:t>(</a:t>
            </a:r>
            <a:r>
              <a:rPr lang="en-US" dirty="0" err="1" smtClean="0">
                <a:solidFill>
                  <a:srgbClr val="FFFF00"/>
                </a:solidFill>
              </a:rPr>
              <a:t>inToken</a:t>
            </a:r>
            <a:r>
              <a:rPr lang="en-US" dirty="0" smtClean="0">
                <a:solidFill>
                  <a:srgbClr val="FFFF00"/>
                </a:solidFill>
              </a:rPr>
              <a:t>,</a:t>
            </a:r>
          </a:p>
          <a:p>
            <a:r>
              <a:rPr lang="en-US" dirty="0">
                <a:solidFill>
                  <a:srgbClr val="FFFF00"/>
                </a:solidFill>
              </a:rPr>
              <a:t> </a:t>
            </a:r>
            <a:r>
              <a:rPr lang="en-US" dirty="0" smtClean="0">
                <a:solidFill>
                  <a:srgbClr val="FFFF00"/>
                </a:solidFill>
              </a:rPr>
              <a:t>           </a:t>
            </a:r>
            <a:r>
              <a:rPr lang="en-US" dirty="0" err="1" smtClean="0">
                <a:solidFill>
                  <a:srgbClr val="FFFF00"/>
                </a:solidFill>
              </a:rPr>
              <a:t>publicKey</a:t>
            </a:r>
            <a:r>
              <a:rPr lang="en-US" dirty="0" smtClean="0">
                <a:solidFill>
                  <a:srgbClr val="FFFF00"/>
                </a:solidFill>
              </a:rPr>
              <a:t>,</a:t>
            </a:r>
          </a:p>
          <a:p>
            <a:r>
              <a:rPr lang="en-US" dirty="0">
                <a:solidFill>
                  <a:srgbClr val="FFFF00"/>
                </a:solidFill>
              </a:rPr>
              <a:t> </a:t>
            </a:r>
            <a:r>
              <a:rPr lang="en-US" dirty="0" smtClean="0">
                <a:solidFill>
                  <a:srgbClr val="FFFF00"/>
                </a:solidFill>
              </a:rPr>
              <a:t>             [</a:t>
            </a:r>
            <a:r>
              <a:rPr lang="en-US" dirty="0" err="1" smtClean="0">
                <a:solidFill>
                  <a:srgbClr val="FFFF00"/>
                </a:solidFill>
              </a:rPr>
              <a:t>header.alg</a:t>
            </a:r>
            <a:r>
              <a:rPr lang="en-US" dirty="0" smtClean="0">
                <a:solidFill>
                  <a:srgbClr val="FFFF00"/>
                </a:solidFill>
              </a:rPr>
              <a:t>]))   {</a:t>
            </a:r>
          </a:p>
          <a:p>
            <a:endParaRPr lang="en-US" dirty="0">
              <a:solidFill>
                <a:srgbClr val="FFFF00"/>
              </a:solidFill>
            </a:endParaRPr>
          </a:p>
          <a:p>
            <a:r>
              <a:rPr lang="en-US" dirty="0" smtClean="0">
                <a:solidFill>
                  <a:srgbClr val="FFFF00"/>
                </a:solidFill>
              </a:rPr>
              <a:t>}</a:t>
            </a:r>
          </a:p>
          <a:p>
            <a:endParaRPr lang="en-US" dirty="0" smtClean="0"/>
          </a:p>
          <a:p>
            <a:endParaRPr lang="en-US" dirty="0"/>
          </a:p>
          <a:p>
            <a:r>
              <a:rPr lang="en-US" dirty="0" smtClean="0"/>
              <a:t>Now that this has been set up, the authorization server can choose to include additional information for the protected resource’s consumption, such as scopes or </a:t>
            </a:r>
            <a:r>
              <a:rPr lang="en-US" smtClean="0"/>
              <a:t>client identifiers.</a:t>
            </a:r>
            <a:endParaRPr lang="en-US" dirty="0"/>
          </a:p>
          <a:p>
            <a:endParaRPr lang="en-US" dirty="0" smtClean="0"/>
          </a:p>
        </p:txBody>
      </p:sp>
    </p:spTree>
    <p:extLst>
      <p:ext uri="{BB962C8B-B14F-4D97-AF65-F5344CB8AC3E}">
        <p14:creationId xmlns:p14="http://schemas.microsoft.com/office/powerpoint/2010/main" val="15830832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B6055E-F2DC-412A-8B07-D3793807DA86}">
  <ds:schemaRefs>
    <ds:schemaRef ds:uri="http://schemas.microsoft.com/sharepoint/v3/contenttype/forms"/>
  </ds:schemaRefs>
</ds:datastoreItem>
</file>

<file path=customXml/itemProps2.xml><?xml version="1.0" encoding="utf-8"?>
<ds:datastoreItem xmlns:ds="http://schemas.openxmlformats.org/officeDocument/2006/customXml" ds:itemID="{0A938410-2173-430A-9B92-20257D39BD88}">
  <ds:schemaRefs>
    <ds:schemaRef ds:uri="http://purl.org/dc/elements/1.1/"/>
    <ds:schemaRef ds:uri="http://schemas.microsoft.com/office/infopath/2007/PartnerControls"/>
    <ds:schemaRef ds:uri="16c05727-aa75-4e4a-9b5f-8a80a1165891"/>
    <ds:schemaRef ds:uri="http://schemas.microsoft.com/office/2006/metadata/properties"/>
    <ds:schemaRef ds:uri="http://purl.org/dc/terms/"/>
    <ds:schemaRef ds:uri="http://purl.org/dc/dcmitype/"/>
    <ds:schemaRef ds:uri="http://schemas.microsoft.com/office/2006/documentManagement/types"/>
    <ds:schemaRef ds:uri="http://www.w3.org/XML/1998/namespace"/>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ECBD1B6F-AE5F-4B27-9BE1-4797C9BEF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991</Words>
  <Application>Microsoft Office PowerPoint</Application>
  <PresentationFormat>Widescreen</PresentationFormat>
  <Paragraphs>88</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Tw Cen MT</vt:lpstr>
      <vt:lpstr>Circuit</vt:lpstr>
      <vt:lpstr>Cryptographic protection of tokens: JOSE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2024-10-01T10:56:06Z</dcterms:created>
  <dcterms:modified xsi:type="dcterms:W3CDTF">2024-10-02T13:51:50Z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